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1" r:id="rId9"/>
    <p:sldId id="262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04" y="-7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novembre 28,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novembre 28,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novembre 28,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novembre 28,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novembre 28,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novembre 28,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novembre 28,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novembre 28,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novembre 28,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novembre 28,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‹n.›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novembre 28,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novembre 28,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‹n.›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Citta’</a:t>
            </a:r>
            <a:r>
              <a:rPr lang="it-IT" dirty="0" smtClean="0"/>
              <a:t> stati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dirty="0" err="1" smtClean="0"/>
              <a:t>Governance</a:t>
            </a:r>
            <a:r>
              <a:rPr lang="it-IT" dirty="0" smtClean="0"/>
              <a:t> globale</a:t>
            </a:r>
          </a:p>
          <a:p>
            <a:r>
              <a:rPr lang="it-IT" dirty="0" smtClean="0"/>
              <a:t>Master in la </a:t>
            </a:r>
            <a:r>
              <a:rPr lang="it-IT" dirty="0" err="1" smtClean="0"/>
              <a:t>governance</a:t>
            </a:r>
            <a:r>
              <a:rPr lang="it-IT" dirty="0" smtClean="0"/>
              <a:t> multilivello</a:t>
            </a:r>
          </a:p>
          <a:p>
            <a:r>
              <a:rPr lang="it-IT" dirty="0" smtClean="0"/>
              <a:t>Novembre 2018</a:t>
            </a:r>
          </a:p>
          <a:p>
            <a:r>
              <a:rPr lang="it-IT" dirty="0" smtClean="0"/>
              <a:t>GM </a:t>
            </a:r>
            <a:r>
              <a:rPr lang="it-IT" dirty="0" err="1" smtClean="0"/>
              <a:t>demuro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8935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SOVRANI</a:t>
            </a:r>
          </a:p>
          <a:p>
            <a:r>
              <a:rPr lang="it-IT" dirty="0" smtClean="0"/>
              <a:t>COSTITUZIONALI</a:t>
            </a:r>
          </a:p>
          <a:p>
            <a:r>
              <a:rPr lang="it-IT" dirty="0" smtClean="0"/>
              <a:t>REGIONALI</a:t>
            </a:r>
          </a:p>
          <a:p>
            <a:r>
              <a:rPr lang="it-IT" dirty="0" smtClean="0"/>
              <a:t>FEDERALI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1436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Governo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Esecutivo</a:t>
            </a:r>
          </a:p>
          <a:p>
            <a:r>
              <a:rPr lang="it-IT" dirty="0" err="1" smtClean="0"/>
              <a:t>Gubernaculum</a:t>
            </a:r>
            <a:endParaRPr lang="it-IT" dirty="0" smtClean="0"/>
          </a:p>
          <a:p>
            <a:r>
              <a:rPr lang="it-IT" smtClean="0"/>
              <a:t>Government</a:t>
            </a:r>
            <a:endParaRPr lang="it-IT" dirty="0" smtClean="0"/>
          </a:p>
          <a:p>
            <a:r>
              <a:rPr lang="it-IT" dirty="0" smtClean="0"/>
              <a:t>Leadership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4128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Multilevel</a:t>
            </a:r>
            <a:r>
              <a:rPr lang="it-IT" dirty="0" smtClean="0"/>
              <a:t> </a:t>
            </a:r>
            <a:r>
              <a:rPr lang="it-IT" dirty="0" err="1" smtClean="0"/>
              <a:t>governance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Unione Europea</a:t>
            </a:r>
          </a:p>
          <a:p>
            <a:r>
              <a:rPr lang="it-IT" dirty="0" smtClean="0"/>
              <a:t>Stati</a:t>
            </a:r>
          </a:p>
          <a:p>
            <a:r>
              <a:rPr lang="it-IT" dirty="0" smtClean="0"/>
              <a:t>Regioni, Lander, </a:t>
            </a:r>
            <a:r>
              <a:rPr lang="it-IT" dirty="0" err="1" smtClean="0"/>
              <a:t>Comunidades</a:t>
            </a:r>
            <a:r>
              <a:rPr lang="it-IT" dirty="0" smtClean="0"/>
              <a:t> </a:t>
            </a:r>
            <a:r>
              <a:rPr lang="it-IT" dirty="0" err="1" smtClean="0"/>
              <a:t>autonomas</a:t>
            </a:r>
            <a:endParaRPr lang="it-IT" dirty="0" smtClean="0"/>
          </a:p>
          <a:p>
            <a:r>
              <a:rPr lang="it-IT" dirty="0" smtClean="0"/>
              <a:t>Città metropolitane e medie</a:t>
            </a:r>
          </a:p>
          <a:p>
            <a:r>
              <a:rPr lang="it-IT" dirty="0" smtClean="0"/>
              <a:t>Cittadini</a:t>
            </a:r>
          </a:p>
          <a:p>
            <a:r>
              <a:rPr lang="it-IT" dirty="0" smtClean="0"/>
              <a:t>Associazioni</a:t>
            </a:r>
          </a:p>
          <a:p>
            <a:r>
              <a:rPr lang="it-IT" dirty="0" smtClean="0"/>
              <a:t>Imprese</a:t>
            </a:r>
          </a:p>
          <a:p>
            <a:r>
              <a:rPr lang="it-IT" dirty="0" smtClean="0"/>
              <a:t>ONG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0156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Territorio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Assenza</a:t>
            </a:r>
          </a:p>
          <a:p>
            <a:r>
              <a:rPr lang="it-IT" dirty="0" err="1" smtClean="0"/>
              <a:t>Policies</a:t>
            </a:r>
            <a:endParaRPr lang="it-IT" dirty="0" smtClean="0"/>
          </a:p>
          <a:p>
            <a:r>
              <a:rPr lang="it-IT" dirty="0" smtClean="0"/>
              <a:t>Globalizzazione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689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9780674976825-l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9" b="31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487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CITTà</a:t>
            </a:r>
            <a:r>
              <a:rPr lang="it-IT" dirty="0" smtClean="0"/>
              <a:t> 900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M. WEBER-CITTA’ STATO</a:t>
            </a:r>
          </a:p>
          <a:p>
            <a:r>
              <a:rPr lang="it-IT" dirty="0" smtClean="0"/>
              <a:t>M. WEBER-SOVRANITA’</a:t>
            </a:r>
          </a:p>
          <a:p>
            <a:r>
              <a:rPr lang="it-IT" dirty="0" smtClean="0"/>
              <a:t>M. WEBER-CONFINE</a:t>
            </a:r>
          </a:p>
          <a:p>
            <a:r>
              <a:rPr lang="it-IT" dirty="0" smtClean="0"/>
              <a:t>M. WEBER-DEMOCRAZIA</a:t>
            </a:r>
          </a:p>
          <a:p>
            <a:r>
              <a:rPr lang="it-IT" dirty="0" smtClean="0"/>
              <a:t>IDEALTIPO CHE COINCIDE CON L’IDEA DI STATO</a:t>
            </a:r>
          </a:p>
          <a:p>
            <a:r>
              <a:rPr lang="it-IT" dirty="0" err="1" smtClean="0"/>
              <a:t>STATOèNAZIONE</a:t>
            </a:r>
            <a:endParaRPr lang="it-IT" dirty="0" smtClean="0"/>
          </a:p>
          <a:p>
            <a:r>
              <a:rPr lang="it-IT" dirty="0" err="1" smtClean="0"/>
              <a:t>NAZIONEèSTATO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310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45719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-66077" r="-66077"/>
          <a:stretch>
            <a:fillRect/>
          </a:stretch>
        </p:blipFill>
        <p:spPr>
          <a:xfrm>
            <a:off x="-119063" y="569913"/>
            <a:ext cx="9380538" cy="5384800"/>
          </a:xfrm>
        </p:spPr>
      </p:pic>
      <p:sp>
        <p:nvSpPr>
          <p:cNvPr id="5" name="CasellaDiTesto 4"/>
          <p:cNvSpPr txBox="1"/>
          <p:nvPr/>
        </p:nvSpPr>
        <p:spPr>
          <a:xfrm>
            <a:off x="2550687" y="86095"/>
            <a:ext cx="424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CITTA’ TURRITA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3393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CITTà</a:t>
            </a:r>
            <a:r>
              <a:rPr lang="it-IT" dirty="0" smtClean="0"/>
              <a:t> 2020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CITTA’ METROPOLITANA</a:t>
            </a:r>
          </a:p>
          <a:p>
            <a:r>
              <a:rPr lang="it-IT" dirty="0" smtClean="0"/>
              <a:t>CITTA’ GLOBALE</a:t>
            </a:r>
          </a:p>
          <a:p>
            <a:r>
              <a:rPr lang="it-IT" dirty="0" smtClean="0"/>
              <a:t>SMART CITY</a:t>
            </a:r>
          </a:p>
          <a:p>
            <a:r>
              <a:rPr lang="it-IT" dirty="0" smtClean="0"/>
              <a:t>CITTA’ CABLATE</a:t>
            </a:r>
          </a:p>
          <a:p>
            <a:r>
              <a:rPr lang="it-IT" dirty="0" smtClean="0"/>
              <a:t>CITTA’ IN RETE</a:t>
            </a:r>
          </a:p>
          <a:p>
            <a:r>
              <a:rPr lang="it-IT" dirty="0" smtClean="0"/>
              <a:t>POLICENTRISMO</a:t>
            </a:r>
          </a:p>
          <a:p>
            <a:r>
              <a:rPr lang="it-IT" dirty="0" smtClean="0"/>
              <a:t>MULTILEVEL DEMOCRACY</a:t>
            </a:r>
          </a:p>
          <a:p>
            <a:r>
              <a:rPr lang="it-IT" dirty="0" smtClean="0"/>
              <a:t>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835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shutterstock_52943969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6" b="9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221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PIANETA DI </a:t>
            </a:r>
            <a:r>
              <a:rPr lang="it-IT" dirty="0" err="1" smtClean="0"/>
              <a:t>CITTà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solidFill>
                  <a:srgbClr val="800000"/>
                </a:solidFill>
              </a:rPr>
              <a:t>ITALO CALVINO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“ La città è fatta di relazioni tra le misure del suo spazio e gli avvenimenti del suo passato” Le città </a:t>
            </a:r>
            <a:r>
              <a:rPr lang="it-IT" dirty="0" smtClean="0"/>
              <a:t>invisibili. 1972</a:t>
            </a:r>
          </a:p>
          <a:p>
            <a:r>
              <a:rPr lang="it-IT" dirty="0" smtClean="0"/>
              <a:t> </a:t>
            </a:r>
            <a:r>
              <a:rPr lang="it-IT" dirty="0"/>
              <a:t>Italo Calvino.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7250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CONFINI RECEDONO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“La città’ è il territorio dei flussi”.</a:t>
            </a:r>
          </a:p>
          <a:p>
            <a:r>
              <a:rPr lang="it-IT" dirty="0" smtClean="0"/>
              <a:t>G. </a:t>
            </a:r>
            <a:r>
              <a:rPr lang="it-IT" dirty="0" err="1" smtClean="0"/>
              <a:t>Martinotti</a:t>
            </a:r>
            <a:r>
              <a:rPr lang="it-IT" dirty="0" smtClean="0"/>
              <a:t> </a:t>
            </a:r>
            <a:r>
              <a:rPr lang="it-IT" i="1" dirty="0" smtClean="0"/>
              <a:t>Prima lezione </a:t>
            </a:r>
            <a:r>
              <a:rPr lang="it-IT" dirty="0" smtClean="0"/>
              <a:t>2017</a:t>
            </a:r>
          </a:p>
          <a:p>
            <a:endParaRPr lang="it-IT" dirty="0"/>
          </a:p>
          <a:p>
            <a:r>
              <a:rPr lang="it-IT" dirty="0"/>
              <a:t>“Per la politica la città è uno spazio ben più concreto della Nazione”. </a:t>
            </a:r>
            <a:endParaRPr lang="it-IT" dirty="0" smtClean="0"/>
          </a:p>
          <a:p>
            <a:r>
              <a:rPr lang="it-IT" dirty="0" smtClean="0"/>
              <a:t>S. </a:t>
            </a:r>
            <a:r>
              <a:rPr lang="it-IT" dirty="0" err="1" smtClean="0"/>
              <a:t>Sassen</a:t>
            </a:r>
            <a:r>
              <a:rPr lang="it-IT" dirty="0" smtClean="0"/>
              <a:t> </a:t>
            </a:r>
            <a:r>
              <a:rPr lang="it-IT" i="1" dirty="0" smtClean="0"/>
              <a:t>The </a:t>
            </a:r>
            <a:r>
              <a:rPr lang="it-IT" i="1" dirty="0"/>
              <a:t>global city, 2001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282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Global </a:t>
            </a:r>
            <a:r>
              <a:rPr lang="it-IT" dirty="0" err="1" smtClean="0"/>
              <a:t>climate</a:t>
            </a:r>
            <a:r>
              <a:rPr lang="it-IT" dirty="0" smtClean="0"/>
              <a:t> </a:t>
            </a:r>
            <a:r>
              <a:rPr lang="it-IT" dirty="0" err="1" smtClean="0"/>
              <a:t>change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“</a:t>
            </a:r>
            <a:r>
              <a:rPr lang="it-IT" dirty="0" err="1" smtClean="0"/>
              <a:t>States</a:t>
            </a:r>
            <a:r>
              <a:rPr lang="it-IT" dirty="0" smtClean="0"/>
              <a:t> </a:t>
            </a:r>
            <a:r>
              <a:rPr lang="it-IT" dirty="0" err="1" smtClean="0"/>
              <a:t>talking</a:t>
            </a:r>
            <a:r>
              <a:rPr lang="it-IT" dirty="0" smtClean="0"/>
              <a:t>, </a:t>
            </a:r>
            <a:r>
              <a:rPr lang="it-IT" dirty="0" err="1" smtClean="0"/>
              <a:t>cities</a:t>
            </a:r>
            <a:r>
              <a:rPr lang="it-IT" dirty="0" smtClean="0"/>
              <a:t> </a:t>
            </a:r>
            <a:r>
              <a:rPr lang="it-IT" dirty="0" err="1" smtClean="0"/>
              <a:t>acting</a:t>
            </a:r>
            <a:r>
              <a:rPr lang="it-IT" dirty="0" smtClean="0"/>
              <a:t>”.</a:t>
            </a:r>
          </a:p>
          <a:p>
            <a:r>
              <a:rPr lang="it-IT" dirty="0" smtClean="0"/>
              <a:t>Programmazione</a:t>
            </a:r>
          </a:p>
          <a:p>
            <a:r>
              <a:rPr lang="it-IT" dirty="0" smtClean="0"/>
              <a:t>Pianificazione</a:t>
            </a:r>
          </a:p>
          <a:p>
            <a:r>
              <a:rPr lang="it-IT" dirty="0" smtClean="0"/>
              <a:t>Risparmio energetico</a:t>
            </a:r>
          </a:p>
          <a:p>
            <a:r>
              <a:rPr lang="it-IT" dirty="0" smtClean="0"/>
              <a:t>Mobilità sostenibile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952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decide </a:t>
            </a:r>
            <a:r>
              <a:rPr lang="it-IT" dirty="0" err="1" smtClean="0"/>
              <a:t>parigi</a:t>
            </a:r>
            <a:r>
              <a:rPr lang="it-IT" dirty="0" smtClean="0"/>
              <a:t> o </a:t>
            </a:r>
            <a:r>
              <a:rPr lang="it-IT" dirty="0" err="1" smtClean="0"/>
              <a:t>pittsburgh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 perdita dei confini delle città nella globalizzazione e nella democrazia.</a:t>
            </a:r>
          </a:p>
          <a:p>
            <a:r>
              <a:rPr lang="it-IT" dirty="0"/>
              <a:t>Le città nella democrazia del mondo globale partono da spazi ben definiti ma agiscono, ormai, in contesti variabili e fluidi. </a:t>
            </a:r>
          </a:p>
          <a:p>
            <a:r>
              <a:rPr lang="it-IT" dirty="0"/>
              <a:t>La base è definita ma il globale è uno spazio liscio, non è misurabile come i confini delle città.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5225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zial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Essenziale.thmx</Template>
  <TotalTime>124</TotalTime>
  <Words>262</Words>
  <Application>Microsoft Macintosh PowerPoint</Application>
  <PresentationFormat>Presentazione su schermo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Essenziale</vt:lpstr>
      <vt:lpstr>Citta’ stati</vt:lpstr>
      <vt:lpstr>CITTà 900</vt:lpstr>
      <vt:lpstr>Presentazione di PowerPoint</vt:lpstr>
      <vt:lpstr>CITTà 2020</vt:lpstr>
      <vt:lpstr>Presentazione di PowerPoint</vt:lpstr>
      <vt:lpstr>UN PIANETA DI CITTà ITALO CALVINO</vt:lpstr>
      <vt:lpstr>I CONFINI RECEDONO</vt:lpstr>
      <vt:lpstr>Global climate change</vt:lpstr>
      <vt:lpstr>Chi decide parigi o pittsburgh?</vt:lpstr>
      <vt:lpstr>STATI </vt:lpstr>
      <vt:lpstr>Governo</vt:lpstr>
      <vt:lpstr>Multilevel governance</vt:lpstr>
      <vt:lpstr>Territorio 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Citta’ stati</dc:title>
  <dc:creator>Gianmario Demuro</dc:creator>
  <cp:lastModifiedBy>Gianmario Demuro</cp:lastModifiedBy>
  <cp:revision>11</cp:revision>
  <dcterms:created xsi:type="dcterms:W3CDTF">2018-11-27T16:38:05Z</dcterms:created>
  <dcterms:modified xsi:type="dcterms:W3CDTF">2018-11-28T17:30:58Z</dcterms:modified>
</cp:coreProperties>
</file>