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9" r:id="rId3"/>
    <p:sldId id="263" r:id="rId4"/>
    <p:sldId id="264" r:id="rId5"/>
    <p:sldId id="266" r:id="rId6"/>
    <p:sldId id="268" r:id="rId7"/>
    <p:sldId id="269" r:id="rId8"/>
    <p:sldId id="270" r:id="rId9"/>
    <p:sldId id="271" r:id="rId10"/>
    <p:sldId id="272" r:id="rId11"/>
    <p:sldId id="273" r:id="rId12"/>
    <p:sldId id="274" r:id="rId13"/>
    <p:sldId id="275" r:id="rId14"/>
    <p:sldId id="276" r:id="rId15"/>
    <p:sldId id="277" r:id="rId16"/>
    <p:sldId id="267" r:id="rId17"/>
    <p:sldId id="278" r:id="rId18"/>
    <p:sldId id="279" r:id="rId19"/>
    <p:sldId id="280" r:id="rId20"/>
    <p:sldId id="281" r:id="rId21"/>
    <p:sldId id="282" r:id="rId22"/>
    <p:sldId id="283" r:id="rId23"/>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8" autoAdjust="0"/>
    <p:restoredTop sz="94675" autoAdjust="0"/>
  </p:normalViewPr>
  <p:slideViewPr>
    <p:cSldViewPr>
      <p:cViewPr varScale="1">
        <p:scale>
          <a:sx n="81" d="100"/>
          <a:sy n="81" d="100"/>
        </p:scale>
        <p:origin x="108" y="4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5" d="100"/>
          <a:sy n="85" d="100"/>
        </p:scale>
        <p:origin x="-315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EF1F45C-4E38-4AC8-A9CC-9C75AF50FD0B}" type="datetimeFigureOut">
              <a:rPr lang="it-IT"/>
              <a:pPr>
                <a:defRPr/>
              </a:pPr>
              <a:t>10/01/2019</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smtClean="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noProof="0" smtClean="0"/>
              <a:t>Fare clic per modificare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1277B935-E125-4BE8-A307-69A62AB8B554}" type="slidenum">
              <a:rPr lang="it-IT"/>
              <a:pPr>
                <a:defRPr/>
              </a:pPr>
              <a:t>‹N›</a:t>
            </a:fld>
            <a:endParaRPr lang="it-IT"/>
          </a:p>
        </p:txBody>
      </p:sp>
    </p:spTree>
    <p:extLst>
      <p:ext uri="{BB962C8B-B14F-4D97-AF65-F5344CB8AC3E}">
        <p14:creationId xmlns:p14="http://schemas.microsoft.com/office/powerpoint/2010/main" val="10521931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0EDC58-F3EE-4FF8-84B5-A4DFC087F7FF}" type="slidenum">
              <a:rPr lang="it-IT" smtClean="0"/>
              <a:pPr fontAlgn="base">
                <a:spcBef>
                  <a:spcPct val="0"/>
                </a:spcBef>
                <a:spcAft>
                  <a:spcPct val="0"/>
                </a:spcAft>
                <a:defRPr/>
              </a:pPr>
              <a:t>1</a:t>
            </a:fld>
            <a:endParaRPr lang="it-IT" smtClean="0"/>
          </a:p>
        </p:txBody>
      </p:sp>
      <p:sp>
        <p:nvSpPr>
          <p:cNvPr id="6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altLang="it-IT" smtClean="0"/>
          </a:p>
        </p:txBody>
      </p:sp>
    </p:spTree>
    <p:extLst>
      <p:ext uri="{BB962C8B-B14F-4D97-AF65-F5344CB8AC3E}">
        <p14:creationId xmlns:p14="http://schemas.microsoft.com/office/powerpoint/2010/main" val="37829493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15</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1701704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17</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24737544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18</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15186287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19</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3622615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20</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3187754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21</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3421544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22</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2126424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2</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865873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3</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dirty="0" smtClean="0"/>
          </a:p>
        </p:txBody>
      </p:sp>
    </p:spTree>
    <p:extLst>
      <p:ext uri="{BB962C8B-B14F-4D97-AF65-F5344CB8AC3E}">
        <p14:creationId xmlns:p14="http://schemas.microsoft.com/office/powerpoint/2010/main" val="2822096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4</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2484871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6</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3007745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7</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6182667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9</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3110761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11</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2129643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91B0DE4-70C2-4FA9-906A-6A9438139FE2}" type="slidenum">
              <a:rPr lang="it-IT" smtClean="0"/>
              <a:pPr>
                <a:defRPr/>
              </a:pPr>
              <a:t>13</a:t>
            </a:fld>
            <a:endParaRPr lang="it-IT" smtClean="0"/>
          </a:p>
        </p:txBody>
      </p:sp>
      <p:sp>
        <p:nvSpPr>
          <p:cNvPr id="7171"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717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endParaRPr lang="it-IT" altLang="it-IT" smtClean="0"/>
          </a:p>
        </p:txBody>
      </p:sp>
    </p:spTree>
    <p:extLst>
      <p:ext uri="{BB962C8B-B14F-4D97-AF65-F5344CB8AC3E}">
        <p14:creationId xmlns:p14="http://schemas.microsoft.com/office/powerpoint/2010/main" val="8900414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0F8BD663-259B-41B4-BBC2-5EDC907830B7}" type="slidenum">
              <a:rPr lang="it-IT"/>
              <a:pPr>
                <a:defRPr/>
              </a:pPr>
              <a:t>‹N›</a:t>
            </a:fld>
            <a:endParaRPr lang="it-IT"/>
          </a:p>
        </p:txBody>
      </p:sp>
      <p:sp>
        <p:nvSpPr>
          <p:cNvPr id="8" name="CasellaDiTesto 7"/>
          <p:cNvSpPr txBox="1"/>
          <p:nvPr userDrawn="1"/>
        </p:nvSpPr>
        <p:spPr>
          <a:xfrm>
            <a:off x="0" y="6357958"/>
            <a:ext cx="3500430" cy="276999"/>
          </a:xfrm>
          <a:prstGeom prst="rect">
            <a:avLst/>
          </a:prstGeom>
          <a:solidFill>
            <a:schemeClr val="tx1"/>
          </a:solidFill>
        </p:spPr>
        <p:txBody>
          <a:bodyPr wrap="square" rtlCol="0">
            <a:spAutoFit/>
          </a:bodyPr>
          <a:lstStyle/>
          <a:p>
            <a:pPr algn="ctr"/>
            <a:r>
              <a:rPr lang="it-IT" sz="1200" dirty="0" err="1" smtClean="0">
                <a:solidFill>
                  <a:schemeClr val="bg1"/>
                </a:solidFill>
              </a:rPr>
              <a:t>C.Zoppi</a:t>
            </a:r>
            <a:r>
              <a:rPr lang="it-IT" sz="1200" dirty="0" smtClean="0">
                <a:solidFill>
                  <a:schemeClr val="bg1"/>
                </a:solidFill>
              </a:rPr>
              <a:t>: VAS e piani urbanistici comunali</a:t>
            </a:r>
            <a:endParaRPr lang="it-IT" sz="1200" dirty="0">
              <a:solidFill>
                <a:schemeClr val="bg1"/>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93D3DCC6-8A07-4F7C-B1B0-A5E1AB503523}" type="datetimeFigureOut">
              <a:rPr lang="it-IT"/>
              <a:pPr>
                <a:defRPr/>
              </a:pPr>
              <a:t>10/01/2019</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E3F29456-A5BD-49C4-91FF-E4B1150194FA}"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FD9D6F05-4744-42A5-9067-C233398DD19A}" type="datetimeFigureOut">
              <a:rPr lang="it-IT"/>
              <a:pPr>
                <a:defRPr/>
              </a:pPr>
              <a:t>10/01/2019</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B609E9A-AB79-4A68-BE48-6645E72A9773}"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E5F075C9-2820-4281-9932-7DA5A207D1CE}" type="datetimeFigureOut">
              <a:rPr lang="it-IT"/>
              <a:pPr>
                <a:defRPr/>
              </a:pPr>
              <a:t>10/01/2019</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85FBE6E-390D-4A58-AD33-4E403E00FD93}"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4AA701F6-9F73-4CA3-A7EC-D75198CFC547}" type="datetimeFigureOut">
              <a:rPr lang="it-IT"/>
              <a:pPr>
                <a:defRPr/>
              </a:pPr>
              <a:t>10/01/2019</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07165C2D-9056-4012-8B7F-226C5172F1E1}"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5F018380-6597-49DE-B339-9E1173BE4BD3}" type="datetimeFigureOut">
              <a:rPr lang="it-IT"/>
              <a:pPr>
                <a:defRPr/>
              </a:pPr>
              <a:t>10/01/2019</a:t>
            </a:fld>
            <a:endParaRPr lang="it-IT"/>
          </a:p>
        </p:txBody>
      </p:sp>
      <p:sp>
        <p:nvSpPr>
          <p:cNvPr id="6"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7"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809C2F3-222A-4459-B830-04AFEF5B68FD}"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BD7ADD37-4F1E-48B4-ADBC-DCA479F29341}" type="datetimeFigureOut">
              <a:rPr lang="it-IT"/>
              <a:pPr>
                <a:defRPr/>
              </a:pPr>
              <a:t>10/01/2019</a:t>
            </a:fld>
            <a:endParaRPr lang="it-IT"/>
          </a:p>
        </p:txBody>
      </p:sp>
      <p:sp>
        <p:nvSpPr>
          <p:cNvPr id="8"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9"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F9C081C0-B4D2-41DA-AB41-65000BB1E09F}"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489F1E2E-DECF-45DF-B30D-1CF036C75437}" type="datetimeFigureOut">
              <a:rPr lang="it-IT"/>
              <a:pPr>
                <a:defRPr/>
              </a:pPr>
              <a:t>10/01/2019</a:t>
            </a:fld>
            <a:endParaRPr lang="it-IT"/>
          </a:p>
        </p:txBody>
      </p:sp>
      <p:sp>
        <p:nvSpPr>
          <p:cNvPr id="4"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5"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5CDBB9E6-3ED9-453D-AF03-27D47CBB45A9}"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7AC49A64-871B-4260-B0F8-C9706EF90D28}" type="datetimeFigureOut">
              <a:rPr lang="it-IT"/>
              <a:pPr>
                <a:defRPr/>
              </a:pPr>
              <a:t>10/01/2019</a:t>
            </a:fld>
            <a:endParaRPr lang="it-IT"/>
          </a:p>
        </p:txBody>
      </p:sp>
      <p:sp>
        <p:nvSpPr>
          <p:cNvPr id="3"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4"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D84D8421-7CC8-4E41-B10F-057902196E5A}"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4BE0AACD-78D6-4A86-A961-D1C0F80F1F6F}" type="datetimeFigureOut">
              <a:rPr lang="it-IT"/>
              <a:pPr>
                <a:defRPr/>
              </a:pPr>
              <a:t>10/01/2019</a:t>
            </a:fld>
            <a:endParaRPr lang="it-IT"/>
          </a:p>
        </p:txBody>
      </p:sp>
      <p:sp>
        <p:nvSpPr>
          <p:cNvPr id="6"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7"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3B64CAAF-6D8D-4D98-88E9-94EAD4C01C2B}"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a:xfrm>
            <a:off x="457200" y="6356350"/>
            <a:ext cx="2133600" cy="365125"/>
          </a:xfrm>
          <a:prstGeom prst="rect">
            <a:avLst/>
          </a:prstGeom>
        </p:spPr>
        <p:txBody>
          <a:bodyPr/>
          <a:lstStyle>
            <a:lvl1pPr>
              <a:defRPr/>
            </a:lvl1pPr>
          </a:lstStyle>
          <a:p>
            <a:pPr>
              <a:defRPr/>
            </a:pPr>
            <a:fld id="{12ECED32-93AD-4097-926B-62AFBC47601A}" type="datetimeFigureOut">
              <a:rPr lang="it-IT"/>
              <a:pPr>
                <a:defRPr/>
              </a:pPr>
              <a:t>10/01/2019</a:t>
            </a:fld>
            <a:endParaRPr lang="it-IT"/>
          </a:p>
        </p:txBody>
      </p:sp>
      <p:sp>
        <p:nvSpPr>
          <p:cNvPr id="6" name="Segnaposto piè di pagina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it-IT"/>
          </a:p>
        </p:txBody>
      </p:sp>
      <p:sp>
        <p:nvSpPr>
          <p:cNvPr id="7" name="Segnaposto numero diapositiva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AD1BF861-0A29-47E3-9418-540160A0A038}"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altLang="it-IT" smtClean="0"/>
              <a:t>Fare clic per modificare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6"/>
          <p:cNvSpPr>
            <a:spLocks noChangeArrowheads="1"/>
          </p:cNvSpPr>
          <p:nvPr/>
        </p:nvSpPr>
        <p:spPr bwMode="auto">
          <a:xfrm>
            <a:off x="762000" y="1412875"/>
            <a:ext cx="7696200" cy="4320381"/>
          </a:xfrm>
          <a:prstGeom prst="rect">
            <a:avLst/>
          </a:prstGeom>
          <a:noFill/>
          <a:ln w="9525">
            <a:noFill/>
            <a:miter lim="800000"/>
            <a:headEnd/>
            <a:tailEnd/>
          </a:ln>
        </p:spPr>
        <p:txBody>
          <a:bodyPr anchor="ctr"/>
          <a:lstStyle/>
          <a:p>
            <a:pPr algn="ctr"/>
            <a:r>
              <a:rPr lang="it-IT" sz="3600" b="1" dirty="0" smtClean="0">
                <a:solidFill>
                  <a:srgbClr val="C00000"/>
                </a:solidFill>
                <a:latin typeface="Century Gothic" pitchFamily="34" charset="0"/>
              </a:rPr>
              <a:t>L'integrazione del principio dello sviluppo sostenibile nella</a:t>
            </a:r>
          </a:p>
          <a:p>
            <a:pPr algn="ctr"/>
            <a:r>
              <a:rPr lang="it-IT" sz="3600" b="1" dirty="0" smtClean="0">
                <a:solidFill>
                  <a:srgbClr val="C00000"/>
                </a:solidFill>
                <a:latin typeface="Century Gothic" pitchFamily="34" charset="0"/>
              </a:rPr>
              <a:t>Pianificazione territoriale: la Valutazione ambientale strategica dei piani</a:t>
            </a:r>
          </a:p>
          <a:p>
            <a:pPr algn="ctr"/>
            <a:r>
              <a:rPr lang="it-IT" sz="3600" b="1" dirty="0" smtClean="0">
                <a:solidFill>
                  <a:srgbClr val="C00000"/>
                </a:solidFill>
                <a:latin typeface="Century Gothic" pitchFamily="34" charset="0"/>
              </a:rPr>
              <a:t>comunali</a:t>
            </a:r>
            <a:endParaRPr lang="it-IT" altLang="it-IT" sz="2400" i="1" dirty="0" smtClean="0">
              <a:latin typeface="Century Gothic" pitchFamily="34" charset="0"/>
            </a:endParaRPr>
          </a:p>
          <a:p>
            <a:pPr algn="ctr"/>
            <a:endParaRPr lang="it-IT" altLang="it-IT" sz="2800" b="1" dirty="0" smtClean="0">
              <a:latin typeface="Century Gothic" pitchFamily="34" charset="0"/>
            </a:endParaRPr>
          </a:p>
          <a:p>
            <a:pPr algn="ctr"/>
            <a:r>
              <a:rPr lang="it-IT" altLang="it-IT" sz="2000" b="1" dirty="0" smtClean="0">
                <a:solidFill>
                  <a:srgbClr val="C00000"/>
                </a:solidFill>
                <a:latin typeface="Century Gothic" pitchFamily="34" charset="0"/>
              </a:rPr>
              <a:t>Corrado Zoppi</a:t>
            </a:r>
          </a:p>
          <a:p>
            <a:pPr algn="ctr"/>
            <a:r>
              <a:rPr lang="it-IT" altLang="it-IT" sz="2000" b="1" dirty="0" smtClean="0">
                <a:solidFill>
                  <a:srgbClr val="C00000"/>
                </a:solidFill>
                <a:latin typeface="Century Gothic" pitchFamily="34" charset="0"/>
              </a:rPr>
              <a:t>DICAAR, Università di Cagliari</a:t>
            </a:r>
            <a:endParaRPr lang="it-IT" altLang="it-IT" sz="2000" b="1" dirty="0">
              <a:solidFill>
                <a:srgbClr val="C00000"/>
              </a:solidFill>
              <a:latin typeface="Century Gothic" pitchFamily="34" charset="0"/>
            </a:endParaRPr>
          </a:p>
        </p:txBody>
      </p:sp>
      <p:sp>
        <p:nvSpPr>
          <p:cNvPr id="4" name="CasellaDiTesto 3"/>
          <p:cNvSpPr txBox="1"/>
          <p:nvPr/>
        </p:nvSpPr>
        <p:spPr>
          <a:xfrm>
            <a:off x="323528" y="471234"/>
            <a:ext cx="8429684" cy="923330"/>
          </a:xfrm>
          <a:prstGeom prst="rect">
            <a:avLst/>
          </a:prstGeom>
          <a:solidFill>
            <a:schemeClr val="tx1"/>
          </a:solidFill>
        </p:spPr>
        <p:txBody>
          <a:bodyPr wrap="square" rtlCol="0">
            <a:spAutoFit/>
          </a:bodyPr>
          <a:lstStyle/>
          <a:p>
            <a:pPr algn="ctr"/>
            <a:r>
              <a:rPr lang="it-IT" dirty="0" smtClean="0">
                <a:solidFill>
                  <a:schemeClr val="bg1"/>
                </a:solidFill>
              </a:rPr>
              <a:t>Master di II </a:t>
            </a:r>
            <a:r>
              <a:rPr lang="it-IT" dirty="0" smtClean="0">
                <a:solidFill>
                  <a:schemeClr val="bg1"/>
                </a:solidFill>
              </a:rPr>
              <a:t>Livello</a:t>
            </a:r>
          </a:p>
          <a:p>
            <a:pPr algn="ctr"/>
            <a:r>
              <a:rPr lang="it-IT" dirty="0" smtClean="0">
                <a:solidFill>
                  <a:schemeClr val="bg1"/>
                </a:solidFill>
              </a:rPr>
              <a:t>GOVERNANCE </a:t>
            </a:r>
            <a:r>
              <a:rPr lang="it-IT" dirty="0">
                <a:solidFill>
                  <a:schemeClr val="bg1"/>
                </a:solidFill>
              </a:rPr>
              <a:t>MULTILIVELLO. GESTIONE </a:t>
            </a:r>
            <a:r>
              <a:rPr lang="it-IT" dirty="0" smtClean="0">
                <a:solidFill>
                  <a:schemeClr val="bg1"/>
                </a:solidFill>
              </a:rPr>
              <a:t>INTEGRATA  DELLE </a:t>
            </a:r>
            <a:r>
              <a:rPr lang="it-IT" dirty="0">
                <a:solidFill>
                  <a:schemeClr val="bg1"/>
                </a:solidFill>
              </a:rPr>
              <a:t>POLITICHE </a:t>
            </a:r>
            <a:r>
              <a:rPr lang="it-IT" dirty="0" smtClean="0">
                <a:solidFill>
                  <a:schemeClr val="bg1"/>
                </a:solidFill>
              </a:rPr>
              <a:t>PUBBLICHE</a:t>
            </a:r>
            <a:endParaRPr lang="it-IT"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a 2"/>
          <p:cNvGraphicFramePr>
            <a:graphicFrameLocks noGrp="1"/>
          </p:cNvGraphicFramePr>
          <p:nvPr/>
        </p:nvGraphicFramePr>
        <p:xfrm>
          <a:off x="0" y="0"/>
          <a:ext cx="9144000" cy="6557278"/>
        </p:xfrm>
        <a:graphic>
          <a:graphicData uri="http://schemas.openxmlformats.org/drawingml/2006/table">
            <a:tbl>
              <a:tblPr/>
              <a:tblGrid>
                <a:gridCol w="6043795"/>
                <a:gridCol w="3100205"/>
              </a:tblGrid>
              <a:tr h="332656">
                <a:tc gridSpan="2">
                  <a:txBody>
                    <a:bodyPr/>
                    <a:lstStyle/>
                    <a:p>
                      <a:pPr algn="just">
                        <a:lnSpc>
                          <a:spcPct val="110000"/>
                        </a:lnSpc>
                        <a:spcBef>
                          <a:spcPts val="600"/>
                        </a:spcBef>
                        <a:spcAft>
                          <a:spcPts val="600"/>
                        </a:spcAft>
                      </a:pPr>
                      <a:r>
                        <a:rPr lang="it-IT" sz="1200" b="1" dirty="0">
                          <a:latin typeface="Arial"/>
                          <a:ea typeface="Times New Roman"/>
                        </a:rPr>
                        <a:t>Obiettivi di sostenibilità </a:t>
                      </a:r>
                      <a:r>
                        <a:rPr lang="it-IT" sz="1200" b="1" dirty="0" smtClean="0">
                          <a:latin typeface="Arial"/>
                          <a:ea typeface="Times New Roman"/>
                        </a:rPr>
                        <a:t>ambientale</a:t>
                      </a:r>
                      <a:endParaRPr lang="it-IT" sz="1200" dirty="0">
                        <a:latin typeface="Arial"/>
                        <a:ea typeface="Times New Roman"/>
                      </a:endParaRPr>
                    </a:p>
                  </a:txBody>
                  <a:tcPr marL="35223" marR="3522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it-IT"/>
                    </a:p>
                  </a:txBody>
                  <a:tcPr/>
                </a:tc>
              </a:tr>
              <a:tr h="1080120">
                <a:tc>
                  <a:txBody>
                    <a:bodyPr/>
                    <a:lstStyle/>
                    <a:p>
                      <a:pPr marL="342900" lvl="0" indent="-342900" algn="l">
                        <a:lnSpc>
                          <a:spcPct val="110000"/>
                        </a:lnSpc>
                        <a:spcBef>
                          <a:spcPts val="600"/>
                        </a:spcBef>
                        <a:spcAft>
                          <a:spcPts val="600"/>
                        </a:spcAft>
                        <a:buFont typeface="Symbol"/>
                        <a:buChar char=""/>
                      </a:pPr>
                      <a:r>
                        <a:rPr lang="it-IT" sz="1200" dirty="0">
                          <a:latin typeface="Arial"/>
                          <a:ea typeface="Times New Roman"/>
                        </a:rPr>
                        <a:t>Qualificazione degli insediamenti </a:t>
                      </a:r>
                      <a:r>
                        <a:rPr lang="it-IT" sz="1200" dirty="0" err="1">
                          <a:latin typeface="Arial"/>
                          <a:ea typeface="Times New Roman"/>
                        </a:rPr>
                        <a:t>turistico-residenziali</a:t>
                      </a:r>
                      <a:r>
                        <a:rPr lang="it-IT" sz="1200" dirty="0">
                          <a:latin typeface="Arial"/>
                          <a:ea typeface="Times New Roman"/>
                        </a:rPr>
                        <a:t> costieri, migliorando la loro integrazione con il contesto e con il patrimonio paesaggistico di riferimento in termini qualitativi e potenziando contestualmente i servizi turistici;</a:t>
                      </a:r>
                    </a:p>
                  </a:txBody>
                  <a:tcPr marL="35223" marR="3522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0000"/>
                        </a:lnSpc>
                        <a:spcBef>
                          <a:spcPts val="600"/>
                        </a:spcBef>
                        <a:spcAft>
                          <a:spcPts val="0"/>
                        </a:spcAft>
                      </a:pPr>
                      <a:r>
                        <a:rPr lang="it-IT" sz="1200" b="1" dirty="0">
                          <a:latin typeface="Arial"/>
                          <a:ea typeface="Times New Roman"/>
                        </a:rPr>
                        <a:t>Criterio n. 4: </a:t>
                      </a:r>
                      <a:r>
                        <a:rPr lang="it-IT" sz="1200" dirty="0">
                          <a:latin typeface="Arial"/>
                          <a:ea typeface="Times New Roman"/>
                        </a:rPr>
                        <a:t>Conservare e migliorare lo stato della fauna e flora selvatiche, degli habitat e dei </a:t>
                      </a:r>
                      <a:r>
                        <a:rPr lang="it-IT" sz="1200" dirty="0" smtClean="0">
                          <a:latin typeface="Arial"/>
                          <a:ea typeface="Times New Roman"/>
                        </a:rPr>
                        <a:t>paesaggi;</a:t>
                      </a:r>
                    </a:p>
                    <a:p>
                      <a:pPr algn="just">
                        <a:lnSpc>
                          <a:spcPct val="110000"/>
                        </a:lnSpc>
                        <a:spcBef>
                          <a:spcPts val="0"/>
                        </a:spcBef>
                        <a:spcAft>
                          <a:spcPts val="0"/>
                        </a:spcAft>
                      </a:pPr>
                      <a:r>
                        <a:rPr lang="it-IT" sz="1200" b="1" dirty="0" smtClean="0">
                          <a:latin typeface="Arial"/>
                          <a:ea typeface="Times New Roman"/>
                        </a:rPr>
                        <a:t>Criterio </a:t>
                      </a:r>
                      <a:r>
                        <a:rPr lang="it-IT" sz="1200" b="1" dirty="0">
                          <a:latin typeface="Arial"/>
                          <a:ea typeface="Times New Roman"/>
                        </a:rPr>
                        <a:t>n, 7: </a:t>
                      </a:r>
                      <a:r>
                        <a:rPr lang="it-IT" sz="1200" dirty="0">
                          <a:latin typeface="Arial"/>
                          <a:ea typeface="Times New Roman"/>
                        </a:rPr>
                        <a:t>Conservare e migliorare la qualità dell’ambiente locale;</a:t>
                      </a:r>
                    </a:p>
                  </a:txBody>
                  <a:tcPr marL="35223" marR="35223"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226396">
                <a:tc>
                  <a:txBody>
                    <a:bodyPr/>
                    <a:lstStyle/>
                    <a:p>
                      <a:pPr marL="342900" lvl="0" indent="-342900" algn="l">
                        <a:lnSpc>
                          <a:spcPct val="110000"/>
                        </a:lnSpc>
                        <a:spcBef>
                          <a:spcPts val="600"/>
                        </a:spcBef>
                        <a:spcAft>
                          <a:spcPts val="600"/>
                        </a:spcAft>
                        <a:buFont typeface="Wingdings"/>
                        <a:buChar char=""/>
                      </a:pPr>
                      <a:r>
                        <a:rPr lang="it-IT" sz="1200">
                          <a:solidFill>
                            <a:srgbClr val="000000"/>
                          </a:solidFill>
                          <a:latin typeface="Arial"/>
                          <a:ea typeface="Times New Roman"/>
                        </a:rPr>
                        <a:t>Regolamentazione dei nuovi insediamenti sia nel centro urbano che nella fascia costiera, con particolare attenzione alla struttura edificatoria esistente;</a:t>
                      </a:r>
                      <a:endParaRPr lang="it-IT" sz="1200">
                        <a:latin typeface="Arial"/>
                        <a:ea typeface="Times New Roman"/>
                      </a:endParaRPr>
                    </a:p>
                  </a:txBody>
                  <a:tcPr marL="35223" marR="3522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0000"/>
                        </a:lnSpc>
                        <a:spcBef>
                          <a:spcPts val="0"/>
                        </a:spcBef>
                        <a:spcAft>
                          <a:spcPts val="0"/>
                        </a:spcAft>
                      </a:pPr>
                      <a:r>
                        <a:rPr lang="it-IT" sz="1200" b="1" dirty="0">
                          <a:latin typeface="Arial"/>
                          <a:ea typeface="Times New Roman"/>
                        </a:rPr>
                        <a:t>Criterio n, 7: </a:t>
                      </a:r>
                      <a:r>
                        <a:rPr lang="it-IT" sz="1200" dirty="0">
                          <a:latin typeface="Arial"/>
                          <a:ea typeface="Times New Roman"/>
                        </a:rPr>
                        <a:t>Conservare e migliorare la qualità dell’ambiente locale;</a:t>
                      </a:r>
                    </a:p>
                    <a:p>
                      <a:pPr algn="just">
                        <a:lnSpc>
                          <a:spcPct val="110000"/>
                        </a:lnSpc>
                        <a:spcBef>
                          <a:spcPts val="0"/>
                        </a:spcBef>
                        <a:spcAft>
                          <a:spcPts val="0"/>
                        </a:spcAft>
                      </a:pPr>
                      <a:r>
                        <a:rPr lang="it-IT" sz="1200" b="1" dirty="0">
                          <a:latin typeface="Arial"/>
                          <a:ea typeface="Times New Roman"/>
                        </a:rPr>
                        <a:t>Criterio n. 9: </a:t>
                      </a:r>
                      <a:r>
                        <a:rPr lang="it-IT" sz="1200" dirty="0">
                          <a:latin typeface="Arial"/>
                          <a:ea typeface="Times New Roman"/>
                        </a:rPr>
                        <a:t>Sensibilizzare maggiormente alle problematiche ambientali, sviluppare istruzione e la formazione in campo ambientale;</a:t>
                      </a:r>
                    </a:p>
                  </a:txBody>
                  <a:tcPr marL="35223" marR="3522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059888">
                <a:tc>
                  <a:txBody>
                    <a:bodyPr/>
                    <a:lstStyle/>
                    <a:p>
                      <a:pPr marL="342900" lvl="0" indent="-342900" algn="l">
                        <a:lnSpc>
                          <a:spcPct val="110000"/>
                        </a:lnSpc>
                        <a:spcBef>
                          <a:spcPts val="600"/>
                        </a:spcBef>
                        <a:spcAft>
                          <a:spcPts val="600"/>
                        </a:spcAft>
                        <a:buFont typeface="Wingdings"/>
                        <a:buChar char=""/>
                      </a:pPr>
                      <a:r>
                        <a:rPr lang="it-IT" sz="1200" dirty="0">
                          <a:solidFill>
                            <a:srgbClr val="000000"/>
                          </a:solidFill>
                          <a:latin typeface="Arial"/>
                          <a:ea typeface="Times New Roman"/>
                        </a:rPr>
                        <a:t>Valorizzazione del patrimonio edilizio esistente che favorisca l’integrazione con un turismo di tipo residenziale e con il paesaggio circostante;</a:t>
                      </a:r>
                      <a:endParaRPr lang="it-IT" sz="1200" dirty="0">
                        <a:latin typeface="Arial"/>
                        <a:ea typeface="Times New Roman"/>
                      </a:endParaRPr>
                    </a:p>
                  </a:txBody>
                  <a:tcPr marL="35223" marR="3522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0000"/>
                        </a:lnSpc>
                        <a:spcBef>
                          <a:spcPts val="0"/>
                        </a:spcBef>
                        <a:spcAft>
                          <a:spcPts val="0"/>
                        </a:spcAft>
                      </a:pPr>
                      <a:r>
                        <a:rPr lang="it-IT" sz="1200" b="1" dirty="0">
                          <a:latin typeface="Arial"/>
                          <a:ea typeface="Times New Roman"/>
                        </a:rPr>
                        <a:t>Criterio n. 4: </a:t>
                      </a:r>
                      <a:r>
                        <a:rPr lang="it-IT" sz="1200" dirty="0">
                          <a:latin typeface="Arial"/>
                          <a:ea typeface="Times New Roman"/>
                        </a:rPr>
                        <a:t>Conservare e migliorare lo stato della fauna e flora selvatiche, degli habitat e dei paesaggi;</a:t>
                      </a:r>
                    </a:p>
                    <a:p>
                      <a:pPr algn="just">
                        <a:lnSpc>
                          <a:spcPct val="110000"/>
                        </a:lnSpc>
                        <a:spcAft>
                          <a:spcPts val="600"/>
                        </a:spcAft>
                      </a:pPr>
                      <a:r>
                        <a:rPr lang="it-IT" sz="1200" b="1" dirty="0">
                          <a:latin typeface="Arial"/>
                          <a:ea typeface="Times New Roman"/>
                        </a:rPr>
                        <a:t>Criterio n, 7: </a:t>
                      </a:r>
                      <a:r>
                        <a:rPr lang="it-IT" sz="1200" dirty="0">
                          <a:latin typeface="Arial"/>
                          <a:ea typeface="Times New Roman"/>
                        </a:rPr>
                        <a:t>Conservare e migliorare la qualità dell’ambiente locale;</a:t>
                      </a:r>
                    </a:p>
                  </a:txBody>
                  <a:tcPr marL="35223" marR="3522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777022">
                <a:tc>
                  <a:txBody>
                    <a:bodyPr/>
                    <a:lstStyle/>
                    <a:p>
                      <a:pPr marL="342900" lvl="0" indent="-342900" algn="l">
                        <a:lnSpc>
                          <a:spcPct val="110000"/>
                        </a:lnSpc>
                        <a:spcBef>
                          <a:spcPts val="600"/>
                        </a:spcBef>
                        <a:spcAft>
                          <a:spcPts val="600"/>
                        </a:spcAft>
                        <a:buFont typeface="Wingdings"/>
                        <a:buChar char=""/>
                      </a:pPr>
                      <a:r>
                        <a:rPr lang="it-IT" sz="1200">
                          <a:solidFill>
                            <a:srgbClr val="000000"/>
                          </a:solidFill>
                          <a:latin typeface="Arial"/>
                          <a:ea typeface="Times New Roman"/>
                        </a:rPr>
                        <a:t>Implementazione della fruizione turistico-naturalistica del complesso ambientale attraverso il recupero della sentieristica e delle diverse modalità di fruizione del territorio</a:t>
                      </a:r>
                      <a:endParaRPr lang="it-IT" sz="1200">
                        <a:latin typeface="Arial"/>
                        <a:ea typeface="Times New Roman"/>
                      </a:endParaRPr>
                    </a:p>
                  </a:txBody>
                  <a:tcPr marL="35223" marR="3522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0000"/>
                        </a:lnSpc>
                        <a:spcBef>
                          <a:spcPts val="0"/>
                        </a:spcBef>
                        <a:spcAft>
                          <a:spcPts val="0"/>
                        </a:spcAft>
                      </a:pPr>
                      <a:r>
                        <a:rPr lang="it-IT" sz="1200" b="1" dirty="0">
                          <a:latin typeface="Arial"/>
                          <a:ea typeface="Times New Roman"/>
                        </a:rPr>
                        <a:t>Criterio n. 4: </a:t>
                      </a:r>
                      <a:r>
                        <a:rPr lang="it-IT" sz="1200" dirty="0">
                          <a:latin typeface="Arial"/>
                          <a:ea typeface="Times New Roman"/>
                        </a:rPr>
                        <a:t>Conservare e migliorare lo stato della fauna e flora selvatiche, degli habitat e dei paesaggi;</a:t>
                      </a:r>
                    </a:p>
                    <a:p>
                      <a:pPr algn="just">
                        <a:lnSpc>
                          <a:spcPct val="110000"/>
                        </a:lnSpc>
                        <a:spcAft>
                          <a:spcPts val="0"/>
                        </a:spcAft>
                      </a:pPr>
                      <a:r>
                        <a:rPr lang="it-IT" sz="1200" b="1" dirty="0">
                          <a:latin typeface="Arial"/>
                          <a:ea typeface="Times New Roman"/>
                        </a:rPr>
                        <a:t>Criterio n, 7: </a:t>
                      </a:r>
                      <a:r>
                        <a:rPr lang="it-IT" sz="1200" dirty="0">
                          <a:latin typeface="Arial"/>
                          <a:ea typeface="Times New Roman"/>
                        </a:rPr>
                        <a:t>Conservare e migliorare la qualità dell’ambiente locale;</a:t>
                      </a:r>
                    </a:p>
                    <a:p>
                      <a:pPr algn="just">
                        <a:lnSpc>
                          <a:spcPct val="110000"/>
                        </a:lnSpc>
                        <a:spcAft>
                          <a:spcPts val="0"/>
                        </a:spcAft>
                      </a:pPr>
                      <a:r>
                        <a:rPr lang="it-IT" sz="1200" b="1" dirty="0">
                          <a:latin typeface="Arial"/>
                          <a:ea typeface="Times New Roman"/>
                        </a:rPr>
                        <a:t>Criterio n. 9: </a:t>
                      </a:r>
                      <a:r>
                        <a:rPr lang="it-IT" sz="1200" dirty="0">
                          <a:latin typeface="Arial"/>
                          <a:ea typeface="Times New Roman"/>
                        </a:rPr>
                        <a:t>Sensibilizzare maggiormente alle problematiche ambientali, sviluppare istruzione e la formazione in campo ambientale;</a:t>
                      </a:r>
                    </a:p>
                  </a:txBody>
                  <a:tcPr marL="35223" marR="3522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047706">
                <a:tc>
                  <a:txBody>
                    <a:bodyPr/>
                    <a:lstStyle/>
                    <a:p>
                      <a:pPr marL="342900" lvl="0" indent="-342900" algn="l">
                        <a:lnSpc>
                          <a:spcPct val="110000"/>
                        </a:lnSpc>
                        <a:spcBef>
                          <a:spcPts val="600"/>
                        </a:spcBef>
                        <a:spcAft>
                          <a:spcPts val="600"/>
                        </a:spcAft>
                        <a:buFont typeface="Wingdings"/>
                        <a:buChar char=""/>
                      </a:pPr>
                      <a:r>
                        <a:rPr lang="it-IT" sz="1200">
                          <a:solidFill>
                            <a:srgbClr val="000000"/>
                          </a:solidFill>
                          <a:latin typeface="Arial"/>
                          <a:ea typeface="Times New Roman"/>
                        </a:rPr>
                        <a:t>Qualificazione delle aree interessate dai processi di parcellizzazione e dispersione insediativa. </a:t>
                      </a:r>
                      <a:endParaRPr lang="it-IT" sz="1200">
                        <a:latin typeface="Arial"/>
                        <a:ea typeface="Times New Roman"/>
                      </a:endParaRPr>
                    </a:p>
                  </a:txBody>
                  <a:tcPr marL="35223" marR="35223"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0000"/>
                        </a:lnSpc>
                        <a:spcBef>
                          <a:spcPts val="600"/>
                        </a:spcBef>
                        <a:spcAft>
                          <a:spcPts val="0"/>
                        </a:spcAft>
                      </a:pPr>
                      <a:r>
                        <a:rPr lang="it-IT" sz="1200" b="1" dirty="0">
                          <a:latin typeface="Arial"/>
                          <a:ea typeface="Times New Roman"/>
                        </a:rPr>
                        <a:t>Criterio n. 2: </a:t>
                      </a:r>
                      <a:r>
                        <a:rPr lang="it-IT" sz="1200" dirty="0">
                          <a:latin typeface="Arial"/>
                          <a:ea typeface="Times New Roman"/>
                        </a:rPr>
                        <a:t>Impiego delle risorse rinnovabili nei limiti della capacità di rigenerazione</a:t>
                      </a:r>
                    </a:p>
                    <a:p>
                      <a:pPr algn="just">
                        <a:lnSpc>
                          <a:spcPct val="110000"/>
                        </a:lnSpc>
                        <a:spcBef>
                          <a:spcPts val="0"/>
                        </a:spcBef>
                        <a:spcAft>
                          <a:spcPts val="0"/>
                        </a:spcAft>
                      </a:pPr>
                      <a:r>
                        <a:rPr lang="it-IT" sz="1200" b="1" dirty="0">
                          <a:latin typeface="Arial"/>
                          <a:ea typeface="Times New Roman"/>
                        </a:rPr>
                        <a:t>Criterio n, 7: </a:t>
                      </a:r>
                      <a:r>
                        <a:rPr lang="it-IT" sz="1200" dirty="0">
                          <a:latin typeface="Arial"/>
                          <a:ea typeface="Times New Roman"/>
                        </a:rPr>
                        <a:t>Conservare e migliorare la qualità dell’ambiente locale.</a:t>
                      </a:r>
                    </a:p>
                  </a:txBody>
                  <a:tcPr marL="35223" marR="35223"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95400" y="6367463"/>
            <a:ext cx="1524000" cy="228600"/>
          </a:xfrm>
          <a:prstGeom prst="rect">
            <a:avLst/>
          </a:prstGeom>
          <a:noFill/>
          <a:ln w="9525">
            <a:noFill/>
            <a:miter lim="800000"/>
            <a:headEnd/>
            <a:tailEnd/>
          </a:ln>
        </p:spPr>
        <p:txBody>
          <a:bodyPr anchor="ctr"/>
          <a:lstStyle/>
          <a:p>
            <a:r>
              <a:rPr lang="it-IT" altLang="it-IT" sz="900"/>
              <a:t>	          </a:t>
            </a:r>
          </a:p>
        </p:txBody>
      </p:sp>
      <p:sp>
        <p:nvSpPr>
          <p:cNvPr id="3075"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1"/>
            <a:ext cx="8424862" cy="5663089"/>
          </a:xfrm>
          <a:prstGeom prst="rect">
            <a:avLst/>
          </a:prstGeom>
        </p:spPr>
        <p:txBody>
          <a:bodyPr wrap="square">
            <a:spAutoFit/>
          </a:bodyPr>
          <a:lstStyle/>
          <a:p>
            <a:pPr algn="just" fontAlgn="auto">
              <a:spcBef>
                <a:spcPts val="0"/>
              </a:spcBef>
              <a:spcAft>
                <a:spcPts val="0"/>
              </a:spcAft>
              <a:defRPr/>
            </a:pPr>
            <a:r>
              <a:rPr lang="it-IT" sz="2800" b="1" dirty="0" smtClean="0">
                <a:solidFill>
                  <a:srgbClr val="C00000"/>
                </a:solidFill>
                <a:latin typeface="Century Gothic" panose="020B0502020202020204" pitchFamily="34" charset="0"/>
                <a:cs typeface="+mn-cs"/>
              </a:rPr>
              <a:t>La coerenza esterna</a:t>
            </a: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La questione della sostenibilità si completa con l’analisi di coerenza esterna, in cui si associano gli obiettivi specifici pertinenti alle componenti ambientali che si individuano nei piani e programmi concernenti il territorio del Comune cui il PUC si riferisce.</a:t>
            </a:r>
          </a:p>
          <a:p>
            <a:pPr algn="just" fontAlgn="auto">
              <a:spcBef>
                <a:spcPts val="0"/>
              </a:spcBef>
              <a:spcAft>
                <a:spcPts val="0"/>
              </a:spcAft>
              <a:defRPr/>
            </a:pPr>
            <a:endParaRPr lang="it-IT" sz="20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Si costruisce, quindi, una prima parte del Quadro logico del Rapporto Ambientale, in cui ad ogni obiettivo di sostenibilità ambientale di ogni componente ambientale si collegano, in un rapporto di causa effetto, gli obiettivi specifici pertinenti dei piani e programmi.</a:t>
            </a:r>
          </a:p>
          <a:p>
            <a:pPr algn="just" fontAlgn="auto">
              <a:spcBef>
                <a:spcPts val="0"/>
              </a:spcBef>
              <a:spcAft>
                <a:spcPts val="0"/>
              </a:spcAft>
              <a:defRPr/>
            </a:pPr>
            <a:endParaRPr lang="it-IT" sz="20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Ad esempio, nel caso della VAS del PUC di </a:t>
            </a:r>
            <a:r>
              <a:rPr lang="it-IT" sz="2000" dirty="0" err="1" smtClean="0">
                <a:latin typeface="Century Gothic" panose="020B0502020202020204" pitchFamily="34" charset="0"/>
              </a:rPr>
              <a:t>Tertenia</a:t>
            </a:r>
            <a:r>
              <a:rPr lang="it-IT" sz="2000" dirty="0" smtClean="0">
                <a:latin typeface="Century Gothic" panose="020B0502020202020204" pitchFamily="34" charset="0"/>
              </a:rPr>
              <a:t>, per la componente ambientale “assetto insediativo-demografico”, questo Quadro logico è rappresentato nella diapositiva che segue.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nvGraphicFramePr>
        <p:xfrm>
          <a:off x="1475656" y="476672"/>
          <a:ext cx="5544616" cy="5461925"/>
        </p:xfrm>
        <a:graphic>
          <a:graphicData uri="http://schemas.openxmlformats.org/drawingml/2006/table">
            <a:tbl>
              <a:tblPr/>
              <a:tblGrid>
                <a:gridCol w="2772308"/>
                <a:gridCol w="2772308"/>
              </a:tblGrid>
              <a:tr h="479116">
                <a:tc>
                  <a:txBody>
                    <a:bodyPr/>
                    <a:lstStyle/>
                    <a:p>
                      <a:pPr algn="ctr">
                        <a:spcBef>
                          <a:spcPts val="200"/>
                        </a:spcBef>
                        <a:spcAft>
                          <a:spcPts val="200"/>
                        </a:spcAft>
                      </a:pPr>
                      <a:r>
                        <a:rPr lang="it-IT" sz="1100" b="1" dirty="0">
                          <a:solidFill>
                            <a:srgbClr val="000000"/>
                          </a:solidFill>
                          <a:latin typeface="Arial"/>
                          <a:ea typeface="Calibri"/>
                          <a:cs typeface="Times New Roman"/>
                        </a:rPr>
                        <a:t>Obiettivi di sostenibilità ambientale</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ctr">
                        <a:spcBef>
                          <a:spcPts val="200"/>
                        </a:spcBef>
                        <a:spcAft>
                          <a:spcPts val="200"/>
                        </a:spcAft>
                      </a:pPr>
                      <a:r>
                        <a:rPr lang="it-IT" sz="1100" b="1" dirty="0">
                          <a:solidFill>
                            <a:srgbClr val="000000"/>
                          </a:solidFill>
                          <a:latin typeface="Arial"/>
                          <a:ea typeface="Calibri"/>
                          <a:cs typeface="Times New Roman"/>
                        </a:rPr>
                        <a:t>Obiettivi derivanti dall’analisi di coerenza esterna</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r>
              <a:tr h="2203935">
                <a:tc rowSpan="2">
                  <a:txBody>
                    <a:bodyPr/>
                    <a:lstStyle/>
                    <a:p>
                      <a:pPr>
                        <a:spcBef>
                          <a:spcPts val="100"/>
                        </a:spcBef>
                        <a:spcAft>
                          <a:spcPts val="100"/>
                        </a:spcAft>
                      </a:pPr>
                      <a:r>
                        <a:rPr lang="it-IT" sz="1400" dirty="0">
                          <a:solidFill>
                            <a:srgbClr val="000000"/>
                          </a:solidFill>
                          <a:latin typeface="Arial"/>
                          <a:ea typeface="Calibri"/>
                          <a:cs typeface="Times New Roman"/>
                        </a:rPr>
                        <a:t>Qualificazione degli insediamenti </a:t>
                      </a:r>
                      <a:r>
                        <a:rPr lang="it-IT" sz="1400" dirty="0" err="1">
                          <a:solidFill>
                            <a:srgbClr val="000000"/>
                          </a:solidFill>
                          <a:latin typeface="Arial"/>
                          <a:ea typeface="Calibri"/>
                          <a:cs typeface="Times New Roman"/>
                        </a:rPr>
                        <a:t>turistico-residenziali</a:t>
                      </a:r>
                      <a:r>
                        <a:rPr lang="it-IT" sz="1400" dirty="0">
                          <a:solidFill>
                            <a:srgbClr val="000000"/>
                          </a:solidFill>
                          <a:latin typeface="Arial"/>
                          <a:ea typeface="Calibri"/>
                          <a:cs typeface="Times New Roman"/>
                        </a:rPr>
                        <a:t> costieri, migliorando la loro integrazione con il contesto e con il patrimonio paesaggistico di riferimento in termini qualitativi e potenziando contestualmente i servizi turistici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spcBef>
                          <a:spcPts val="100"/>
                        </a:spcBef>
                        <a:spcAft>
                          <a:spcPts val="100"/>
                        </a:spcAft>
                      </a:pPr>
                      <a:r>
                        <a:rPr lang="it-IT" sz="1400" dirty="0">
                          <a:solidFill>
                            <a:srgbClr val="000000"/>
                          </a:solidFill>
                          <a:latin typeface="Arial"/>
                          <a:ea typeface="Calibri"/>
                          <a:cs typeface="Times New Roman"/>
                        </a:rPr>
                        <a:t>Riprogettazione degli insediamenti, anche per parti, e dello spazio pubblico, ed incremento dell’offerta di servizi necessari per elevare la qualità dell’offerta turistica e per favorire l’allargamento della stagione turistica (PPR)</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r>
              <a:tr h="2778874">
                <a:tc vMerge="1">
                  <a:txBody>
                    <a:bodyPr/>
                    <a:lstStyle/>
                    <a:p>
                      <a:endParaRPr lang="it-IT"/>
                    </a:p>
                  </a:txBody>
                  <a:tcPr/>
                </a:tc>
                <a:tc>
                  <a:txBody>
                    <a:bodyPr/>
                    <a:lstStyle/>
                    <a:p>
                      <a:pPr>
                        <a:spcBef>
                          <a:spcPts val="100"/>
                        </a:spcBef>
                        <a:spcAft>
                          <a:spcPts val="100"/>
                        </a:spcAft>
                      </a:pPr>
                      <a:r>
                        <a:rPr lang="it-IT" sz="1400" dirty="0">
                          <a:solidFill>
                            <a:srgbClr val="000000"/>
                          </a:solidFill>
                          <a:latin typeface="Arial"/>
                          <a:ea typeface="Calibri"/>
                          <a:cs typeface="Times New Roman"/>
                        </a:rPr>
                        <a:t>Riqualificazione dell’insediamento costiero, attraverso il rafforzamento delle connessioni con la valle del Rio </a:t>
                      </a:r>
                      <a:r>
                        <a:rPr lang="it-IT" sz="1400" dirty="0" err="1">
                          <a:solidFill>
                            <a:srgbClr val="000000"/>
                          </a:solidFill>
                          <a:latin typeface="Arial"/>
                          <a:ea typeface="Calibri"/>
                          <a:cs typeface="Times New Roman"/>
                        </a:rPr>
                        <a:t>Quirra</a:t>
                      </a:r>
                      <a:r>
                        <a:rPr lang="it-IT" sz="1400" dirty="0">
                          <a:solidFill>
                            <a:srgbClr val="000000"/>
                          </a:solidFill>
                          <a:latin typeface="Arial"/>
                          <a:ea typeface="Calibri"/>
                          <a:cs typeface="Times New Roman"/>
                        </a:rPr>
                        <a:t> e con il centro di </a:t>
                      </a:r>
                      <a:r>
                        <a:rPr lang="it-IT" sz="1400" dirty="0" err="1">
                          <a:solidFill>
                            <a:srgbClr val="000000"/>
                          </a:solidFill>
                          <a:latin typeface="Arial"/>
                          <a:ea typeface="Calibri"/>
                          <a:cs typeface="Times New Roman"/>
                        </a:rPr>
                        <a:t>Tertenia</a:t>
                      </a:r>
                      <a:r>
                        <a:rPr lang="it-IT" sz="1400" dirty="0">
                          <a:solidFill>
                            <a:srgbClr val="000000"/>
                          </a:solidFill>
                          <a:latin typeface="Arial"/>
                          <a:ea typeface="Calibri"/>
                          <a:cs typeface="Times New Roman"/>
                        </a:rPr>
                        <a:t>, ed il sostegno della complementarietà e della specializzazione dei servizi ricettivi e della fruizione del paesaggio (PPR)</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95400" y="6367463"/>
            <a:ext cx="1524000" cy="228600"/>
          </a:xfrm>
          <a:prstGeom prst="rect">
            <a:avLst/>
          </a:prstGeom>
          <a:noFill/>
          <a:ln w="9525">
            <a:noFill/>
            <a:miter lim="800000"/>
            <a:headEnd/>
            <a:tailEnd/>
          </a:ln>
        </p:spPr>
        <p:txBody>
          <a:bodyPr anchor="ctr"/>
          <a:lstStyle/>
          <a:p>
            <a:r>
              <a:rPr lang="it-IT" altLang="it-IT" sz="900"/>
              <a:t>	          </a:t>
            </a:r>
          </a:p>
        </p:txBody>
      </p:sp>
      <p:sp>
        <p:nvSpPr>
          <p:cNvPr id="3075"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1"/>
            <a:ext cx="8424862" cy="6155531"/>
          </a:xfrm>
          <a:prstGeom prst="rect">
            <a:avLst/>
          </a:prstGeom>
        </p:spPr>
        <p:txBody>
          <a:bodyPr wrap="square">
            <a:spAutoFit/>
          </a:bodyPr>
          <a:lstStyle/>
          <a:p>
            <a:pPr algn="just" fontAlgn="auto">
              <a:spcBef>
                <a:spcPts val="0"/>
              </a:spcBef>
              <a:spcAft>
                <a:spcPts val="0"/>
              </a:spcAft>
              <a:defRPr/>
            </a:pPr>
            <a:r>
              <a:rPr lang="it-IT" sz="2800" b="1" dirty="0" smtClean="0">
                <a:solidFill>
                  <a:srgbClr val="C00000"/>
                </a:solidFill>
                <a:latin typeface="Century Gothic" panose="020B0502020202020204" pitchFamily="34" charset="0"/>
                <a:cs typeface="+mn-cs"/>
              </a:rPr>
              <a:t>La VAS nel processo di adeguamento dei PUC al PPR: il piano nasce e si costruisce dentro la VAS</a:t>
            </a:r>
            <a:endParaRPr lang="it-IT" sz="2000" dirty="0" smtClean="0">
              <a:latin typeface="Century Gothic" panose="020B0502020202020204" pitchFamily="34" charset="0"/>
            </a:endParaRPr>
          </a:p>
          <a:p>
            <a:pPr algn="just" fontAlgn="auto">
              <a:spcBef>
                <a:spcPts val="0"/>
              </a:spcBef>
              <a:spcAft>
                <a:spcPts val="600"/>
              </a:spcAft>
              <a:defRPr/>
            </a:pPr>
            <a:r>
              <a:rPr lang="it-IT" sz="2000" dirty="0" smtClean="0">
                <a:latin typeface="Century Gothic" panose="020B0502020202020204" pitchFamily="34" charset="0"/>
              </a:rPr>
              <a:t>La costruzione del PUC in adeguamento al PPR “dentro” il processo valutativo (o, in termini “duali”, il processo valutativo che si attua “dentro” il processo del PUC), implica che gli obiettivi (intrinsecamente “operativi” perché legati direttamente alle azioni di piano) debbano indirizzare gli obiettivi (di sostenibilità ambientale e specifici, legati allo stato della programmazione e pianificazione).</a:t>
            </a:r>
          </a:p>
          <a:p>
            <a:pPr algn="just" fontAlgn="auto">
              <a:spcBef>
                <a:spcPts val="0"/>
              </a:spcBef>
              <a:spcAft>
                <a:spcPts val="600"/>
              </a:spcAft>
              <a:defRPr/>
            </a:pPr>
            <a:r>
              <a:rPr lang="it-IT" sz="2000" dirty="0" smtClean="0">
                <a:latin typeface="Century Gothic" panose="020B0502020202020204" pitchFamily="34" charset="0"/>
              </a:rPr>
              <a:t>Questo comporta che, nella definizione del PUC, e delle relative azioni di piano, gli obiettivi di sostenibilità ambientale ed i relativi obiettivi specifici debbano essere indirizzati dagli obiettivi operativi del PUC, e perseguiti tramite le relative azioni di piano.</a:t>
            </a:r>
          </a:p>
          <a:p>
            <a:pPr algn="just" fontAlgn="auto">
              <a:spcBef>
                <a:spcPts val="0"/>
              </a:spcBef>
              <a:spcAft>
                <a:spcPts val="0"/>
              </a:spcAft>
              <a:defRPr/>
            </a:pPr>
            <a:r>
              <a:rPr lang="it-IT" sz="2000" dirty="0" smtClean="0">
                <a:latin typeface="Century Gothic" panose="020B0502020202020204" pitchFamily="34" charset="0"/>
              </a:rPr>
              <a:t>Ad esempio, nel caso della VAS del PUC di </a:t>
            </a:r>
            <a:r>
              <a:rPr lang="it-IT" sz="2000" dirty="0" err="1" smtClean="0">
                <a:latin typeface="Century Gothic" panose="020B0502020202020204" pitchFamily="34" charset="0"/>
              </a:rPr>
              <a:t>Tertenia</a:t>
            </a:r>
            <a:r>
              <a:rPr lang="it-IT" sz="2000" dirty="0" smtClean="0">
                <a:latin typeface="Century Gothic" panose="020B0502020202020204" pitchFamily="34" charset="0"/>
              </a:rPr>
              <a:t>, per la componente ambientale “assetto insediativo-demografico”, questo avviene secondo quanto rappresentato nella diapositiva che segue.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nvGraphicFramePr>
        <p:xfrm>
          <a:off x="1763688" y="836712"/>
          <a:ext cx="5486400" cy="5485729"/>
        </p:xfrm>
        <a:graphic>
          <a:graphicData uri="http://schemas.openxmlformats.org/drawingml/2006/table">
            <a:tbl>
              <a:tblPr/>
              <a:tblGrid>
                <a:gridCol w="1828800"/>
                <a:gridCol w="1828800"/>
                <a:gridCol w="1828800"/>
              </a:tblGrid>
              <a:tr h="0">
                <a:tc>
                  <a:txBody>
                    <a:bodyPr/>
                    <a:lstStyle/>
                    <a:p>
                      <a:pPr algn="ctr">
                        <a:spcBef>
                          <a:spcPts val="200"/>
                        </a:spcBef>
                        <a:spcAft>
                          <a:spcPts val="200"/>
                        </a:spcAft>
                      </a:pPr>
                      <a:r>
                        <a:rPr lang="it-IT" sz="1100" b="1" dirty="0">
                          <a:solidFill>
                            <a:srgbClr val="000000"/>
                          </a:solidFill>
                          <a:latin typeface="Arial"/>
                          <a:ea typeface="Calibri"/>
                          <a:cs typeface="Times New Roman"/>
                        </a:rPr>
                        <a:t>Obiettivi di sostenibilità ambientale</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a:txBody>
                    <a:bodyPr/>
                    <a:lstStyle/>
                    <a:p>
                      <a:pPr algn="ctr">
                        <a:spcBef>
                          <a:spcPts val="200"/>
                        </a:spcBef>
                        <a:spcAft>
                          <a:spcPts val="200"/>
                        </a:spcAft>
                      </a:pPr>
                      <a:r>
                        <a:rPr lang="it-IT" sz="1100" b="1" dirty="0">
                          <a:solidFill>
                            <a:srgbClr val="000000"/>
                          </a:solidFill>
                          <a:latin typeface="Arial"/>
                          <a:ea typeface="Calibri"/>
                          <a:cs typeface="Times New Roman"/>
                        </a:rPr>
                        <a:t>Obiettivi derivanti dall’analisi di coerenza esterna</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algn="ctr">
                        <a:spcBef>
                          <a:spcPts val="200"/>
                        </a:spcBef>
                        <a:spcAft>
                          <a:spcPts val="200"/>
                        </a:spcAft>
                      </a:pPr>
                      <a:r>
                        <a:rPr lang="it-IT" sz="1100" b="1" dirty="0">
                          <a:solidFill>
                            <a:srgbClr val="000000"/>
                          </a:solidFill>
                          <a:latin typeface="Arial"/>
                          <a:ea typeface="Calibri"/>
                          <a:cs typeface="Times New Roman"/>
                        </a:rPr>
                        <a:t>Obiettivi specifici del PUC</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alpha val="17000"/>
                      </a:schemeClr>
                    </a:solidFill>
                  </a:tcPr>
                </a:tc>
              </a:tr>
              <a:tr h="1437349">
                <a:tc rowSpan="3">
                  <a:txBody>
                    <a:bodyPr/>
                    <a:lstStyle/>
                    <a:p>
                      <a:pPr>
                        <a:spcBef>
                          <a:spcPts val="100"/>
                        </a:spcBef>
                        <a:spcAft>
                          <a:spcPts val="100"/>
                        </a:spcAft>
                      </a:pPr>
                      <a:r>
                        <a:rPr lang="it-IT" sz="1100" dirty="0">
                          <a:solidFill>
                            <a:srgbClr val="000000"/>
                          </a:solidFill>
                          <a:latin typeface="Arial"/>
                          <a:ea typeface="Calibri"/>
                          <a:cs typeface="Times New Roman"/>
                        </a:rPr>
                        <a:t>Qualificazione degli insediamenti </a:t>
                      </a:r>
                      <a:r>
                        <a:rPr lang="it-IT" sz="1100" dirty="0" err="1">
                          <a:solidFill>
                            <a:srgbClr val="000000"/>
                          </a:solidFill>
                          <a:latin typeface="Arial"/>
                          <a:ea typeface="Calibri"/>
                          <a:cs typeface="Times New Roman"/>
                        </a:rPr>
                        <a:t>turistico-residenziali</a:t>
                      </a:r>
                      <a:r>
                        <a:rPr lang="it-IT" sz="1100" dirty="0">
                          <a:solidFill>
                            <a:srgbClr val="000000"/>
                          </a:solidFill>
                          <a:latin typeface="Arial"/>
                          <a:ea typeface="Calibri"/>
                          <a:cs typeface="Times New Roman"/>
                        </a:rPr>
                        <a:t> costieri, migliorando la loro integrazione con il contesto e con il patrimonio paesaggistico di riferimento in termini qualitativi e potenziando contestualmente i servizi turistici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2">
                  <a:txBody>
                    <a:bodyPr/>
                    <a:lstStyle/>
                    <a:p>
                      <a:pPr>
                        <a:spcBef>
                          <a:spcPts val="100"/>
                        </a:spcBef>
                        <a:spcAft>
                          <a:spcPts val="100"/>
                        </a:spcAft>
                      </a:pPr>
                      <a:r>
                        <a:rPr lang="it-IT" sz="1100" dirty="0">
                          <a:solidFill>
                            <a:srgbClr val="000000"/>
                          </a:solidFill>
                          <a:latin typeface="Arial"/>
                          <a:ea typeface="Calibri"/>
                          <a:cs typeface="Times New Roman"/>
                        </a:rPr>
                        <a:t>Riprogettazione degli insediamenti, anche per parti, e dello spazio pubblico, ed incremento dell’offerta di servizi necessari per elevare la qualità dell’offerta turistica e per favorire l’allargamento della stagione turistica (PPR)</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a:txBody>
                    <a:bodyPr/>
                    <a:lstStyle/>
                    <a:p>
                      <a:pPr>
                        <a:spcBef>
                          <a:spcPts val="100"/>
                        </a:spcBef>
                        <a:spcAft>
                          <a:spcPts val="100"/>
                        </a:spcAft>
                      </a:pPr>
                      <a:r>
                        <a:rPr lang="it-IT" sz="1100" dirty="0">
                          <a:solidFill>
                            <a:srgbClr val="000000"/>
                          </a:solidFill>
                          <a:latin typeface="Arial"/>
                          <a:ea typeface="Calibri"/>
                          <a:cs typeface="Times New Roman"/>
                        </a:rPr>
                        <a:t>Migliorare qualitativamente e potenziare i servizi a scala di quartiere, in particolare quelli di utilità sociale, riqualificare la linea di costa e aumentare l'accessibilità agli spazi marini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r>
              <a:tr h="766586">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1100" dirty="0">
                          <a:solidFill>
                            <a:srgbClr val="000000"/>
                          </a:solidFill>
                          <a:latin typeface="Arial"/>
                          <a:ea typeface="Calibri"/>
                          <a:cs typeface="Times New Roman"/>
                        </a:rPr>
                        <a:t>Favorire la ricomposizione della qualità del paesaggio </a:t>
                      </a:r>
                      <a:r>
                        <a:rPr lang="it-IT" sz="1100" dirty="0" err="1">
                          <a:solidFill>
                            <a:srgbClr val="000000"/>
                          </a:solidFill>
                          <a:latin typeface="Arial"/>
                          <a:ea typeface="Calibri"/>
                          <a:cs typeface="Times New Roman"/>
                        </a:rPr>
                        <a:t>agrario-marino</a:t>
                      </a:r>
                      <a:r>
                        <a:rPr lang="it-IT" sz="1100" dirty="0">
                          <a:solidFill>
                            <a:srgbClr val="000000"/>
                          </a:solidFill>
                          <a:latin typeface="Arial"/>
                          <a:ea typeface="Calibri"/>
                          <a:cs typeface="Times New Roman"/>
                        </a:rPr>
                        <a:t> per un turismo di qualità</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r>
              <a:tr h="2778874">
                <a:tc vMerge="1">
                  <a:txBody>
                    <a:bodyPr/>
                    <a:lstStyle/>
                    <a:p>
                      <a:endParaRPr lang="it-IT"/>
                    </a:p>
                  </a:txBody>
                  <a:tcPr/>
                </a:tc>
                <a:tc>
                  <a:txBody>
                    <a:bodyPr/>
                    <a:lstStyle/>
                    <a:p>
                      <a:pPr>
                        <a:spcBef>
                          <a:spcPts val="100"/>
                        </a:spcBef>
                        <a:spcAft>
                          <a:spcPts val="100"/>
                        </a:spcAft>
                      </a:pPr>
                      <a:r>
                        <a:rPr lang="it-IT" sz="1100" dirty="0">
                          <a:solidFill>
                            <a:srgbClr val="000000"/>
                          </a:solidFill>
                          <a:latin typeface="Arial"/>
                          <a:ea typeface="Calibri"/>
                          <a:cs typeface="Times New Roman"/>
                        </a:rPr>
                        <a:t>Riqualificazione dell’insediamento costiero, attraverso il rafforzamento delle connessioni con la valle del Rio </a:t>
                      </a:r>
                      <a:r>
                        <a:rPr lang="it-IT" sz="1100" dirty="0" err="1">
                          <a:solidFill>
                            <a:srgbClr val="000000"/>
                          </a:solidFill>
                          <a:latin typeface="Arial"/>
                          <a:ea typeface="Calibri"/>
                          <a:cs typeface="Times New Roman"/>
                        </a:rPr>
                        <a:t>Quirra</a:t>
                      </a:r>
                      <a:r>
                        <a:rPr lang="it-IT" sz="1100" dirty="0">
                          <a:solidFill>
                            <a:srgbClr val="000000"/>
                          </a:solidFill>
                          <a:latin typeface="Arial"/>
                          <a:ea typeface="Calibri"/>
                          <a:cs typeface="Times New Roman"/>
                        </a:rPr>
                        <a:t> e con il centro di </a:t>
                      </a:r>
                      <a:r>
                        <a:rPr lang="it-IT" sz="1100" dirty="0" err="1">
                          <a:solidFill>
                            <a:srgbClr val="000000"/>
                          </a:solidFill>
                          <a:latin typeface="Arial"/>
                          <a:ea typeface="Calibri"/>
                          <a:cs typeface="Times New Roman"/>
                        </a:rPr>
                        <a:t>Tertenia</a:t>
                      </a:r>
                      <a:r>
                        <a:rPr lang="it-IT" sz="1100" dirty="0">
                          <a:solidFill>
                            <a:srgbClr val="000000"/>
                          </a:solidFill>
                          <a:latin typeface="Arial"/>
                          <a:ea typeface="Calibri"/>
                          <a:cs typeface="Times New Roman"/>
                        </a:rPr>
                        <a:t>, ed il sostegno della complementarietà e della specializzazione dei servizi ricettivi e della fruizione del paesaggio (PPR)</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a:txBody>
                    <a:bodyPr/>
                    <a:lstStyle/>
                    <a:p>
                      <a:pPr>
                        <a:spcBef>
                          <a:spcPts val="100"/>
                        </a:spcBef>
                        <a:spcAft>
                          <a:spcPts val="100"/>
                        </a:spcAft>
                      </a:pPr>
                      <a:r>
                        <a:rPr lang="it-IT" sz="1100" dirty="0">
                          <a:solidFill>
                            <a:srgbClr val="000000"/>
                          </a:solidFill>
                          <a:latin typeface="Arial"/>
                          <a:ea typeface="Calibri"/>
                          <a:cs typeface="Times New Roman"/>
                        </a:rPr>
                        <a:t>Promuovere il potenziamento e l’adeguamento di servizi e infrastrutture, cioè opere di urbanizzazione primaria e secondaria</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95400" y="6367463"/>
            <a:ext cx="1524000" cy="228600"/>
          </a:xfrm>
          <a:prstGeom prst="rect">
            <a:avLst/>
          </a:prstGeom>
          <a:noFill/>
          <a:ln w="9525">
            <a:noFill/>
            <a:miter lim="800000"/>
            <a:headEnd/>
            <a:tailEnd/>
          </a:ln>
        </p:spPr>
        <p:txBody>
          <a:bodyPr anchor="ctr"/>
          <a:lstStyle/>
          <a:p>
            <a:r>
              <a:rPr lang="it-IT" altLang="it-IT" sz="900"/>
              <a:t>	          </a:t>
            </a:r>
          </a:p>
        </p:txBody>
      </p:sp>
      <p:sp>
        <p:nvSpPr>
          <p:cNvPr id="3075"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1"/>
            <a:ext cx="8424862" cy="5139869"/>
          </a:xfrm>
          <a:prstGeom prst="rect">
            <a:avLst/>
          </a:prstGeom>
        </p:spPr>
        <p:txBody>
          <a:bodyPr wrap="square">
            <a:spAutoFit/>
          </a:bodyPr>
          <a:lstStyle/>
          <a:p>
            <a:pPr algn="just" fontAlgn="auto">
              <a:spcBef>
                <a:spcPts val="0"/>
              </a:spcBef>
              <a:spcAft>
                <a:spcPts val="0"/>
              </a:spcAft>
              <a:defRPr/>
            </a:pPr>
            <a:r>
              <a:rPr lang="it-IT" sz="2800" b="1" dirty="0" smtClean="0">
                <a:solidFill>
                  <a:srgbClr val="C00000"/>
                </a:solidFill>
                <a:latin typeface="Century Gothic" panose="020B0502020202020204" pitchFamily="34" charset="0"/>
                <a:cs typeface="+mn-cs"/>
              </a:rPr>
              <a:t>La coerenza interna</a:t>
            </a:r>
          </a:p>
          <a:p>
            <a:pPr algn="just" fontAlgn="auto">
              <a:spcBef>
                <a:spcPts val="0"/>
              </a:spcBef>
              <a:spcAft>
                <a:spcPts val="0"/>
              </a:spcAft>
              <a:defRPr/>
            </a:pPr>
            <a:endParaRPr lang="it-IT" sz="20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Il passo conclusivo per la VAS del PUC, o della definizione del PUC all’interno del processo di VAS,  è l’analisi della coerenza interna , cioè la definizione e la valutazione delle azioni riferite agli obiettivi del PUC (che sono associati agli obiettivi specifici e di sostenibilità ambientale del Quadro logico), per ogni componente ambientale.</a:t>
            </a:r>
          </a:p>
          <a:p>
            <a:pPr algn="just" fontAlgn="auto">
              <a:spcBef>
                <a:spcPts val="0"/>
              </a:spcBef>
              <a:spcAft>
                <a:spcPts val="0"/>
              </a:spcAft>
              <a:defRPr/>
            </a:pPr>
            <a:endParaRPr lang="it-IT" sz="20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Le azioni, che perseguono gli obiettivi operativi sono di due tipi: favorevoli e sfavorevoli all’obiettivo di sostenibilità ambientale collegato.</a:t>
            </a:r>
          </a:p>
          <a:p>
            <a:pPr algn="just" fontAlgn="auto">
              <a:spcBef>
                <a:spcPts val="0"/>
              </a:spcBef>
              <a:spcAft>
                <a:spcPts val="0"/>
              </a:spcAft>
              <a:defRPr/>
            </a:pPr>
            <a:endParaRPr lang="it-IT" sz="20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Ad esempio, nel caso della VAS del PUC di </a:t>
            </a:r>
            <a:r>
              <a:rPr lang="it-IT" sz="2000" dirty="0" err="1" smtClean="0">
                <a:latin typeface="Century Gothic" panose="020B0502020202020204" pitchFamily="34" charset="0"/>
              </a:rPr>
              <a:t>Tertenia</a:t>
            </a:r>
            <a:r>
              <a:rPr lang="it-IT" sz="2000" dirty="0" smtClean="0">
                <a:latin typeface="Century Gothic" panose="020B0502020202020204" pitchFamily="34" charset="0"/>
              </a:rPr>
              <a:t>, per la componente ambientale “assetto insediativo-demografico”, questo è rappresentato nella diapositiva che segue.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nvGraphicFramePr>
        <p:xfrm>
          <a:off x="0" y="548680"/>
          <a:ext cx="9144000" cy="5724780"/>
        </p:xfrm>
        <a:graphic>
          <a:graphicData uri="http://schemas.openxmlformats.org/drawingml/2006/table">
            <a:tbl>
              <a:tblPr/>
              <a:tblGrid>
                <a:gridCol w="1828800"/>
                <a:gridCol w="1828800"/>
                <a:gridCol w="1828800"/>
                <a:gridCol w="1828800"/>
                <a:gridCol w="1828800"/>
              </a:tblGrid>
              <a:tr h="95823">
                <a:tc rowSpan="2">
                  <a:txBody>
                    <a:bodyPr/>
                    <a:lstStyle/>
                    <a:p>
                      <a:pPr algn="ctr">
                        <a:spcBef>
                          <a:spcPts val="200"/>
                        </a:spcBef>
                        <a:spcAft>
                          <a:spcPts val="200"/>
                        </a:spcAft>
                      </a:pPr>
                      <a:r>
                        <a:rPr lang="it-IT" sz="1100" b="1" dirty="0">
                          <a:solidFill>
                            <a:srgbClr val="000000"/>
                          </a:solidFill>
                          <a:latin typeface="Arial"/>
                          <a:ea typeface="Calibri"/>
                          <a:cs typeface="Times New Roman"/>
                        </a:rPr>
                        <a:t>Obiettivi di sostenibilità ambientale</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rowSpan="2">
                  <a:txBody>
                    <a:bodyPr/>
                    <a:lstStyle/>
                    <a:p>
                      <a:pPr algn="ctr">
                        <a:spcBef>
                          <a:spcPts val="200"/>
                        </a:spcBef>
                        <a:spcAft>
                          <a:spcPts val="200"/>
                        </a:spcAft>
                      </a:pPr>
                      <a:r>
                        <a:rPr lang="it-IT" sz="1100" b="1" dirty="0">
                          <a:solidFill>
                            <a:srgbClr val="000000"/>
                          </a:solidFill>
                          <a:latin typeface="Arial"/>
                          <a:ea typeface="Calibri"/>
                          <a:cs typeface="Times New Roman"/>
                        </a:rPr>
                        <a:t>Obiettivi derivanti dall’analisi di coerenza esterna</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rowSpan="2">
                  <a:txBody>
                    <a:bodyPr/>
                    <a:lstStyle/>
                    <a:p>
                      <a:pPr algn="ctr">
                        <a:spcBef>
                          <a:spcPts val="200"/>
                        </a:spcBef>
                        <a:spcAft>
                          <a:spcPts val="200"/>
                        </a:spcAft>
                      </a:pPr>
                      <a:r>
                        <a:rPr lang="it-IT" sz="1100" b="1" dirty="0">
                          <a:solidFill>
                            <a:srgbClr val="000000"/>
                          </a:solidFill>
                          <a:latin typeface="Arial"/>
                          <a:ea typeface="Calibri"/>
                          <a:cs typeface="Times New Roman"/>
                        </a:rPr>
                        <a:t>Obiettivi specifici del PUC</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alpha val="17000"/>
                      </a:schemeClr>
                    </a:solidFill>
                  </a:tcPr>
                </a:tc>
                <a:tc gridSpan="2">
                  <a:txBody>
                    <a:bodyPr/>
                    <a:lstStyle/>
                    <a:p>
                      <a:pPr algn="ctr">
                        <a:spcBef>
                          <a:spcPts val="200"/>
                        </a:spcBef>
                        <a:spcAft>
                          <a:spcPts val="200"/>
                        </a:spcAft>
                      </a:pPr>
                      <a:r>
                        <a:rPr lang="it-IT" sz="1100" b="1">
                          <a:solidFill>
                            <a:srgbClr val="000000"/>
                          </a:solidFill>
                          <a:latin typeface="Arial"/>
                          <a:ea typeface="Calibri"/>
                          <a:cs typeface="Times New Roman"/>
                        </a:rPr>
                        <a:t>Azioni del PUC</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endParaRPr lang="it-IT"/>
                    </a:p>
                  </a:txBody>
                  <a:tcPr/>
                </a:tc>
              </a:tr>
              <a:tr h="383293">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lgn="l">
                        <a:spcBef>
                          <a:spcPts val="200"/>
                        </a:spcBef>
                        <a:spcAft>
                          <a:spcPts val="200"/>
                        </a:spcAft>
                      </a:pPr>
                      <a:r>
                        <a:rPr lang="it-IT" sz="1100" b="1" dirty="0">
                          <a:solidFill>
                            <a:srgbClr val="000000"/>
                          </a:solidFill>
                          <a:latin typeface="Arial"/>
                          <a:ea typeface="Calibri"/>
                          <a:cs typeface="Times New Roman"/>
                        </a:rPr>
                        <a:t>Favorevoli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alpha val="59000"/>
                      </a:schemeClr>
                    </a:solidFill>
                  </a:tcPr>
                </a:tc>
                <a:tc>
                  <a:txBody>
                    <a:bodyPr/>
                    <a:lstStyle/>
                    <a:p>
                      <a:pPr algn="l">
                        <a:spcBef>
                          <a:spcPts val="200"/>
                        </a:spcBef>
                        <a:spcAft>
                          <a:spcPts val="200"/>
                        </a:spcAft>
                      </a:pPr>
                      <a:r>
                        <a:rPr lang="it-IT" sz="1100" b="1" dirty="0">
                          <a:solidFill>
                            <a:srgbClr val="000000"/>
                          </a:solidFill>
                          <a:latin typeface="Arial"/>
                          <a:ea typeface="Calibri"/>
                          <a:cs typeface="Times New Roman"/>
                        </a:rPr>
                        <a:t>Potenzialmente sfavorevoli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alpha val="57000"/>
                      </a:schemeClr>
                    </a:solidFill>
                  </a:tcPr>
                </a:tc>
              </a:tr>
              <a:tr h="670763">
                <a:tc rowSpan="7">
                  <a:txBody>
                    <a:bodyPr/>
                    <a:lstStyle/>
                    <a:p>
                      <a:pPr>
                        <a:spcBef>
                          <a:spcPts val="100"/>
                        </a:spcBef>
                        <a:spcAft>
                          <a:spcPts val="100"/>
                        </a:spcAft>
                      </a:pPr>
                      <a:r>
                        <a:rPr lang="it-IT" sz="1100" dirty="0">
                          <a:solidFill>
                            <a:srgbClr val="000000"/>
                          </a:solidFill>
                          <a:latin typeface="Arial"/>
                          <a:ea typeface="Calibri"/>
                          <a:cs typeface="Times New Roman"/>
                        </a:rPr>
                        <a:t>Qualificazione degli insediamenti </a:t>
                      </a:r>
                      <a:r>
                        <a:rPr lang="it-IT" sz="1100" dirty="0" err="1">
                          <a:solidFill>
                            <a:srgbClr val="000000"/>
                          </a:solidFill>
                          <a:latin typeface="Arial"/>
                          <a:ea typeface="Calibri"/>
                          <a:cs typeface="Times New Roman"/>
                        </a:rPr>
                        <a:t>turistico-residenziali</a:t>
                      </a:r>
                      <a:r>
                        <a:rPr lang="it-IT" sz="1100" dirty="0">
                          <a:solidFill>
                            <a:srgbClr val="000000"/>
                          </a:solidFill>
                          <a:latin typeface="Arial"/>
                          <a:ea typeface="Calibri"/>
                          <a:cs typeface="Times New Roman"/>
                        </a:rPr>
                        <a:t> costieri, migliorando la loro integrazione con il contesto e con il patrimonio paesaggistico di riferimento in termini qualitativi e potenziando contestualmente i servizi turistici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4">
                  <a:txBody>
                    <a:bodyPr/>
                    <a:lstStyle/>
                    <a:p>
                      <a:pPr>
                        <a:spcBef>
                          <a:spcPts val="100"/>
                        </a:spcBef>
                        <a:spcAft>
                          <a:spcPts val="100"/>
                        </a:spcAft>
                      </a:pPr>
                      <a:r>
                        <a:rPr lang="it-IT" sz="1100" dirty="0">
                          <a:solidFill>
                            <a:srgbClr val="000000"/>
                          </a:solidFill>
                          <a:latin typeface="Arial"/>
                          <a:ea typeface="Calibri"/>
                          <a:cs typeface="Times New Roman"/>
                        </a:rPr>
                        <a:t>Riprogettazione degli insediamenti, anche per parti, e dello spazio pubblico, ed incremento dell’offerta di servizi necessari per elevare la qualità dell’offerta turistica e per favorire l’allargamento della stagione turistica (PPR)</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rowSpan="2">
                  <a:txBody>
                    <a:bodyPr/>
                    <a:lstStyle/>
                    <a:p>
                      <a:pPr>
                        <a:spcBef>
                          <a:spcPts val="100"/>
                        </a:spcBef>
                        <a:spcAft>
                          <a:spcPts val="100"/>
                        </a:spcAft>
                      </a:pPr>
                      <a:r>
                        <a:rPr lang="it-IT" sz="1100" dirty="0">
                          <a:solidFill>
                            <a:srgbClr val="000000"/>
                          </a:solidFill>
                          <a:latin typeface="Arial"/>
                          <a:ea typeface="Calibri"/>
                          <a:cs typeface="Times New Roman"/>
                        </a:rPr>
                        <a:t>Migliorare qualitativamente e potenziare i servizi a scala di quartiere, in particolare quelli di utilità sociale, riqualificare la linea di costa e aumentare l'accessibilità agli spazi marini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1100" dirty="0">
                          <a:solidFill>
                            <a:srgbClr val="000000"/>
                          </a:solidFill>
                          <a:latin typeface="Arial"/>
                          <a:ea typeface="Calibri"/>
                          <a:cs typeface="Times New Roman"/>
                        </a:rPr>
                        <a:t>Regolarizzazione e definizione di una disciplina per l’accessibilità alle spiagge</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endParaRPr lang="it-IT" sz="1100" dirty="0">
                        <a:solidFill>
                          <a:srgbClr val="000000"/>
                        </a:solidFill>
                        <a:latin typeface="Arial"/>
                        <a:ea typeface="Calibri"/>
                        <a:cs typeface="Times New Roman"/>
                      </a:endParaRP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766586">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1100" dirty="0">
                          <a:solidFill>
                            <a:srgbClr val="000000"/>
                          </a:solidFill>
                          <a:latin typeface="Arial"/>
                          <a:ea typeface="Calibri"/>
                          <a:cs typeface="Times New Roman"/>
                        </a:rPr>
                        <a:t>Potenziamento degli spazi destinati ai parcheggi e ai servizi direttamente legati alle attività balneari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endParaRPr lang="it-IT" sz="1100" dirty="0">
                        <a:solidFill>
                          <a:srgbClr val="000000"/>
                        </a:solidFill>
                        <a:latin typeface="Arial"/>
                        <a:ea typeface="Calibri"/>
                        <a:cs typeface="Times New Roman"/>
                      </a:endParaRP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287470">
                <a:tc vMerge="1">
                  <a:txBody>
                    <a:bodyPr/>
                    <a:lstStyle/>
                    <a:p>
                      <a:endParaRPr lang="it-IT"/>
                    </a:p>
                  </a:txBody>
                  <a:tcPr/>
                </a:tc>
                <a:tc vMerge="1">
                  <a:txBody>
                    <a:bodyPr/>
                    <a:lstStyle/>
                    <a:p>
                      <a:endParaRPr lang="it-IT"/>
                    </a:p>
                  </a:txBody>
                  <a:tcPr/>
                </a:tc>
                <a:tc rowSpan="2">
                  <a:txBody>
                    <a:bodyPr/>
                    <a:lstStyle/>
                    <a:p>
                      <a:pPr>
                        <a:spcBef>
                          <a:spcPts val="100"/>
                        </a:spcBef>
                        <a:spcAft>
                          <a:spcPts val="100"/>
                        </a:spcAft>
                      </a:pPr>
                      <a:r>
                        <a:rPr lang="it-IT" sz="1100" dirty="0">
                          <a:solidFill>
                            <a:srgbClr val="000000"/>
                          </a:solidFill>
                          <a:latin typeface="Arial"/>
                          <a:ea typeface="Calibri"/>
                          <a:cs typeface="Times New Roman"/>
                        </a:rPr>
                        <a:t>Favorire la ricomposizione della qualità del paesaggio </a:t>
                      </a:r>
                      <a:r>
                        <a:rPr lang="it-IT" sz="1100" dirty="0" err="1">
                          <a:solidFill>
                            <a:srgbClr val="000000"/>
                          </a:solidFill>
                          <a:latin typeface="Arial"/>
                          <a:ea typeface="Calibri"/>
                          <a:cs typeface="Times New Roman"/>
                        </a:rPr>
                        <a:t>agrario-marino</a:t>
                      </a:r>
                      <a:r>
                        <a:rPr lang="it-IT" sz="1100" dirty="0">
                          <a:solidFill>
                            <a:srgbClr val="000000"/>
                          </a:solidFill>
                          <a:latin typeface="Arial"/>
                          <a:ea typeface="Calibri"/>
                          <a:cs typeface="Times New Roman"/>
                        </a:rPr>
                        <a:t> per un turismo di qualità</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1100" dirty="0">
                          <a:solidFill>
                            <a:srgbClr val="000000"/>
                          </a:solidFill>
                          <a:latin typeface="Arial"/>
                          <a:ea typeface="Calibri"/>
                          <a:cs typeface="Times New Roman"/>
                        </a:rPr>
                        <a:t>Costruzione di itinerari turistici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1100" dirty="0">
                          <a:solidFill>
                            <a:srgbClr val="000000"/>
                          </a:solidFill>
                          <a:latin typeface="Arial"/>
                          <a:ea typeface="Calibri"/>
                          <a:cs typeface="Times New Roman"/>
                        </a:rPr>
                        <a:t>Realizzazione del nuovo porto</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479116">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1100" dirty="0">
                          <a:solidFill>
                            <a:srgbClr val="000000"/>
                          </a:solidFill>
                          <a:latin typeface="Arial"/>
                          <a:ea typeface="Calibri"/>
                          <a:cs typeface="Times New Roman"/>
                        </a:rPr>
                        <a:t>Strutturazione di una rete </a:t>
                      </a:r>
                      <a:r>
                        <a:rPr lang="it-IT" sz="1100" dirty="0" err="1">
                          <a:solidFill>
                            <a:srgbClr val="000000"/>
                          </a:solidFill>
                          <a:latin typeface="Arial"/>
                          <a:ea typeface="Calibri"/>
                          <a:cs typeface="Times New Roman"/>
                        </a:rPr>
                        <a:t>sentieristica</a:t>
                      </a:r>
                      <a:r>
                        <a:rPr lang="it-IT" sz="1100" dirty="0">
                          <a:solidFill>
                            <a:srgbClr val="000000"/>
                          </a:solidFill>
                          <a:latin typeface="Arial"/>
                          <a:ea typeface="Calibri"/>
                          <a:cs typeface="Times New Roman"/>
                        </a:rPr>
                        <a:t> per la mobilità dolce</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endParaRPr lang="it-IT" sz="1100" dirty="0">
                        <a:solidFill>
                          <a:srgbClr val="000000"/>
                        </a:solidFill>
                        <a:latin typeface="Arial"/>
                        <a:ea typeface="Calibri"/>
                        <a:cs typeface="Times New Roman"/>
                      </a:endParaRP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054056">
                <a:tc vMerge="1">
                  <a:txBody>
                    <a:bodyPr/>
                    <a:lstStyle/>
                    <a:p>
                      <a:endParaRPr lang="it-IT"/>
                    </a:p>
                  </a:txBody>
                  <a:tcPr/>
                </a:tc>
                <a:tc rowSpan="3">
                  <a:txBody>
                    <a:bodyPr/>
                    <a:lstStyle/>
                    <a:p>
                      <a:pPr>
                        <a:spcBef>
                          <a:spcPts val="100"/>
                        </a:spcBef>
                        <a:spcAft>
                          <a:spcPts val="100"/>
                        </a:spcAft>
                      </a:pPr>
                      <a:r>
                        <a:rPr lang="it-IT" sz="1100" dirty="0">
                          <a:solidFill>
                            <a:srgbClr val="000000"/>
                          </a:solidFill>
                          <a:latin typeface="Arial"/>
                          <a:ea typeface="Calibri"/>
                          <a:cs typeface="Times New Roman"/>
                        </a:rPr>
                        <a:t>Riqualificazione dell’insediamento costiero, attraverso il rafforzamento delle connessioni con la valle del Rio </a:t>
                      </a:r>
                      <a:r>
                        <a:rPr lang="it-IT" sz="1100" dirty="0" err="1">
                          <a:solidFill>
                            <a:srgbClr val="000000"/>
                          </a:solidFill>
                          <a:latin typeface="Arial"/>
                          <a:ea typeface="Calibri"/>
                          <a:cs typeface="Times New Roman"/>
                        </a:rPr>
                        <a:t>Quirra</a:t>
                      </a:r>
                      <a:r>
                        <a:rPr lang="it-IT" sz="1100" dirty="0">
                          <a:solidFill>
                            <a:srgbClr val="000000"/>
                          </a:solidFill>
                          <a:latin typeface="Arial"/>
                          <a:ea typeface="Calibri"/>
                          <a:cs typeface="Times New Roman"/>
                        </a:rPr>
                        <a:t> e con il centro di </a:t>
                      </a:r>
                      <a:r>
                        <a:rPr lang="it-IT" sz="1100" dirty="0" err="1">
                          <a:solidFill>
                            <a:srgbClr val="000000"/>
                          </a:solidFill>
                          <a:latin typeface="Arial"/>
                          <a:ea typeface="Calibri"/>
                          <a:cs typeface="Times New Roman"/>
                        </a:rPr>
                        <a:t>Tertenia</a:t>
                      </a:r>
                      <a:r>
                        <a:rPr lang="it-IT" sz="1100" dirty="0">
                          <a:solidFill>
                            <a:srgbClr val="000000"/>
                          </a:solidFill>
                          <a:latin typeface="Arial"/>
                          <a:ea typeface="Calibri"/>
                          <a:cs typeface="Times New Roman"/>
                        </a:rPr>
                        <a:t>, ed il sostegno della complementarietà e della specializzazione dei servizi ricettivi e della fruizione del paesaggio (PPR)</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rowSpan="3">
                  <a:txBody>
                    <a:bodyPr/>
                    <a:lstStyle/>
                    <a:p>
                      <a:pPr>
                        <a:spcBef>
                          <a:spcPts val="100"/>
                        </a:spcBef>
                        <a:spcAft>
                          <a:spcPts val="100"/>
                        </a:spcAft>
                      </a:pPr>
                      <a:r>
                        <a:rPr lang="it-IT" sz="1100" dirty="0">
                          <a:solidFill>
                            <a:srgbClr val="000000"/>
                          </a:solidFill>
                          <a:latin typeface="Arial"/>
                          <a:ea typeface="Calibri"/>
                          <a:cs typeface="Times New Roman"/>
                        </a:rPr>
                        <a:t>Promuovere il potenziamento e l’adeguamento di servizi e infrastrutture, cioè opere di urbanizzazione primaria e secondaria</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1100" dirty="0">
                          <a:solidFill>
                            <a:srgbClr val="000000"/>
                          </a:solidFill>
                          <a:latin typeface="Arial"/>
                          <a:ea typeface="Calibri"/>
                          <a:cs typeface="Times New Roman"/>
                        </a:rPr>
                        <a:t>Miglioramento della viabilità interna e collegamento del centro urbano di </a:t>
                      </a:r>
                      <a:r>
                        <a:rPr lang="it-IT" sz="1100" dirty="0" err="1">
                          <a:solidFill>
                            <a:srgbClr val="000000"/>
                          </a:solidFill>
                          <a:latin typeface="Arial"/>
                          <a:ea typeface="Calibri"/>
                          <a:cs typeface="Times New Roman"/>
                        </a:rPr>
                        <a:t>Tertenia</a:t>
                      </a:r>
                      <a:r>
                        <a:rPr lang="it-IT" sz="1100" dirty="0">
                          <a:solidFill>
                            <a:srgbClr val="000000"/>
                          </a:solidFill>
                          <a:latin typeface="Arial"/>
                          <a:ea typeface="Calibri"/>
                          <a:cs typeface="Times New Roman"/>
                        </a:rPr>
                        <a:t> con </a:t>
                      </a:r>
                      <a:r>
                        <a:rPr lang="it-IT" sz="1100" dirty="0" err="1">
                          <a:solidFill>
                            <a:srgbClr val="000000"/>
                          </a:solidFill>
                          <a:latin typeface="Arial"/>
                          <a:ea typeface="Calibri"/>
                          <a:cs typeface="Times New Roman"/>
                        </a:rPr>
                        <a:t>Sarrala</a:t>
                      </a:r>
                      <a:endParaRPr lang="it-IT" sz="1100" dirty="0">
                        <a:solidFill>
                          <a:srgbClr val="000000"/>
                        </a:solidFill>
                        <a:latin typeface="Arial"/>
                        <a:ea typeface="Calibri"/>
                        <a:cs typeface="Times New Roman"/>
                      </a:endParaRP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1100" dirty="0">
                          <a:solidFill>
                            <a:srgbClr val="000000"/>
                          </a:solidFill>
                          <a:latin typeface="Arial"/>
                          <a:ea typeface="Calibri"/>
                          <a:cs typeface="Times New Roman"/>
                        </a:rPr>
                        <a:t>Individuazione di aree idonee, </a:t>
                      </a:r>
                      <a:r>
                        <a:rPr lang="it-IT" sz="1100" dirty="0" err="1">
                          <a:solidFill>
                            <a:srgbClr val="000000"/>
                          </a:solidFill>
                          <a:latin typeface="Arial"/>
                          <a:ea typeface="Calibri"/>
                          <a:cs typeface="Times New Roman"/>
                        </a:rPr>
                        <a:t>paesaggisticamente</a:t>
                      </a:r>
                      <a:r>
                        <a:rPr lang="it-IT" sz="1100" dirty="0">
                          <a:solidFill>
                            <a:srgbClr val="000000"/>
                          </a:solidFill>
                          <a:latin typeface="Arial"/>
                          <a:ea typeface="Calibri"/>
                          <a:cs typeface="Times New Roman"/>
                        </a:rPr>
                        <a:t> rilevanti e </a:t>
                      </a:r>
                      <a:r>
                        <a:rPr lang="it-IT" sz="1100" dirty="0" err="1">
                          <a:solidFill>
                            <a:srgbClr val="000000"/>
                          </a:solidFill>
                          <a:latin typeface="Arial"/>
                          <a:ea typeface="Calibri"/>
                          <a:cs typeface="Times New Roman"/>
                        </a:rPr>
                        <a:t>ambientalmente</a:t>
                      </a:r>
                      <a:r>
                        <a:rPr lang="it-IT" sz="1100" dirty="0">
                          <a:solidFill>
                            <a:srgbClr val="000000"/>
                          </a:solidFill>
                          <a:latin typeface="Arial"/>
                          <a:ea typeface="Calibri"/>
                          <a:cs typeface="Times New Roman"/>
                        </a:rPr>
                        <a:t> sostenibili, per ospitare attività turistiche e residenziali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383293">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1100" dirty="0">
                          <a:solidFill>
                            <a:srgbClr val="000000"/>
                          </a:solidFill>
                          <a:latin typeface="Arial"/>
                          <a:ea typeface="Calibri"/>
                          <a:cs typeface="Times New Roman"/>
                        </a:rPr>
                        <a:t>Costruzione di una rete di mobilità dolce e sostenibile</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1100" dirty="0">
                          <a:solidFill>
                            <a:srgbClr val="000000"/>
                          </a:solidFill>
                          <a:latin typeface="Arial"/>
                          <a:ea typeface="Calibri"/>
                          <a:cs typeface="Times New Roman"/>
                        </a:rPr>
                        <a:t>Realizzazione del nuovo porto</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341525">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1100" dirty="0">
                          <a:solidFill>
                            <a:srgbClr val="000000"/>
                          </a:solidFill>
                          <a:latin typeface="Arial"/>
                          <a:ea typeface="Calibri"/>
                          <a:cs typeface="Times New Roman"/>
                        </a:rPr>
                        <a:t>Potenziamento dei parcheggi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1100" dirty="0">
                          <a:solidFill>
                            <a:srgbClr val="000000"/>
                          </a:solidFill>
                          <a:latin typeface="Arial"/>
                          <a:ea typeface="Calibri"/>
                          <a:cs typeface="Times New Roman"/>
                        </a:rPr>
                        <a:t>Ottimizzazione dei servizi relativi alle attività indotte dal porto, in fase di progettazione, e potenziamento dei collegamenti con i comuni costieri contigui</a:t>
                      </a:r>
                    </a:p>
                  </a:txBody>
                  <a:tcPr marL="60498" marR="60498"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1"/>
            <a:ext cx="8424862" cy="5570756"/>
          </a:xfrm>
          <a:prstGeom prst="rect">
            <a:avLst/>
          </a:prstGeom>
        </p:spPr>
        <p:txBody>
          <a:bodyPr wrap="square">
            <a:spAutoFit/>
          </a:bodyPr>
          <a:lstStyle/>
          <a:p>
            <a:pPr algn="just" fontAlgn="auto">
              <a:spcBef>
                <a:spcPts val="0"/>
              </a:spcBef>
              <a:spcAft>
                <a:spcPts val="0"/>
              </a:spcAft>
              <a:defRPr/>
            </a:pPr>
            <a:r>
              <a:rPr lang="it-IT" sz="2800" b="1" dirty="0" smtClean="0">
                <a:solidFill>
                  <a:srgbClr val="C00000"/>
                </a:solidFill>
                <a:latin typeface="Century Gothic" panose="020B0502020202020204" pitchFamily="34" charset="0"/>
                <a:cs typeface="+mn-cs"/>
              </a:rPr>
              <a:t>La valutazione delle azioni di piano e la definizione delle alternative</a:t>
            </a:r>
          </a:p>
          <a:p>
            <a:pPr algn="just" fontAlgn="auto">
              <a:spcBef>
                <a:spcPts val="0"/>
              </a:spcBef>
              <a:spcAft>
                <a:spcPts val="0"/>
              </a:spcAft>
              <a:defRPr/>
            </a:pPr>
            <a:endParaRPr lang="it-IT" sz="2000" dirty="0" smtClean="0">
              <a:latin typeface="Century Gothic" panose="020B0502020202020204" pitchFamily="34" charset="0"/>
              <a:cs typeface="+mn-cs"/>
            </a:endParaRPr>
          </a:p>
          <a:p>
            <a:pPr algn="just" fontAlgn="auto">
              <a:spcBef>
                <a:spcPts val="0"/>
              </a:spcBef>
              <a:spcAft>
                <a:spcPts val="0"/>
              </a:spcAft>
              <a:defRPr/>
            </a:pPr>
            <a:r>
              <a:rPr lang="it-IT" sz="2000" dirty="0" smtClean="0">
                <a:latin typeface="Century Gothic" panose="020B0502020202020204" pitchFamily="34" charset="0"/>
                <a:cs typeface="+mn-cs"/>
              </a:rPr>
              <a:t>Lo scopo di definire queste alternative è duplice. In primo luogo, in nella fase di adozione ed approvazione del PUC, la proposta di alternative alle azioni di piano sfavorevoli può indicare la strada per un affinamento, in maniera tale da rendere in partenza il PUC più adeguato nell’integrare, nel dispositivo di piano, un orientamento forte e riconoscibile alla tutela delle risorse ambientali ed al paradigma dello sviluppo sostenibile, nello spirito e nella lettera dell’art. 1 della Direttiva n. 42/2001/CE.</a:t>
            </a:r>
          </a:p>
          <a:p>
            <a:pPr algn="just" fontAlgn="auto">
              <a:spcBef>
                <a:spcPts val="0"/>
              </a:spcBef>
              <a:spcAft>
                <a:spcPts val="0"/>
              </a:spcAft>
              <a:defRPr/>
            </a:pPr>
            <a:endParaRPr lang="it-IT" sz="2000" dirty="0" smtClean="0">
              <a:latin typeface="Century Gothic" panose="020B0502020202020204" pitchFamily="34" charset="0"/>
              <a:cs typeface="+mn-cs"/>
            </a:endParaRPr>
          </a:p>
          <a:p>
            <a:pPr algn="just" fontAlgn="auto">
              <a:spcBef>
                <a:spcPts val="0"/>
              </a:spcBef>
              <a:spcAft>
                <a:spcPts val="0"/>
              </a:spcAft>
              <a:defRPr/>
            </a:pPr>
            <a:r>
              <a:rPr lang="it-IT" sz="2000" dirty="0" smtClean="0">
                <a:latin typeface="Century Gothic" panose="020B0502020202020204" pitchFamily="34" charset="0"/>
                <a:cs typeface="+mn-cs"/>
              </a:rPr>
              <a:t>In secondo luogo, le alternative saranno un serbatoio di azioni di piano utili alla mitigazione di situazioni negative impreviste durante l’attuazione del PUC, segnalate, nel sistema di monitoraggio, da più o meno drammatici allontanamenti dei valori degli indicatori dai relativi benchmark al 2025.</a:t>
            </a:r>
          </a:p>
        </p:txBody>
      </p:sp>
      <p:sp>
        <p:nvSpPr>
          <p:cNvPr id="8"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1"/>
            <a:ext cx="8424862" cy="5632311"/>
          </a:xfrm>
          <a:prstGeom prst="rect">
            <a:avLst/>
          </a:prstGeom>
        </p:spPr>
        <p:txBody>
          <a:bodyPr wrap="square">
            <a:spAutoFit/>
          </a:bodyPr>
          <a:lstStyle/>
          <a:p>
            <a:pPr algn="just" fontAlgn="auto">
              <a:spcBef>
                <a:spcPts val="0"/>
              </a:spcBef>
              <a:spcAft>
                <a:spcPts val="0"/>
              </a:spcAft>
              <a:defRPr/>
            </a:pPr>
            <a:r>
              <a:rPr lang="it-IT" sz="2000" b="1" dirty="0" smtClean="0">
                <a:solidFill>
                  <a:srgbClr val="C00000"/>
                </a:solidFill>
                <a:latin typeface="Century Gothic" panose="020B0502020202020204" pitchFamily="34" charset="0"/>
                <a:cs typeface="+mn-cs"/>
              </a:rPr>
              <a:t>Un esempio relativo della VAS del PUC di </a:t>
            </a:r>
            <a:r>
              <a:rPr lang="it-IT" sz="2000" b="1" dirty="0" err="1" smtClean="0">
                <a:solidFill>
                  <a:srgbClr val="C00000"/>
                </a:solidFill>
                <a:latin typeface="Century Gothic" panose="020B0502020202020204" pitchFamily="34" charset="0"/>
                <a:cs typeface="+mn-cs"/>
              </a:rPr>
              <a:t>Tertenia</a:t>
            </a:r>
            <a:r>
              <a:rPr lang="it-IT" sz="2000" b="1" dirty="0" smtClean="0">
                <a:solidFill>
                  <a:srgbClr val="C00000"/>
                </a:solidFill>
                <a:latin typeface="Century Gothic" panose="020B0502020202020204" pitchFamily="34" charset="0"/>
                <a:cs typeface="+mn-cs"/>
              </a:rPr>
              <a:t>, per la componente ambientale “assetto insediativo-demografico</a:t>
            </a:r>
          </a:p>
          <a:p>
            <a:pPr algn="just" fontAlgn="auto">
              <a:spcBef>
                <a:spcPts val="0"/>
              </a:spcBef>
              <a:spcAft>
                <a:spcPts val="0"/>
              </a:spcAft>
              <a:defRPr/>
            </a:pPr>
            <a:endParaRPr lang="it-IT" sz="2000" b="1" dirty="0" smtClean="0">
              <a:solidFill>
                <a:srgbClr val="C00000"/>
              </a:solidFill>
              <a:latin typeface="Century Gothic" panose="020B0502020202020204" pitchFamily="34" charset="0"/>
              <a:cs typeface="+mn-cs"/>
            </a:endParaRPr>
          </a:p>
          <a:p>
            <a:pPr algn="ctr" fontAlgn="auto">
              <a:spcBef>
                <a:spcPts val="0"/>
              </a:spcBef>
              <a:spcAft>
                <a:spcPts val="0"/>
              </a:spcAft>
              <a:defRPr/>
            </a:pPr>
            <a:r>
              <a:rPr lang="it-IT" sz="2000" b="1" dirty="0" smtClean="0">
                <a:solidFill>
                  <a:srgbClr val="C00000"/>
                </a:solidFill>
                <a:latin typeface="Century Gothic" panose="020B0502020202020204" pitchFamily="34" charset="0"/>
                <a:cs typeface="+mn-cs"/>
              </a:rPr>
              <a:t>Definizione dell’azione e degli obiettivi di sostenibilità ambientale correlati</a:t>
            </a:r>
          </a:p>
          <a:p>
            <a:pPr algn="just" fontAlgn="auto">
              <a:spcBef>
                <a:spcPts val="0"/>
              </a:spcBef>
              <a:spcAft>
                <a:spcPts val="0"/>
              </a:spcAft>
              <a:defRPr/>
            </a:pPr>
            <a:endParaRPr lang="it-IT" sz="2000" dirty="0" smtClean="0">
              <a:latin typeface="Century Gothic" panose="020B0502020202020204" pitchFamily="34" charset="0"/>
              <a:cs typeface="+mn-cs"/>
            </a:endParaRPr>
          </a:p>
          <a:p>
            <a:pPr algn="just" fontAlgn="auto">
              <a:spcBef>
                <a:spcPts val="0"/>
              </a:spcBef>
              <a:spcAft>
                <a:spcPts val="0"/>
              </a:spcAft>
              <a:defRPr/>
            </a:pPr>
            <a:r>
              <a:rPr lang="it-IT" sz="2000" dirty="0" smtClean="0">
                <a:latin typeface="Century Gothic" panose="020B0502020202020204" pitchFamily="34" charset="0"/>
                <a:cs typeface="+mn-cs"/>
              </a:rPr>
              <a:t>Realizzazione del nuovo porto e ottimizzazione dei servizi relativi alle attività indotte dal porto, in fase di progettazione, e potenziamento dei collegamenti con i comuni costieri contigui – Obiettivi di sostenibilità ambientale: 1) Qualificazione degli insediamenti </a:t>
            </a:r>
            <a:r>
              <a:rPr lang="it-IT" sz="2000" dirty="0" err="1" smtClean="0">
                <a:latin typeface="Century Gothic" panose="020B0502020202020204" pitchFamily="34" charset="0"/>
                <a:cs typeface="+mn-cs"/>
              </a:rPr>
              <a:t>turistico-residenziali</a:t>
            </a:r>
            <a:r>
              <a:rPr lang="it-IT" sz="2000" dirty="0" smtClean="0">
                <a:latin typeface="Century Gothic" panose="020B0502020202020204" pitchFamily="34" charset="0"/>
                <a:cs typeface="+mn-cs"/>
              </a:rPr>
              <a:t> costieri, migliorando la loro integrazione con il contesto e con il patrimonio paesaggistico di riferimento in termini qualitativi e potenziando contestualmente i servizi turistici; 2) Implementazione della fruizione </a:t>
            </a:r>
            <a:r>
              <a:rPr lang="it-IT" sz="2000" dirty="0" err="1" smtClean="0">
                <a:latin typeface="Century Gothic" panose="020B0502020202020204" pitchFamily="34" charset="0"/>
                <a:cs typeface="+mn-cs"/>
              </a:rPr>
              <a:t>turistico-naturalistica</a:t>
            </a:r>
            <a:r>
              <a:rPr lang="it-IT" sz="2000" dirty="0" smtClean="0">
                <a:latin typeface="Century Gothic" panose="020B0502020202020204" pitchFamily="34" charset="0"/>
                <a:cs typeface="+mn-cs"/>
              </a:rPr>
              <a:t> del complesso ambientale attraverso il recupero della </a:t>
            </a:r>
            <a:r>
              <a:rPr lang="it-IT" sz="2000" dirty="0" err="1" smtClean="0">
                <a:latin typeface="Century Gothic" panose="020B0502020202020204" pitchFamily="34" charset="0"/>
                <a:cs typeface="+mn-cs"/>
              </a:rPr>
              <a:t>sentieristica</a:t>
            </a:r>
            <a:r>
              <a:rPr lang="it-IT" sz="2000" dirty="0" smtClean="0">
                <a:latin typeface="Century Gothic" panose="020B0502020202020204" pitchFamily="34" charset="0"/>
                <a:cs typeface="+mn-cs"/>
              </a:rPr>
              <a:t> e delle diverse modalità di fruizione del territorio; 3) Qualificazione delle aree interessate dai processi di parcellizzazione e dispersione insediativa</a:t>
            </a:r>
          </a:p>
        </p:txBody>
      </p:sp>
      <p:sp>
        <p:nvSpPr>
          <p:cNvPr id="8"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1"/>
            <a:ext cx="8424862" cy="6063198"/>
          </a:xfrm>
          <a:prstGeom prst="rect">
            <a:avLst/>
          </a:prstGeom>
        </p:spPr>
        <p:txBody>
          <a:bodyPr wrap="square">
            <a:spAutoFit/>
          </a:bodyPr>
          <a:lstStyle/>
          <a:p>
            <a:pPr algn="just" fontAlgn="auto">
              <a:spcBef>
                <a:spcPts val="0"/>
              </a:spcBef>
              <a:spcAft>
                <a:spcPts val="0"/>
              </a:spcAft>
              <a:defRPr/>
            </a:pPr>
            <a:r>
              <a:rPr lang="it-IT" sz="2000" b="1" dirty="0" smtClean="0">
                <a:solidFill>
                  <a:srgbClr val="C00000"/>
                </a:solidFill>
                <a:latin typeface="Century Gothic" panose="020B0502020202020204" pitchFamily="34" charset="0"/>
                <a:cs typeface="+mn-cs"/>
              </a:rPr>
              <a:t>Un esempio relativo della VAS del PUC di </a:t>
            </a:r>
            <a:r>
              <a:rPr lang="it-IT" sz="2000" b="1" dirty="0" err="1" smtClean="0">
                <a:solidFill>
                  <a:srgbClr val="C00000"/>
                </a:solidFill>
                <a:latin typeface="Century Gothic" panose="020B0502020202020204" pitchFamily="34" charset="0"/>
                <a:cs typeface="+mn-cs"/>
              </a:rPr>
              <a:t>Tertenia</a:t>
            </a:r>
            <a:r>
              <a:rPr lang="it-IT" sz="2000" b="1" dirty="0" smtClean="0">
                <a:solidFill>
                  <a:srgbClr val="C00000"/>
                </a:solidFill>
                <a:latin typeface="Century Gothic" panose="020B0502020202020204" pitchFamily="34" charset="0"/>
                <a:cs typeface="+mn-cs"/>
              </a:rPr>
              <a:t>, per la componente ambientale “assetto insediativo-demografico</a:t>
            </a:r>
          </a:p>
          <a:p>
            <a:pPr algn="just" fontAlgn="auto">
              <a:spcBef>
                <a:spcPts val="0"/>
              </a:spcBef>
              <a:spcAft>
                <a:spcPts val="0"/>
              </a:spcAft>
              <a:defRPr/>
            </a:pPr>
            <a:endParaRPr lang="it-IT" sz="2000" b="1" dirty="0" smtClean="0">
              <a:solidFill>
                <a:srgbClr val="C00000"/>
              </a:solidFill>
              <a:latin typeface="Century Gothic" panose="020B0502020202020204" pitchFamily="34" charset="0"/>
              <a:cs typeface="+mn-cs"/>
            </a:endParaRPr>
          </a:p>
          <a:p>
            <a:pPr algn="ctr" fontAlgn="auto">
              <a:spcBef>
                <a:spcPts val="0"/>
              </a:spcBef>
              <a:spcAft>
                <a:spcPts val="0"/>
              </a:spcAft>
              <a:defRPr/>
            </a:pPr>
            <a:r>
              <a:rPr lang="it-IT" sz="2000" b="1" dirty="0" smtClean="0">
                <a:solidFill>
                  <a:srgbClr val="C00000"/>
                </a:solidFill>
                <a:latin typeface="Century Gothic" panose="020B0502020202020204" pitchFamily="34" charset="0"/>
                <a:cs typeface="+mn-cs"/>
              </a:rPr>
              <a:t>Impatto potenzialmente sfavorevole</a:t>
            </a:r>
          </a:p>
          <a:p>
            <a:pPr algn="ctr" fontAlgn="auto">
              <a:spcBef>
                <a:spcPts val="0"/>
              </a:spcBef>
              <a:spcAft>
                <a:spcPts val="0"/>
              </a:spcAft>
              <a:defRPr/>
            </a:pPr>
            <a:endParaRPr lang="it-IT" sz="2000" b="1" dirty="0" smtClean="0">
              <a:solidFill>
                <a:srgbClr val="C00000"/>
              </a:solidFill>
              <a:latin typeface="Century Gothic" panose="020B0502020202020204" pitchFamily="34" charset="0"/>
              <a:cs typeface="+mn-cs"/>
            </a:endParaRPr>
          </a:p>
          <a:p>
            <a:pPr algn="just" fontAlgn="auto">
              <a:spcBef>
                <a:spcPts val="0"/>
              </a:spcBef>
              <a:spcAft>
                <a:spcPts val="0"/>
              </a:spcAft>
              <a:defRPr/>
            </a:pPr>
            <a:r>
              <a:rPr lang="it-IT" sz="1600" dirty="0" smtClean="0">
                <a:latin typeface="Century Gothic" panose="020B0502020202020204" pitchFamily="34" charset="0"/>
                <a:cs typeface="+mn-cs"/>
              </a:rPr>
              <a:t>La realizzazione del nuovo porto potrebbe apportare degli effetti negativi sullo stato qualitativo delle acque marine. Innanzitutto, la modifica dell’ambiente, con l’introduzione di un’opera come il porto, potrebbe determinare un deterioramento dei litorali sabbiosi, a causa dell’alterazione delle correnti o delle biocenosi. In secondo luogo, potrebbe comportare un ulteriore degrado a causa dei rifiuti e degli scarichi provenienti dalle imbarcazioni, che oltre a determinare l’introduzione di sostanze inquinanti nel mare causerebbe anche una contaminazione del tratto costiero dovuto al trasporto di tali inquinanti a riva a causa del moto ondoso. La qualità della fruizione delle spiagge potrebbe risultarne evidentemente, fortemente compromessa.</a:t>
            </a:r>
          </a:p>
          <a:p>
            <a:pPr algn="just" fontAlgn="auto">
              <a:spcBef>
                <a:spcPts val="0"/>
              </a:spcBef>
              <a:spcAft>
                <a:spcPts val="0"/>
              </a:spcAft>
              <a:defRPr/>
            </a:pPr>
            <a:endParaRPr lang="it-IT" sz="1600" dirty="0" smtClean="0">
              <a:latin typeface="Century Gothic" panose="020B0502020202020204" pitchFamily="34" charset="0"/>
              <a:cs typeface="+mn-cs"/>
            </a:endParaRPr>
          </a:p>
          <a:p>
            <a:pPr algn="just" fontAlgn="auto">
              <a:spcBef>
                <a:spcPts val="0"/>
              </a:spcBef>
              <a:spcAft>
                <a:spcPts val="0"/>
              </a:spcAft>
              <a:defRPr/>
            </a:pPr>
            <a:r>
              <a:rPr lang="it-IT" sz="1600" dirty="0" smtClean="0">
                <a:latin typeface="Century Gothic" panose="020B0502020202020204" pitchFamily="34" charset="0"/>
                <a:cs typeface="+mn-cs"/>
              </a:rPr>
              <a:t>Inoltre, la realizzazione del porto comporta notevoli disagi, in termini di fruizione delle spiagge, durante la fase di cantiere, e la necessità di collegare la nuova infrastruttura con i comuni limitrofi, con un potenziamento della rete stradale provinciale che, necessariamente, implicherà un aumento del consumo di suolo in aree </a:t>
            </a:r>
            <a:r>
              <a:rPr lang="it-IT" sz="1600" dirty="0" err="1" smtClean="0">
                <a:latin typeface="Century Gothic" panose="020B0502020202020204" pitchFamily="34" charset="0"/>
                <a:cs typeface="+mn-cs"/>
              </a:rPr>
              <a:t>naturalisticamente</a:t>
            </a:r>
            <a:r>
              <a:rPr lang="it-IT" sz="1600" dirty="0" smtClean="0">
                <a:latin typeface="Century Gothic" panose="020B0502020202020204" pitchFamily="34" charset="0"/>
                <a:cs typeface="+mn-cs"/>
              </a:rPr>
              <a:t> e </a:t>
            </a:r>
            <a:r>
              <a:rPr lang="it-IT" sz="1600" dirty="0" err="1" smtClean="0">
                <a:latin typeface="Century Gothic" panose="020B0502020202020204" pitchFamily="34" charset="0"/>
                <a:cs typeface="+mn-cs"/>
              </a:rPr>
              <a:t>paesaggisticamente</a:t>
            </a:r>
            <a:r>
              <a:rPr lang="it-IT" sz="1600" dirty="0" smtClean="0">
                <a:latin typeface="Century Gothic" panose="020B0502020202020204" pitchFamily="34" charset="0"/>
                <a:cs typeface="+mn-cs"/>
              </a:rPr>
              <a:t> rilevanti, nonché una tendenza all’aumento della parcellizzazione insediativa che ne acuirà i problemi di qualificazione.</a:t>
            </a:r>
          </a:p>
        </p:txBody>
      </p:sp>
      <p:sp>
        <p:nvSpPr>
          <p:cNvPr id="8"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0"/>
            <a:ext cx="8424862" cy="4708981"/>
          </a:xfrm>
          <a:prstGeom prst="rect">
            <a:avLst/>
          </a:prstGeom>
        </p:spPr>
        <p:txBody>
          <a:bodyPr>
            <a:spAutoFit/>
          </a:bodyPr>
          <a:lstStyle/>
          <a:p>
            <a:pPr algn="just" fontAlgn="auto">
              <a:lnSpc>
                <a:spcPct val="150000"/>
              </a:lnSpc>
              <a:spcBef>
                <a:spcPts val="0"/>
              </a:spcBef>
              <a:spcAft>
                <a:spcPts val="0"/>
              </a:spcAft>
              <a:defRPr/>
            </a:pPr>
            <a:r>
              <a:rPr lang="it-IT" sz="2000" b="1" dirty="0" smtClean="0">
                <a:solidFill>
                  <a:srgbClr val="C00000"/>
                </a:solidFill>
                <a:latin typeface="Century Gothic" panose="020B0502020202020204" pitchFamily="34" charset="0"/>
                <a:cs typeface="+mn-cs"/>
              </a:rPr>
              <a:t>Sommario</a:t>
            </a:r>
          </a:p>
          <a:p>
            <a:pPr marL="342900" indent="-342900" algn="just" fontAlgn="auto">
              <a:lnSpc>
                <a:spcPct val="150000"/>
              </a:lnSpc>
              <a:spcBef>
                <a:spcPts val="0"/>
              </a:spcBef>
              <a:spcAft>
                <a:spcPts val="0"/>
              </a:spcAft>
              <a:buFont typeface="+mj-lt"/>
              <a:buAutoNum type="arabicParenR"/>
              <a:defRPr/>
            </a:pPr>
            <a:r>
              <a:rPr lang="it-IT" sz="2000" dirty="0" smtClean="0">
                <a:latin typeface="Century Gothic" panose="020B0502020202020204" pitchFamily="34" charset="0"/>
                <a:ea typeface="Verdana" panose="020B0604030504040204" pitchFamily="34" charset="0"/>
                <a:cs typeface="Verdana" panose="020B0604030504040204" pitchFamily="34" charset="0"/>
              </a:rPr>
              <a:t>I principi del diritto ambientale</a:t>
            </a:r>
          </a:p>
          <a:p>
            <a:pPr marL="342900" indent="-342900" algn="just" fontAlgn="auto">
              <a:lnSpc>
                <a:spcPct val="150000"/>
              </a:lnSpc>
              <a:spcBef>
                <a:spcPts val="0"/>
              </a:spcBef>
              <a:spcAft>
                <a:spcPts val="0"/>
              </a:spcAft>
              <a:buFont typeface="+mj-lt"/>
              <a:buAutoNum type="arabicParenR"/>
              <a:defRPr/>
            </a:pPr>
            <a:r>
              <a:rPr lang="it-IT" sz="2000" dirty="0" smtClean="0">
                <a:latin typeface="Century Gothic" panose="020B0502020202020204" pitchFamily="34" charset="0"/>
                <a:ea typeface="Verdana" panose="020B0604030504040204" pitchFamily="34" charset="0"/>
                <a:cs typeface="Verdana" panose="020B0604030504040204" pitchFamily="34" charset="0"/>
              </a:rPr>
              <a:t>VAS: sostenibilità nel processo di piano</a:t>
            </a:r>
          </a:p>
          <a:p>
            <a:pPr marL="342900" indent="-342900" algn="just" fontAlgn="auto">
              <a:lnSpc>
                <a:spcPct val="150000"/>
              </a:lnSpc>
              <a:spcBef>
                <a:spcPts val="0"/>
              </a:spcBef>
              <a:spcAft>
                <a:spcPts val="0"/>
              </a:spcAft>
              <a:buFont typeface="+mj-lt"/>
              <a:buAutoNum type="arabicParenR"/>
              <a:defRPr/>
            </a:pPr>
            <a:r>
              <a:rPr lang="it-IT" sz="2000" dirty="0" smtClean="0">
                <a:latin typeface="Century Gothic" panose="020B0502020202020204" pitchFamily="34" charset="0"/>
                <a:cs typeface="+mn-cs"/>
              </a:rPr>
              <a:t>Sostenibilità</a:t>
            </a:r>
          </a:p>
          <a:p>
            <a:pPr marL="342900" indent="-342900" algn="just" fontAlgn="auto">
              <a:lnSpc>
                <a:spcPct val="150000"/>
              </a:lnSpc>
              <a:spcBef>
                <a:spcPts val="0"/>
              </a:spcBef>
              <a:spcAft>
                <a:spcPts val="0"/>
              </a:spcAft>
              <a:buFont typeface="+mj-lt"/>
              <a:buAutoNum type="arabicParenR"/>
              <a:defRPr/>
            </a:pPr>
            <a:r>
              <a:rPr lang="it-IT" sz="2000" dirty="0" smtClean="0">
                <a:latin typeface="Century Gothic" panose="020B0502020202020204" pitchFamily="34" charset="0"/>
                <a:cs typeface="+mn-cs"/>
              </a:rPr>
              <a:t>La VAS nel processo di adeguamento dei PUC al PPR: sostenibilità</a:t>
            </a:r>
          </a:p>
          <a:p>
            <a:pPr marL="342900" indent="-342900" algn="just" fontAlgn="auto">
              <a:lnSpc>
                <a:spcPct val="150000"/>
              </a:lnSpc>
              <a:spcBef>
                <a:spcPts val="0"/>
              </a:spcBef>
              <a:spcAft>
                <a:spcPts val="0"/>
              </a:spcAft>
              <a:buFont typeface="+mj-lt"/>
              <a:buAutoNum type="arabicParenR"/>
              <a:defRPr/>
            </a:pPr>
            <a:r>
              <a:rPr lang="it-IT" sz="2000" dirty="0" smtClean="0">
                <a:latin typeface="Century Gothic" panose="020B0502020202020204" pitchFamily="34" charset="0"/>
              </a:rPr>
              <a:t>La definizione degli obiettivi di sostenibilità per il PUC</a:t>
            </a:r>
          </a:p>
          <a:p>
            <a:pPr marL="342900" indent="-342900" algn="just" fontAlgn="auto">
              <a:lnSpc>
                <a:spcPct val="150000"/>
              </a:lnSpc>
              <a:spcBef>
                <a:spcPts val="0"/>
              </a:spcBef>
              <a:spcAft>
                <a:spcPts val="0"/>
              </a:spcAft>
              <a:buFont typeface="+mj-lt"/>
              <a:buAutoNum type="arabicParenR"/>
              <a:defRPr/>
            </a:pPr>
            <a:r>
              <a:rPr lang="it-IT" sz="2000" dirty="0" smtClean="0">
                <a:latin typeface="Century Gothic" panose="020B0502020202020204" pitchFamily="34" charset="0"/>
              </a:rPr>
              <a:t>La coerenza esterna</a:t>
            </a:r>
          </a:p>
          <a:p>
            <a:pPr marL="342900" indent="-342900" algn="just" fontAlgn="auto">
              <a:lnSpc>
                <a:spcPct val="150000"/>
              </a:lnSpc>
              <a:spcBef>
                <a:spcPts val="0"/>
              </a:spcBef>
              <a:spcAft>
                <a:spcPts val="0"/>
              </a:spcAft>
              <a:buFont typeface="+mj-lt"/>
              <a:buAutoNum type="arabicParenR"/>
              <a:defRPr/>
            </a:pPr>
            <a:r>
              <a:rPr lang="it-IT" sz="2000" dirty="0" smtClean="0">
                <a:latin typeface="Century Gothic" panose="020B0502020202020204" pitchFamily="34" charset="0"/>
              </a:rPr>
              <a:t>Il PUC e la VAS</a:t>
            </a:r>
          </a:p>
          <a:p>
            <a:pPr marL="342900" indent="-342900" algn="just" fontAlgn="auto">
              <a:lnSpc>
                <a:spcPct val="150000"/>
              </a:lnSpc>
              <a:spcBef>
                <a:spcPts val="0"/>
              </a:spcBef>
              <a:spcAft>
                <a:spcPts val="0"/>
              </a:spcAft>
              <a:buFont typeface="+mj-lt"/>
              <a:buAutoNum type="arabicParenR"/>
              <a:defRPr/>
            </a:pPr>
            <a:r>
              <a:rPr lang="it-IT" sz="2000" dirty="0" smtClean="0">
                <a:latin typeface="Century Gothic" panose="020B0502020202020204" pitchFamily="34" charset="0"/>
              </a:rPr>
              <a:t>La coerenza interna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1"/>
            <a:ext cx="8424862" cy="5570756"/>
          </a:xfrm>
          <a:prstGeom prst="rect">
            <a:avLst/>
          </a:prstGeom>
        </p:spPr>
        <p:txBody>
          <a:bodyPr wrap="square">
            <a:spAutoFit/>
          </a:bodyPr>
          <a:lstStyle/>
          <a:p>
            <a:pPr algn="just" fontAlgn="auto">
              <a:spcBef>
                <a:spcPts val="0"/>
              </a:spcBef>
              <a:spcAft>
                <a:spcPts val="0"/>
              </a:spcAft>
              <a:defRPr/>
            </a:pPr>
            <a:r>
              <a:rPr lang="it-IT" sz="2000" b="1" dirty="0" smtClean="0">
                <a:solidFill>
                  <a:srgbClr val="C00000"/>
                </a:solidFill>
                <a:latin typeface="Century Gothic" panose="020B0502020202020204" pitchFamily="34" charset="0"/>
                <a:cs typeface="+mn-cs"/>
              </a:rPr>
              <a:t>Un esempio relativo della VAS del PUC di </a:t>
            </a:r>
            <a:r>
              <a:rPr lang="it-IT" sz="2000" b="1" dirty="0" err="1" smtClean="0">
                <a:solidFill>
                  <a:srgbClr val="C00000"/>
                </a:solidFill>
                <a:latin typeface="Century Gothic" panose="020B0502020202020204" pitchFamily="34" charset="0"/>
                <a:cs typeface="+mn-cs"/>
              </a:rPr>
              <a:t>Tertenia</a:t>
            </a:r>
            <a:r>
              <a:rPr lang="it-IT" sz="2000" b="1" dirty="0" smtClean="0">
                <a:solidFill>
                  <a:srgbClr val="C00000"/>
                </a:solidFill>
                <a:latin typeface="Century Gothic" panose="020B0502020202020204" pitchFamily="34" charset="0"/>
                <a:cs typeface="+mn-cs"/>
              </a:rPr>
              <a:t>, per la componente ambientale “assetto insediativo-demografico</a:t>
            </a:r>
          </a:p>
          <a:p>
            <a:pPr algn="just" fontAlgn="auto">
              <a:spcBef>
                <a:spcPts val="0"/>
              </a:spcBef>
              <a:spcAft>
                <a:spcPts val="0"/>
              </a:spcAft>
              <a:defRPr/>
            </a:pPr>
            <a:endParaRPr lang="it-IT" sz="2000" b="1" dirty="0" smtClean="0">
              <a:solidFill>
                <a:srgbClr val="C00000"/>
              </a:solidFill>
              <a:latin typeface="Century Gothic" panose="020B0502020202020204" pitchFamily="34" charset="0"/>
              <a:cs typeface="+mn-cs"/>
            </a:endParaRPr>
          </a:p>
          <a:p>
            <a:pPr algn="ctr" fontAlgn="auto">
              <a:spcBef>
                <a:spcPts val="0"/>
              </a:spcBef>
              <a:spcAft>
                <a:spcPts val="0"/>
              </a:spcAft>
              <a:defRPr/>
            </a:pPr>
            <a:r>
              <a:rPr lang="it-IT" sz="2000" b="1" dirty="0" smtClean="0">
                <a:solidFill>
                  <a:srgbClr val="C00000"/>
                </a:solidFill>
                <a:latin typeface="Century Gothic" panose="020B0502020202020204" pitchFamily="34" charset="0"/>
                <a:cs typeface="+mn-cs"/>
              </a:rPr>
              <a:t>Alternative di piano e/o mitigazione dell’impatto negativo (1/3)</a:t>
            </a:r>
          </a:p>
          <a:p>
            <a:pPr algn="ctr" fontAlgn="auto">
              <a:spcBef>
                <a:spcPts val="0"/>
              </a:spcBef>
              <a:spcAft>
                <a:spcPts val="0"/>
              </a:spcAft>
              <a:defRPr/>
            </a:pPr>
            <a:endParaRPr lang="it-IT" sz="2000" b="1" dirty="0" smtClean="0">
              <a:solidFill>
                <a:srgbClr val="C00000"/>
              </a:solidFill>
              <a:latin typeface="Century Gothic" panose="020B0502020202020204" pitchFamily="34" charset="0"/>
              <a:cs typeface="+mn-cs"/>
            </a:endParaRPr>
          </a:p>
          <a:p>
            <a:pPr algn="just" fontAlgn="auto">
              <a:spcBef>
                <a:spcPts val="0"/>
              </a:spcBef>
              <a:spcAft>
                <a:spcPts val="0"/>
              </a:spcAft>
              <a:defRPr/>
            </a:pPr>
            <a:r>
              <a:rPr lang="it-IT" sz="1600" dirty="0" smtClean="0">
                <a:latin typeface="Century Gothic" panose="020B0502020202020204" pitchFamily="34" charset="0"/>
                <a:cs typeface="+mn-cs"/>
              </a:rPr>
              <a:t>Va attentamente considerata, tramite una procedura di Valutazione di Impatto Ambientale (VIA), in termini ex-ante, l’impatto sull’assetto ambientale della realizzazione e dell’entrata a regime del nuovo porto e dei servizi relativi alle attività da esso indotte. In particolare, il Comune dovrà definire, come indicato nella tabella degli indicatori relativi al primo dei tre obiettivi di sostenibilità ambientale di riferimento, se la domanda di qualificazione degli insediamenti costieri, espressa in termini di concessioni per interventi di riqualificazione del patrimonio edilizio costiero, vada nella direzione definita dal valore di benchmark al 2015. Se, infatti, la qualità dell’assetto ambientale venisse più o meno significativamente diminuita, ciò andrebbe a detrimento della domanda di riqualificazione del patrimonio architettonico stesso. Una diminuita qualità ambientale genererebbe anche un declino della domanda di fruizione turistica, che potrebbe causare la perdita di interesse per il recupero della </a:t>
            </a:r>
            <a:r>
              <a:rPr lang="it-IT" sz="1600" dirty="0" err="1" smtClean="0">
                <a:latin typeface="Century Gothic" panose="020B0502020202020204" pitchFamily="34" charset="0"/>
                <a:cs typeface="+mn-cs"/>
              </a:rPr>
              <a:t>sentieristica</a:t>
            </a:r>
            <a:r>
              <a:rPr lang="it-IT" sz="1600" dirty="0" smtClean="0">
                <a:latin typeface="Century Gothic" panose="020B0502020202020204" pitchFamily="34" charset="0"/>
                <a:cs typeface="+mn-cs"/>
              </a:rPr>
              <a:t> e di altre modalità di fruizione del territorio, e, quindi, del raggiungimento del benchmark al 2015 dell’indicatore rappresentato dalla lunghezza complessiva degli interventi di nuova realizzazione e/o riqualificazione di sentieri pedonali e piste ciclabili.</a:t>
            </a:r>
          </a:p>
        </p:txBody>
      </p:sp>
      <p:sp>
        <p:nvSpPr>
          <p:cNvPr id="8"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1"/>
            <a:ext cx="8424862" cy="5324535"/>
          </a:xfrm>
          <a:prstGeom prst="rect">
            <a:avLst/>
          </a:prstGeom>
        </p:spPr>
        <p:txBody>
          <a:bodyPr wrap="square">
            <a:spAutoFit/>
          </a:bodyPr>
          <a:lstStyle/>
          <a:p>
            <a:pPr algn="just" fontAlgn="auto">
              <a:spcBef>
                <a:spcPts val="0"/>
              </a:spcBef>
              <a:spcAft>
                <a:spcPts val="0"/>
              </a:spcAft>
              <a:defRPr/>
            </a:pPr>
            <a:r>
              <a:rPr lang="it-IT" sz="2000" b="1" dirty="0" smtClean="0">
                <a:solidFill>
                  <a:srgbClr val="C00000"/>
                </a:solidFill>
                <a:latin typeface="Century Gothic" panose="020B0502020202020204" pitchFamily="34" charset="0"/>
                <a:cs typeface="+mn-cs"/>
              </a:rPr>
              <a:t>Un esempio relativo della VAS del PUC di </a:t>
            </a:r>
            <a:r>
              <a:rPr lang="it-IT" sz="2000" b="1" dirty="0" err="1" smtClean="0">
                <a:solidFill>
                  <a:srgbClr val="C00000"/>
                </a:solidFill>
                <a:latin typeface="Century Gothic" panose="020B0502020202020204" pitchFamily="34" charset="0"/>
                <a:cs typeface="+mn-cs"/>
              </a:rPr>
              <a:t>Tertenia</a:t>
            </a:r>
            <a:r>
              <a:rPr lang="it-IT" sz="2000" b="1" dirty="0" smtClean="0">
                <a:solidFill>
                  <a:srgbClr val="C00000"/>
                </a:solidFill>
                <a:latin typeface="Century Gothic" panose="020B0502020202020204" pitchFamily="34" charset="0"/>
                <a:cs typeface="+mn-cs"/>
              </a:rPr>
              <a:t>, per la componente ambientale “assetto insediativo-demografico</a:t>
            </a:r>
          </a:p>
          <a:p>
            <a:pPr algn="just" fontAlgn="auto">
              <a:spcBef>
                <a:spcPts val="0"/>
              </a:spcBef>
              <a:spcAft>
                <a:spcPts val="0"/>
              </a:spcAft>
              <a:defRPr/>
            </a:pPr>
            <a:endParaRPr lang="it-IT" sz="2000" b="1" dirty="0" smtClean="0">
              <a:solidFill>
                <a:srgbClr val="C00000"/>
              </a:solidFill>
              <a:latin typeface="Century Gothic" panose="020B0502020202020204" pitchFamily="34" charset="0"/>
              <a:cs typeface="+mn-cs"/>
            </a:endParaRPr>
          </a:p>
          <a:p>
            <a:pPr algn="ctr" fontAlgn="auto">
              <a:spcBef>
                <a:spcPts val="0"/>
              </a:spcBef>
              <a:spcAft>
                <a:spcPts val="0"/>
              </a:spcAft>
              <a:defRPr/>
            </a:pPr>
            <a:r>
              <a:rPr lang="it-IT" sz="2000" b="1" dirty="0" smtClean="0">
                <a:solidFill>
                  <a:srgbClr val="C00000"/>
                </a:solidFill>
                <a:latin typeface="Century Gothic" panose="020B0502020202020204" pitchFamily="34" charset="0"/>
                <a:cs typeface="+mn-cs"/>
              </a:rPr>
              <a:t>Alternative di piano e/o mitigazione dell’impatto negativo (2/3)</a:t>
            </a:r>
          </a:p>
          <a:p>
            <a:pPr algn="ctr" fontAlgn="auto">
              <a:spcBef>
                <a:spcPts val="0"/>
              </a:spcBef>
              <a:spcAft>
                <a:spcPts val="0"/>
              </a:spcAft>
              <a:defRPr/>
            </a:pPr>
            <a:endParaRPr lang="it-IT" sz="2000" b="1" dirty="0" smtClean="0">
              <a:solidFill>
                <a:srgbClr val="C00000"/>
              </a:solidFill>
              <a:latin typeface="Century Gothic" panose="020B0502020202020204" pitchFamily="34" charset="0"/>
              <a:cs typeface="+mn-cs"/>
            </a:endParaRPr>
          </a:p>
          <a:p>
            <a:pPr algn="just" fontAlgn="auto">
              <a:spcBef>
                <a:spcPts val="0"/>
              </a:spcBef>
              <a:spcAft>
                <a:spcPts val="0"/>
              </a:spcAft>
              <a:defRPr/>
            </a:pPr>
            <a:r>
              <a:rPr lang="it-IT" sz="1600" dirty="0" smtClean="0">
                <a:latin typeface="Century Gothic" panose="020B0502020202020204" pitchFamily="34" charset="0"/>
                <a:cs typeface="+mn-cs"/>
              </a:rPr>
              <a:t>Infine, l’acuirsi dei fenomeni della parcellizzazione e  della dispersione insediativa potrebbe comportare effetti negativi sulla tutela della qualità delle acque delle falde sotterranee in quanto le nuove strutture potrebbero non essere raggiunte dalla rete idrica comunale, andando ad aumentare il numero di pozzi e quindi gli emungimenti non regolamentati dalle falde sotterranee. Inoltre, le nuove strutture potrebbero non essere raggiunte dalla rete fognaria comunale, andando ad aumentare il numero delle fosse settiche. Queste ultime di fatto non sono soggette ai controlli a cui invece è soggetta la rete comunale, il che comporta, a volte, se non opportunamente verificate e ispezionate, un inquinamento delle falde sotterranee.</a:t>
            </a:r>
          </a:p>
          <a:p>
            <a:pPr algn="just" fontAlgn="auto">
              <a:spcBef>
                <a:spcPts val="0"/>
              </a:spcBef>
              <a:spcAft>
                <a:spcPts val="0"/>
              </a:spcAft>
              <a:defRPr/>
            </a:pPr>
            <a:r>
              <a:rPr lang="it-IT" sz="1600" dirty="0" smtClean="0">
                <a:latin typeface="Century Gothic" panose="020B0502020202020204" pitchFamily="34" charset="0"/>
                <a:cs typeface="+mn-cs"/>
              </a:rPr>
              <a:t>Qualora si preveda che questi impatti generino, anche in presenza di interventi di mitigazione, una diminuzione della qualità ambientale tale da impedire in termini decisivi il raggiungimento dei benchmark definiti per gli obiettivi di sostenibilità ambientale di riferimento, il giudizio di compatibilità ambientale potrebbe indicare che l’opera non venga realizzata.</a:t>
            </a:r>
          </a:p>
        </p:txBody>
      </p:sp>
      <p:sp>
        <p:nvSpPr>
          <p:cNvPr id="8"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1"/>
            <a:ext cx="8424862" cy="5324535"/>
          </a:xfrm>
          <a:prstGeom prst="rect">
            <a:avLst/>
          </a:prstGeom>
        </p:spPr>
        <p:txBody>
          <a:bodyPr wrap="square">
            <a:spAutoFit/>
          </a:bodyPr>
          <a:lstStyle/>
          <a:p>
            <a:pPr algn="just" fontAlgn="auto">
              <a:spcBef>
                <a:spcPts val="0"/>
              </a:spcBef>
              <a:spcAft>
                <a:spcPts val="0"/>
              </a:spcAft>
              <a:defRPr/>
            </a:pPr>
            <a:r>
              <a:rPr lang="it-IT" sz="2000" b="1" dirty="0" smtClean="0">
                <a:solidFill>
                  <a:srgbClr val="C00000"/>
                </a:solidFill>
                <a:latin typeface="Century Gothic" panose="020B0502020202020204" pitchFamily="34" charset="0"/>
                <a:cs typeface="+mn-cs"/>
              </a:rPr>
              <a:t>Un esempio relativo della VAS del PUC di </a:t>
            </a:r>
            <a:r>
              <a:rPr lang="it-IT" sz="2000" b="1" dirty="0" err="1" smtClean="0">
                <a:solidFill>
                  <a:srgbClr val="C00000"/>
                </a:solidFill>
                <a:latin typeface="Century Gothic" panose="020B0502020202020204" pitchFamily="34" charset="0"/>
                <a:cs typeface="+mn-cs"/>
              </a:rPr>
              <a:t>Tertenia</a:t>
            </a:r>
            <a:r>
              <a:rPr lang="it-IT" sz="2000" b="1" dirty="0" smtClean="0">
                <a:solidFill>
                  <a:srgbClr val="C00000"/>
                </a:solidFill>
                <a:latin typeface="Century Gothic" panose="020B0502020202020204" pitchFamily="34" charset="0"/>
                <a:cs typeface="+mn-cs"/>
              </a:rPr>
              <a:t>, per la componente ambientale “assetto insediativo-demografico</a:t>
            </a:r>
          </a:p>
          <a:p>
            <a:pPr algn="just" fontAlgn="auto">
              <a:spcBef>
                <a:spcPts val="0"/>
              </a:spcBef>
              <a:spcAft>
                <a:spcPts val="0"/>
              </a:spcAft>
              <a:defRPr/>
            </a:pPr>
            <a:endParaRPr lang="it-IT" sz="2000" b="1" dirty="0" smtClean="0">
              <a:solidFill>
                <a:srgbClr val="C00000"/>
              </a:solidFill>
              <a:latin typeface="Century Gothic" panose="020B0502020202020204" pitchFamily="34" charset="0"/>
              <a:cs typeface="+mn-cs"/>
            </a:endParaRPr>
          </a:p>
          <a:p>
            <a:pPr algn="ctr" fontAlgn="auto">
              <a:spcBef>
                <a:spcPts val="0"/>
              </a:spcBef>
              <a:spcAft>
                <a:spcPts val="0"/>
              </a:spcAft>
              <a:defRPr/>
            </a:pPr>
            <a:r>
              <a:rPr lang="it-IT" sz="2000" b="1" dirty="0" smtClean="0">
                <a:solidFill>
                  <a:srgbClr val="C00000"/>
                </a:solidFill>
                <a:latin typeface="Century Gothic" panose="020B0502020202020204" pitchFamily="34" charset="0"/>
                <a:cs typeface="+mn-cs"/>
              </a:rPr>
              <a:t>Alternative di piano e/o mitigazione dell’impatto negativo (3/</a:t>
            </a:r>
            <a:r>
              <a:rPr lang="it-IT" sz="2000" b="1" dirty="0" err="1" smtClean="0">
                <a:solidFill>
                  <a:srgbClr val="C00000"/>
                </a:solidFill>
                <a:latin typeface="Century Gothic" panose="020B0502020202020204" pitchFamily="34" charset="0"/>
                <a:cs typeface="+mn-cs"/>
              </a:rPr>
              <a:t>3</a:t>
            </a:r>
            <a:r>
              <a:rPr lang="it-IT" sz="2000" b="1" dirty="0" smtClean="0">
                <a:solidFill>
                  <a:srgbClr val="C00000"/>
                </a:solidFill>
                <a:latin typeface="Century Gothic" panose="020B0502020202020204" pitchFamily="34" charset="0"/>
                <a:cs typeface="+mn-cs"/>
              </a:rPr>
              <a:t>)</a:t>
            </a:r>
          </a:p>
          <a:p>
            <a:pPr algn="ctr" fontAlgn="auto">
              <a:spcBef>
                <a:spcPts val="0"/>
              </a:spcBef>
              <a:spcAft>
                <a:spcPts val="0"/>
              </a:spcAft>
              <a:defRPr/>
            </a:pPr>
            <a:endParaRPr lang="it-IT" sz="2000" b="1" dirty="0" smtClean="0">
              <a:solidFill>
                <a:srgbClr val="C00000"/>
              </a:solidFill>
              <a:latin typeface="Century Gothic" panose="020B0502020202020204" pitchFamily="34" charset="0"/>
              <a:cs typeface="+mn-cs"/>
            </a:endParaRPr>
          </a:p>
          <a:p>
            <a:pPr algn="just" fontAlgn="auto">
              <a:spcBef>
                <a:spcPts val="0"/>
              </a:spcBef>
              <a:spcAft>
                <a:spcPts val="0"/>
              </a:spcAft>
              <a:defRPr/>
            </a:pPr>
            <a:r>
              <a:rPr lang="it-IT" sz="1600" dirty="0" smtClean="0">
                <a:latin typeface="Century Gothic" panose="020B0502020202020204" pitchFamily="34" charset="0"/>
                <a:cs typeface="+mn-cs"/>
              </a:rPr>
              <a:t>Il degrado ambientale, secondo gli indicatori di riferimento per gli obiettivi di sostenibilità ambientale qui richiamati, andranno valutati con attenzione, e se, in fase di monitoraggio, nell’attuazione del PUC, risultassero impatti negativi rispetto all’obiettivo del raggiungimento dei benchmark al 2015, bisognerà prevedere sospensioni temporanee dell’attività del nuovo porto o della sua costruzione.</a:t>
            </a:r>
          </a:p>
          <a:p>
            <a:pPr algn="just" fontAlgn="auto">
              <a:spcBef>
                <a:spcPts val="0"/>
              </a:spcBef>
              <a:spcAft>
                <a:spcPts val="0"/>
              </a:spcAft>
              <a:defRPr/>
            </a:pPr>
            <a:r>
              <a:rPr lang="it-IT" sz="1600" dirty="0" smtClean="0">
                <a:latin typeface="Century Gothic" panose="020B0502020202020204" pitchFamily="34" charset="0"/>
                <a:cs typeface="+mn-cs"/>
              </a:rPr>
              <a:t>Inoltre, in relazione agli impatti negativi sull’obiettivo di sostenibilità ambientale “Qualificazione delle aree interessate dai processi di parcellizzazione e dispersione insediativa”, se, in fase di monitoraggio, non si verificasse un sostanziale aumento, in ragione di circa il 2% annuo tra il 2015 ed il 2025, della capacità di trattamento dell’impianto di depurazione per la Marina di </a:t>
            </a:r>
            <a:r>
              <a:rPr lang="it-IT" sz="1600" dirty="0" err="1" smtClean="0">
                <a:latin typeface="Century Gothic" panose="020B0502020202020204" pitchFamily="34" charset="0"/>
                <a:cs typeface="+mn-cs"/>
              </a:rPr>
              <a:t>Tertenia</a:t>
            </a:r>
            <a:r>
              <a:rPr lang="it-IT" sz="1600" dirty="0" smtClean="0">
                <a:latin typeface="Century Gothic" panose="020B0502020202020204" pitchFamily="34" charset="0"/>
                <a:cs typeface="+mn-cs"/>
              </a:rPr>
              <a:t> e/o un aumento di circa il 5% annuo della popolazione servita, nella Marina di </a:t>
            </a:r>
            <a:r>
              <a:rPr lang="it-IT" sz="1600" dirty="0" err="1" smtClean="0">
                <a:latin typeface="Century Gothic" panose="020B0502020202020204" pitchFamily="34" charset="0"/>
                <a:cs typeface="+mn-cs"/>
              </a:rPr>
              <a:t>Tertenia</a:t>
            </a:r>
            <a:r>
              <a:rPr lang="it-IT" sz="1600" dirty="0" smtClean="0">
                <a:latin typeface="Century Gothic" panose="020B0502020202020204" pitchFamily="34" charset="0"/>
                <a:cs typeface="+mn-cs"/>
              </a:rPr>
              <a:t>, dall’impianto di depurazione, bisognerà realizzare un ulteriore impianto di depurazione e/o aumentare la capacità di trattamento di quello esistente, con costi aggiuntivi piuttosto significativi, che andranno considerati in una valutazione della fattibilità economica del progetto del potenziamento delle infrastrutture stradali.</a:t>
            </a:r>
          </a:p>
        </p:txBody>
      </p:sp>
      <p:sp>
        <p:nvSpPr>
          <p:cNvPr id="8"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95400" y="6367463"/>
            <a:ext cx="1524000" cy="228600"/>
          </a:xfrm>
          <a:prstGeom prst="rect">
            <a:avLst/>
          </a:prstGeom>
          <a:noFill/>
          <a:ln w="9525">
            <a:noFill/>
            <a:miter lim="800000"/>
            <a:headEnd/>
            <a:tailEnd/>
          </a:ln>
        </p:spPr>
        <p:txBody>
          <a:bodyPr anchor="ctr"/>
          <a:lstStyle/>
          <a:p>
            <a:r>
              <a:rPr lang="it-IT" altLang="it-IT" sz="900"/>
              <a:t>	          </a:t>
            </a:r>
          </a:p>
        </p:txBody>
      </p:sp>
      <p:sp>
        <p:nvSpPr>
          <p:cNvPr id="3075"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0"/>
            <a:ext cx="8424862" cy="5432256"/>
          </a:xfrm>
          <a:prstGeom prst="rect">
            <a:avLst/>
          </a:prstGeom>
        </p:spPr>
        <p:txBody>
          <a:bodyPr wrap="square">
            <a:spAutoFit/>
          </a:bodyPr>
          <a:lstStyle/>
          <a:p>
            <a:pPr algn="just" fontAlgn="auto">
              <a:spcBef>
                <a:spcPts val="0"/>
              </a:spcBef>
              <a:spcAft>
                <a:spcPts val="0"/>
              </a:spcAft>
              <a:defRPr/>
            </a:pPr>
            <a:r>
              <a:rPr lang="it-IT" sz="2800" b="1" dirty="0">
                <a:solidFill>
                  <a:srgbClr val="C00000"/>
                </a:solidFill>
                <a:latin typeface="Century Gothic" panose="020B0502020202020204" pitchFamily="34" charset="0"/>
                <a:cs typeface="+mn-cs"/>
              </a:rPr>
              <a:t>VAS: sostenibilità e </a:t>
            </a:r>
            <a:r>
              <a:rPr lang="it-IT" sz="2800" b="1" dirty="0" err="1">
                <a:solidFill>
                  <a:srgbClr val="C00000"/>
                </a:solidFill>
                <a:latin typeface="Century Gothic" panose="020B0502020202020204" pitchFamily="34" charset="0"/>
                <a:cs typeface="+mn-cs"/>
              </a:rPr>
              <a:t>endoprocedimentalità</a:t>
            </a:r>
            <a:r>
              <a:rPr lang="it-IT" sz="2800" b="1" dirty="0">
                <a:solidFill>
                  <a:srgbClr val="C00000"/>
                </a:solidFill>
                <a:latin typeface="Century Gothic" panose="020B0502020202020204" pitchFamily="34" charset="0"/>
                <a:cs typeface="+mn-cs"/>
              </a:rPr>
              <a:t> nel processo di piano</a:t>
            </a:r>
          </a:p>
          <a:p>
            <a:pPr algn="just" fontAlgn="auto">
              <a:lnSpc>
                <a:spcPct val="150000"/>
              </a:lnSpc>
              <a:spcBef>
                <a:spcPts val="0"/>
              </a:spcBef>
              <a:spcAft>
                <a:spcPts val="0"/>
              </a:spcAft>
              <a:defRPr/>
            </a:pPr>
            <a:endParaRPr lang="it-IT" sz="1400" dirty="0" smtClean="0">
              <a:latin typeface="Century Gothic" panose="020B0502020202020204" pitchFamily="34" charset="0"/>
              <a:cs typeface="+mn-cs"/>
            </a:endParaRPr>
          </a:p>
          <a:p>
            <a:pPr algn="just" fontAlgn="auto">
              <a:lnSpc>
                <a:spcPct val="150000"/>
              </a:lnSpc>
              <a:spcBef>
                <a:spcPts val="0"/>
              </a:spcBef>
              <a:spcAft>
                <a:spcPts val="0"/>
              </a:spcAft>
              <a:defRPr/>
            </a:pPr>
            <a:r>
              <a:rPr lang="it-IT" b="1" dirty="0" smtClean="0">
                <a:latin typeface="Century Gothic" panose="020B0502020202020204" pitchFamily="34" charset="0"/>
                <a:cs typeface="+mn-cs"/>
              </a:rPr>
              <a:t>SOSTENIBILITÀ</a:t>
            </a:r>
          </a:p>
          <a:p>
            <a:pPr algn="just" fontAlgn="auto">
              <a:lnSpc>
                <a:spcPct val="150000"/>
              </a:lnSpc>
              <a:spcBef>
                <a:spcPts val="0"/>
              </a:spcBef>
              <a:spcAft>
                <a:spcPts val="0"/>
              </a:spcAft>
              <a:defRPr/>
            </a:pPr>
            <a:r>
              <a:rPr lang="it-IT" dirty="0">
                <a:latin typeface="Century Gothic" panose="020B0502020202020204" pitchFamily="34" charset="0"/>
                <a:cs typeface="+mn-cs"/>
              </a:rPr>
              <a:t>La valutazione ambientale di piani, programmi e progetti ha la finalità di assicurare che l'attività antropica sia compatibile con le condizioni per uno sviluppo sostenibile, e quindi nel rispetto della capacità rigenerativa degli ecosistemi e delle risorse, della salvaguardia della biodiversità e di un'equa distribuzione dei vantaggi connessi all'attività economica. Per mezzo della stessa si affronta la determinazione della valutazione preventiva integrata degli impatti ambientali nello svolgimento delle attività normative e amministrative, di informazione ambientale, di pianificazione e </a:t>
            </a:r>
            <a:r>
              <a:rPr lang="it-IT" dirty="0" smtClean="0">
                <a:latin typeface="Century Gothic" panose="020B0502020202020204" pitchFamily="34" charset="0"/>
                <a:cs typeface="+mn-cs"/>
              </a:rPr>
              <a:t>programmazione </a:t>
            </a:r>
            <a:r>
              <a:rPr lang="it-IT" dirty="0">
                <a:latin typeface="Century Gothic" panose="020B0502020202020204" pitchFamily="34" charset="0"/>
              </a:rPr>
              <a:t>(art. </a:t>
            </a:r>
            <a:r>
              <a:rPr lang="it-IT" dirty="0" smtClean="0">
                <a:latin typeface="Century Gothic" panose="020B0502020202020204" pitchFamily="34" charset="0"/>
              </a:rPr>
              <a:t>4, </a:t>
            </a:r>
            <a:r>
              <a:rPr lang="it-IT" dirty="0">
                <a:latin typeface="Century Gothic" panose="020B0502020202020204" pitchFamily="34" charset="0"/>
              </a:rPr>
              <a:t>comma 3, </a:t>
            </a:r>
            <a:r>
              <a:rPr lang="it-IT" dirty="0" err="1">
                <a:latin typeface="Century Gothic" panose="020B0502020202020204" pitchFamily="34" charset="0"/>
              </a:rPr>
              <a:t>D.Lgs.</a:t>
            </a:r>
            <a:r>
              <a:rPr lang="it-IT" dirty="0">
                <a:latin typeface="Century Gothic" panose="020B0502020202020204" pitchFamily="34" charset="0"/>
              </a:rPr>
              <a:t> 152/2006</a:t>
            </a:r>
            <a:r>
              <a:rPr lang="it-IT" dirty="0" smtClean="0">
                <a:latin typeface="Century Gothic" panose="020B0502020202020204" pitchFamily="34" charset="0"/>
              </a:rPr>
              <a:t>)</a:t>
            </a:r>
            <a:endParaRPr lang="it-IT" dirty="0">
              <a:latin typeface="Century Gothic" panose="020B0502020202020204" pitchFamily="34" charset="0"/>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95400" y="6367463"/>
            <a:ext cx="1524000" cy="228600"/>
          </a:xfrm>
          <a:prstGeom prst="rect">
            <a:avLst/>
          </a:prstGeom>
          <a:noFill/>
          <a:ln w="9525">
            <a:noFill/>
            <a:miter lim="800000"/>
            <a:headEnd/>
            <a:tailEnd/>
          </a:ln>
        </p:spPr>
        <p:txBody>
          <a:bodyPr anchor="ctr"/>
          <a:lstStyle/>
          <a:p>
            <a:r>
              <a:rPr lang="it-IT" altLang="it-IT" sz="900"/>
              <a:t>	          </a:t>
            </a:r>
          </a:p>
        </p:txBody>
      </p:sp>
      <p:sp>
        <p:nvSpPr>
          <p:cNvPr id="3075"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0"/>
            <a:ext cx="8424862" cy="5909310"/>
          </a:xfrm>
          <a:prstGeom prst="rect">
            <a:avLst/>
          </a:prstGeom>
        </p:spPr>
        <p:txBody>
          <a:bodyPr>
            <a:spAutoFit/>
          </a:bodyPr>
          <a:lstStyle/>
          <a:p>
            <a:pPr algn="just" fontAlgn="auto">
              <a:spcBef>
                <a:spcPts val="0"/>
              </a:spcBef>
              <a:spcAft>
                <a:spcPts val="0"/>
              </a:spcAft>
              <a:defRPr/>
            </a:pPr>
            <a:r>
              <a:rPr lang="it-IT" sz="2800" b="1" dirty="0" smtClean="0">
                <a:solidFill>
                  <a:srgbClr val="C00000"/>
                </a:solidFill>
                <a:latin typeface="Century Gothic" panose="020B0502020202020204" pitchFamily="34" charset="0"/>
                <a:cs typeface="+mn-cs"/>
              </a:rPr>
              <a:t>Sostenibilità</a:t>
            </a:r>
            <a:endParaRPr lang="it-IT" sz="1400" dirty="0" smtClean="0">
              <a:latin typeface="Century Gothic" panose="020B0502020202020204" pitchFamily="34" charset="0"/>
              <a:cs typeface="+mn-cs"/>
            </a:endParaRPr>
          </a:p>
          <a:p>
            <a:pPr algn="just" fontAlgn="auto">
              <a:spcBef>
                <a:spcPts val="0"/>
              </a:spcBef>
              <a:spcAft>
                <a:spcPts val="0"/>
              </a:spcAft>
              <a:defRPr/>
            </a:pPr>
            <a:r>
              <a:rPr lang="it-IT" sz="1400" dirty="0" smtClean="0">
                <a:latin typeface="Century Gothic" panose="020B0502020202020204" pitchFamily="34" charset="0"/>
                <a:cs typeface="+mn-cs"/>
              </a:rPr>
              <a:t>Per quanto riguarda la sostenibilità, questa si integra nei processi di adeguamento dei PUC al PPR secondo quando </a:t>
            </a:r>
            <a:r>
              <a:rPr lang="it-IT" sz="1400" dirty="0">
                <a:latin typeface="Century Gothic" panose="020B0502020202020204" pitchFamily="34" charset="0"/>
                <a:cs typeface="+mn-cs"/>
              </a:rPr>
              <a:t>indicato nell’Allegato alla </a:t>
            </a:r>
            <a:r>
              <a:rPr lang="it-IT" sz="1400" dirty="0" err="1">
                <a:latin typeface="Century Gothic" panose="020B0502020202020204" pitchFamily="34" charset="0"/>
                <a:cs typeface="+mn-cs"/>
              </a:rPr>
              <a:t>D.G.R.</a:t>
            </a:r>
            <a:r>
              <a:rPr lang="it-IT" sz="1400" dirty="0">
                <a:latin typeface="Century Gothic" panose="020B0502020202020204" pitchFamily="34" charset="0"/>
                <a:cs typeface="+mn-cs"/>
              </a:rPr>
              <a:t> n. 44/51 del 14 Dicembre 2010 </a:t>
            </a:r>
            <a:r>
              <a:rPr lang="it-IT" sz="1400" dirty="0" smtClean="0">
                <a:latin typeface="Century Gothic" panose="020B0502020202020204" pitchFamily="34" charset="0"/>
                <a:cs typeface="+mn-cs"/>
              </a:rPr>
              <a:t>(p</a:t>
            </a:r>
            <a:r>
              <a:rPr lang="it-IT" sz="1400" dirty="0">
                <a:latin typeface="Century Gothic" panose="020B0502020202020204" pitchFamily="34" charset="0"/>
                <a:cs typeface="+mn-cs"/>
              </a:rPr>
              <a:t>. </a:t>
            </a:r>
            <a:r>
              <a:rPr lang="it-IT" sz="1400" dirty="0" smtClean="0">
                <a:latin typeface="Century Gothic" panose="020B0502020202020204" pitchFamily="34" charset="0"/>
                <a:cs typeface="+mn-cs"/>
              </a:rPr>
              <a:t>16):</a:t>
            </a:r>
          </a:p>
          <a:p>
            <a:pPr algn="just" fontAlgn="auto">
              <a:spcBef>
                <a:spcPts val="0"/>
              </a:spcBef>
              <a:spcAft>
                <a:spcPts val="0"/>
              </a:spcAft>
              <a:defRPr/>
            </a:pPr>
            <a:endParaRPr lang="it-IT" sz="1400" dirty="0" smtClean="0">
              <a:latin typeface="Century Gothic" panose="020B0502020202020204" pitchFamily="34" charset="0"/>
              <a:cs typeface="+mn-cs"/>
            </a:endParaRPr>
          </a:p>
          <a:p>
            <a:pPr algn="just" fontAlgn="auto">
              <a:spcBef>
                <a:spcPts val="0"/>
              </a:spcBef>
              <a:spcAft>
                <a:spcPts val="0"/>
              </a:spcAft>
              <a:defRPr/>
            </a:pPr>
            <a:r>
              <a:rPr lang="it-IT" sz="1400" dirty="0" smtClean="0">
                <a:latin typeface="Century Gothic" panose="020B0502020202020204" pitchFamily="34" charset="0"/>
                <a:cs typeface="+mn-cs"/>
              </a:rPr>
              <a:t>“</a:t>
            </a:r>
            <a:r>
              <a:rPr lang="it-IT" sz="1400" dirty="0">
                <a:latin typeface="Century Gothic" panose="020B0502020202020204" pitchFamily="34" charset="0"/>
                <a:cs typeface="+mn-cs"/>
              </a:rPr>
              <a:t>Per quanto riguarda gli obiettivi di sostenibilità, in generale, si può fare riferimento ai 10 criteri proposti dal “Manuale per la valutazione ambientale dei Piani di Sviluppo Regionale e dei Programmi dei Fondi strutturali dell’Unione Europea” (Commissione Europea, DGXI  Ambiente, Sicurezza Nucleare e Protezione Civile – Agosto 1998), e di seguito riportati:</a:t>
            </a:r>
          </a:p>
          <a:p>
            <a:pPr algn="just" fontAlgn="auto">
              <a:spcBef>
                <a:spcPts val="0"/>
              </a:spcBef>
              <a:spcAft>
                <a:spcPts val="0"/>
              </a:spcAft>
              <a:defRPr/>
            </a:pPr>
            <a:r>
              <a:rPr lang="it-IT" sz="1400" dirty="0">
                <a:latin typeface="Century Gothic" panose="020B0502020202020204" pitchFamily="34" charset="0"/>
                <a:cs typeface="+mn-cs"/>
              </a:rPr>
              <a:t>1. Ridurre al minimo l’impegno delle risorse energetiche non rinnovabili:</a:t>
            </a:r>
          </a:p>
          <a:p>
            <a:pPr algn="just" fontAlgn="auto">
              <a:spcBef>
                <a:spcPts val="0"/>
              </a:spcBef>
              <a:spcAft>
                <a:spcPts val="0"/>
              </a:spcAft>
              <a:defRPr/>
            </a:pPr>
            <a:r>
              <a:rPr lang="it-IT" sz="1400" dirty="0">
                <a:latin typeface="Century Gothic" panose="020B0502020202020204" pitchFamily="34" charset="0"/>
                <a:cs typeface="+mn-cs"/>
              </a:rPr>
              <a:t>2. Impiego delle risorse rinnovabili nei limiti della capacità di rigenerazione;</a:t>
            </a:r>
          </a:p>
          <a:p>
            <a:pPr algn="just" fontAlgn="auto">
              <a:spcBef>
                <a:spcPts val="0"/>
              </a:spcBef>
              <a:spcAft>
                <a:spcPts val="0"/>
              </a:spcAft>
              <a:defRPr/>
            </a:pPr>
            <a:r>
              <a:rPr lang="it-IT" sz="1400" dirty="0">
                <a:latin typeface="Century Gothic" panose="020B0502020202020204" pitchFamily="34" charset="0"/>
                <a:cs typeface="+mn-cs"/>
              </a:rPr>
              <a:t>3. Uso e gestione corretta, dal punto di vista ambientale, delle sostanze e dei rifiuti pericolosi/inquinanti;</a:t>
            </a:r>
          </a:p>
          <a:p>
            <a:pPr algn="just" fontAlgn="auto">
              <a:spcBef>
                <a:spcPts val="0"/>
              </a:spcBef>
              <a:spcAft>
                <a:spcPts val="0"/>
              </a:spcAft>
              <a:defRPr/>
            </a:pPr>
            <a:r>
              <a:rPr lang="it-IT" sz="1400" dirty="0">
                <a:latin typeface="Century Gothic" panose="020B0502020202020204" pitchFamily="34" charset="0"/>
                <a:cs typeface="+mn-cs"/>
              </a:rPr>
              <a:t>4. Conservare e migliorare lo stato della fauna e della flora selvatiche, degli habitat e dei paesaggi;</a:t>
            </a:r>
          </a:p>
          <a:p>
            <a:pPr algn="just" fontAlgn="auto">
              <a:spcBef>
                <a:spcPts val="0"/>
              </a:spcBef>
              <a:spcAft>
                <a:spcPts val="0"/>
              </a:spcAft>
              <a:defRPr/>
            </a:pPr>
            <a:r>
              <a:rPr lang="it-IT" sz="1400" dirty="0">
                <a:latin typeface="Century Gothic" panose="020B0502020202020204" pitchFamily="34" charset="0"/>
                <a:cs typeface="+mn-cs"/>
              </a:rPr>
              <a:t>5. Conservare e migliorare la qualità dei suoli e delle risorse idriche;</a:t>
            </a:r>
          </a:p>
          <a:p>
            <a:pPr algn="just" fontAlgn="auto">
              <a:spcBef>
                <a:spcPts val="0"/>
              </a:spcBef>
              <a:spcAft>
                <a:spcPts val="0"/>
              </a:spcAft>
              <a:defRPr/>
            </a:pPr>
            <a:r>
              <a:rPr lang="it-IT" sz="1400" dirty="0">
                <a:latin typeface="Century Gothic" panose="020B0502020202020204" pitchFamily="34" charset="0"/>
                <a:cs typeface="+mn-cs"/>
              </a:rPr>
              <a:t>6. Conservare e migliorare la qualità delle risorse storiche e culturali;</a:t>
            </a:r>
          </a:p>
          <a:p>
            <a:pPr algn="just" fontAlgn="auto">
              <a:spcBef>
                <a:spcPts val="0"/>
              </a:spcBef>
              <a:spcAft>
                <a:spcPts val="0"/>
              </a:spcAft>
              <a:defRPr/>
            </a:pPr>
            <a:r>
              <a:rPr lang="it-IT" sz="1400" dirty="0">
                <a:latin typeface="Century Gothic" panose="020B0502020202020204" pitchFamily="34" charset="0"/>
                <a:cs typeface="+mn-cs"/>
              </a:rPr>
              <a:t>7. Conservare e migliorare la qualità dell’ambiente locale;</a:t>
            </a:r>
          </a:p>
          <a:p>
            <a:pPr algn="just" fontAlgn="auto">
              <a:spcBef>
                <a:spcPts val="0"/>
              </a:spcBef>
              <a:spcAft>
                <a:spcPts val="0"/>
              </a:spcAft>
              <a:defRPr/>
            </a:pPr>
            <a:r>
              <a:rPr lang="it-IT" sz="1400" dirty="0">
                <a:latin typeface="Century Gothic" panose="020B0502020202020204" pitchFamily="34" charset="0"/>
                <a:cs typeface="+mn-cs"/>
              </a:rPr>
              <a:t>8. Protezione dell’atmosfera;</a:t>
            </a:r>
          </a:p>
          <a:p>
            <a:pPr algn="just" fontAlgn="auto">
              <a:spcBef>
                <a:spcPts val="0"/>
              </a:spcBef>
              <a:spcAft>
                <a:spcPts val="0"/>
              </a:spcAft>
              <a:defRPr/>
            </a:pPr>
            <a:r>
              <a:rPr lang="it-IT" sz="1400" dirty="0">
                <a:latin typeface="Century Gothic" panose="020B0502020202020204" pitchFamily="34" charset="0"/>
                <a:cs typeface="+mn-cs"/>
              </a:rPr>
              <a:t>9. Sensibilizzare alle problematiche ambientali, sviluppare l’istruzione e la formazione in campo ambientale;</a:t>
            </a:r>
          </a:p>
          <a:p>
            <a:pPr algn="just" fontAlgn="auto">
              <a:spcBef>
                <a:spcPts val="0"/>
              </a:spcBef>
              <a:spcAft>
                <a:spcPts val="0"/>
              </a:spcAft>
              <a:defRPr/>
            </a:pPr>
            <a:r>
              <a:rPr lang="it-IT" sz="1400" dirty="0">
                <a:latin typeface="Century Gothic" panose="020B0502020202020204" pitchFamily="34" charset="0"/>
                <a:cs typeface="+mn-cs"/>
              </a:rPr>
              <a:t>10. Promuovere la partecipazione del pubblico alle decisioni che comportano uno sviluppo sostenibile piani e programmi.</a:t>
            </a:r>
          </a:p>
          <a:p>
            <a:pPr algn="just" fontAlgn="auto">
              <a:spcBef>
                <a:spcPts val="0"/>
              </a:spcBef>
              <a:spcAft>
                <a:spcPts val="0"/>
              </a:spcAft>
              <a:defRPr/>
            </a:pPr>
            <a:endParaRPr lang="it-IT" sz="1400" dirty="0">
              <a:latin typeface="Century Gothic" panose="020B0502020202020204" pitchFamily="34" charset="0"/>
              <a:cs typeface="+mn-cs"/>
            </a:endParaRPr>
          </a:p>
          <a:p>
            <a:pPr algn="just" fontAlgn="auto">
              <a:spcBef>
                <a:spcPts val="0"/>
              </a:spcBef>
              <a:spcAft>
                <a:spcPts val="0"/>
              </a:spcAft>
              <a:defRPr/>
            </a:pPr>
            <a:r>
              <a:rPr lang="it-IT" sz="1400" dirty="0">
                <a:latin typeface="Century Gothic" panose="020B0502020202020204" pitchFamily="34" charset="0"/>
                <a:cs typeface="+mn-cs"/>
              </a:rPr>
              <a:t>Sarebbe opportuno che nella predisposizione del PUC si tenesse conto dei dieci obiettivi sopraelencati valutando attraverso quali scelte strategiche e attraverso quali azioni specifiche tali obiettivi possano essere concretamente perseguiti</a:t>
            </a:r>
            <a:r>
              <a:rPr lang="it-IT" sz="1400" dirty="0" smtClean="0">
                <a:latin typeface="Century Gothic" panose="020B0502020202020204" pitchFamily="34" charset="0"/>
                <a:cs typeface="+mn-cs"/>
              </a:rPr>
              <a:t>.”</a:t>
            </a:r>
            <a:endParaRPr lang="it-IT" sz="1400" dirty="0">
              <a:latin typeface="Century Gothic" panose="020B0502020202020204" pitchFamily="34" charset="0"/>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ella 1"/>
          <p:cNvGraphicFramePr>
            <a:graphicFrameLocks noGrp="1"/>
          </p:cNvGraphicFramePr>
          <p:nvPr/>
        </p:nvGraphicFramePr>
        <p:xfrm>
          <a:off x="539552" y="-113967"/>
          <a:ext cx="8064895" cy="7041057"/>
        </p:xfrm>
        <a:graphic>
          <a:graphicData uri="http://schemas.openxmlformats.org/drawingml/2006/table">
            <a:tbl>
              <a:tblPr/>
              <a:tblGrid>
                <a:gridCol w="1612979"/>
                <a:gridCol w="1612979"/>
                <a:gridCol w="1612979"/>
                <a:gridCol w="1612979"/>
                <a:gridCol w="1612979"/>
              </a:tblGrid>
              <a:tr h="65442">
                <a:tc rowSpan="2">
                  <a:txBody>
                    <a:bodyPr/>
                    <a:lstStyle/>
                    <a:p>
                      <a:pPr algn="ctr">
                        <a:spcBef>
                          <a:spcPts val="200"/>
                        </a:spcBef>
                        <a:spcAft>
                          <a:spcPts val="200"/>
                        </a:spcAft>
                      </a:pPr>
                      <a:r>
                        <a:rPr lang="it-IT" sz="800" b="1" dirty="0">
                          <a:solidFill>
                            <a:srgbClr val="000000"/>
                          </a:solidFill>
                          <a:latin typeface="Arial"/>
                          <a:ea typeface="Calibri"/>
                          <a:cs typeface="Times New Roman"/>
                        </a:rPr>
                        <a:t>Obiettivi di sostenibilità ambientale</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solidFill>
                  </a:tcPr>
                </a:tc>
                <a:tc rowSpan="2">
                  <a:txBody>
                    <a:bodyPr/>
                    <a:lstStyle/>
                    <a:p>
                      <a:pPr algn="ctr">
                        <a:spcBef>
                          <a:spcPts val="200"/>
                        </a:spcBef>
                        <a:spcAft>
                          <a:spcPts val="200"/>
                        </a:spcAft>
                      </a:pPr>
                      <a:r>
                        <a:rPr lang="it-IT" sz="800" b="1" dirty="0">
                          <a:solidFill>
                            <a:srgbClr val="000000"/>
                          </a:solidFill>
                          <a:latin typeface="Arial"/>
                          <a:ea typeface="Calibri"/>
                          <a:cs typeface="Times New Roman"/>
                        </a:rPr>
                        <a:t>Obiettivi derivanti dall’analisi di coerenza esterna</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rowSpan="2">
                  <a:txBody>
                    <a:bodyPr/>
                    <a:lstStyle/>
                    <a:p>
                      <a:pPr algn="ctr">
                        <a:spcBef>
                          <a:spcPts val="200"/>
                        </a:spcBef>
                        <a:spcAft>
                          <a:spcPts val="200"/>
                        </a:spcAft>
                      </a:pPr>
                      <a:r>
                        <a:rPr lang="it-IT" sz="800" b="1" kern="1200" dirty="0">
                          <a:solidFill>
                            <a:srgbClr val="000000"/>
                          </a:solidFill>
                          <a:latin typeface="Arial"/>
                          <a:ea typeface="Calibri"/>
                          <a:cs typeface="Times New Roman"/>
                        </a:rPr>
                        <a:t>Obiettivi</a:t>
                      </a:r>
                      <a:r>
                        <a:rPr lang="it-IT" sz="800" b="1" dirty="0">
                          <a:solidFill>
                            <a:srgbClr val="000000"/>
                          </a:solidFill>
                          <a:latin typeface="Arial"/>
                          <a:ea typeface="Calibri"/>
                          <a:cs typeface="Times New Roman"/>
                        </a:rPr>
                        <a:t> specifici del PUC</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alpha val="16000"/>
                      </a:schemeClr>
                    </a:solidFill>
                  </a:tcPr>
                </a:tc>
                <a:tc gridSpan="2">
                  <a:txBody>
                    <a:bodyPr/>
                    <a:lstStyle/>
                    <a:p>
                      <a:pPr algn="ctr">
                        <a:spcBef>
                          <a:spcPts val="200"/>
                        </a:spcBef>
                        <a:spcAft>
                          <a:spcPts val="200"/>
                        </a:spcAft>
                      </a:pPr>
                      <a:r>
                        <a:rPr lang="it-IT" sz="400" b="1">
                          <a:solidFill>
                            <a:srgbClr val="000000"/>
                          </a:solidFill>
                          <a:latin typeface="Arial"/>
                          <a:ea typeface="Calibri"/>
                          <a:cs typeface="Times New Roman"/>
                        </a:rPr>
                        <a:t>Azioni del PUC</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hMerge="1">
                  <a:txBody>
                    <a:bodyPr/>
                    <a:lstStyle/>
                    <a:p>
                      <a:endParaRPr lang="it-IT"/>
                    </a:p>
                  </a:txBody>
                  <a:tcPr/>
                </a:tc>
              </a:tr>
              <a:tr h="270015">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lgn="l">
                        <a:spcBef>
                          <a:spcPts val="200"/>
                        </a:spcBef>
                        <a:spcAft>
                          <a:spcPts val="200"/>
                        </a:spcAft>
                      </a:pPr>
                      <a:r>
                        <a:rPr lang="it-IT" sz="800" b="1" dirty="0" smtClean="0">
                          <a:solidFill>
                            <a:srgbClr val="000000"/>
                          </a:solidFill>
                          <a:latin typeface="Arial"/>
                          <a:ea typeface="Calibri"/>
                          <a:cs typeface="Times New Roman"/>
                        </a:rPr>
                        <a:t>Azioni favorevoli</a:t>
                      </a:r>
                      <a:endParaRPr lang="it-IT" sz="800" b="1" dirty="0">
                        <a:solidFill>
                          <a:srgbClr val="000000"/>
                        </a:solidFill>
                        <a:latin typeface="Arial"/>
                        <a:ea typeface="Calibri"/>
                        <a:cs typeface="Times New Roman"/>
                      </a:endParaRP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alpha val="59000"/>
                      </a:schemeClr>
                    </a:solidFill>
                  </a:tcPr>
                </a:tc>
                <a:tc>
                  <a:txBody>
                    <a:bodyPr/>
                    <a:lstStyle/>
                    <a:p>
                      <a:pPr algn="l">
                        <a:spcBef>
                          <a:spcPts val="200"/>
                        </a:spcBef>
                        <a:spcAft>
                          <a:spcPts val="200"/>
                        </a:spcAft>
                      </a:pPr>
                      <a:r>
                        <a:rPr lang="it-IT" sz="800" b="1" dirty="0" smtClean="0">
                          <a:solidFill>
                            <a:srgbClr val="000000"/>
                          </a:solidFill>
                          <a:latin typeface="Arial"/>
                          <a:ea typeface="Calibri"/>
                          <a:cs typeface="Times New Roman"/>
                        </a:rPr>
                        <a:t>Azioni potenzialmente </a:t>
                      </a:r>
                      <a:r>
                        <a:rPr lang="it-IT" sz="800" b="1" dirty="0">
                          <a:solidFill>
                            <a:srgbClr val="000000"/>
                          </a:solidFill>
                          <a:latin typeface="Arial"/>
                          <a:ea typeface="Calibri"/>
                          <a:cs typeface="Times New Roman"/>
                        </a:rPr>
                        <a:t>sfavorevoli</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alpha val="57000"/>
                      </a:schemeClr>
                    </a:solidFill>
                  </a:tcPr>
                </a:tc>
              </a:tr>
              <a:tr h="120664">
                <a:tc rowSpan="18">
                  <a:txBody>
                    <a:bodyPr/>
                    <a:lstStyle/>
                    <a:p>
                      <a:pPr>
                        <a:spcBef>
                          <a:spcPts val="100"/>
                        </a:spcBef>
                        <a:spcAft>
                          <a:spcPts val="100"/>
                        </a:spcAft>
                      </a:pPr>
                      <a:r>
                        <a:rPr lang="it-IT" sz="800" dirty="0">
                          <a:solidFill>
                            <a:srgbClr val="000000"/>
                          </a:solidFill>
                          <a:latin typeface="Arial"/>
                          <a:ea typeface="Calibri"/>
                          <a:cs typeface="Times New Roman"/>
                        </a:rPr>
                        <a:t>Obiettivo di sostenibilità ambientale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9">
                  <a:txBody>
                    <a:bodyPr/>
                    <a:lstStyle/>
                    <a:p>
                      <a:pPr>
                        <a:spcBef>
                          <a:spcPts val="100"/>
                        </a:spcBef>
                        <a:spcAft>
                          <a:spcPts val="100"/>
                        </a:spcAft>
                      </a:pPr>
                      <a:r>
                        <a:rPr lang="it-IT" sz="800" dirty="0">
                          <a:solidFill>
                            <a:srgbClr val="000000"/>
                          </a:solidFill>
                          <a:latin typeface="Arial"/>
                          <a:ea typeface="Calibri"/>
                          <a:cs typeface="Times New Roman"/>
                        </a:rPr>
                        <a:t>Obiettivo coerenza esterna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2</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i</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rowSpan="9">
                  <a:txBody>
                    <a:bodyPr/>
                    <a:lstStyle/>
                    <a:p>
                      <a:pPr>
                        <a:spcBef>
                          <a:spcPts val="100"/>
                        </a:spcBef>
                        <a:spcAft>
                          <a:spcPts val="100"/>
                        </a:spcAft>
                      </a:pPr>
                      <a:r>
                        <a:rPr lang="it-IT" sz="800" dirty="0">
                          <a:solidFill>
                            <a:srgbClr val="000000"/>
                          </a:solidFill>
                          <a:latin typeface="Arial"/>
                          <a:ea typeface="Calibri"/>
                          <a:cs typeface="Times New Roman"/>
                        </a:rPr>
                        <a:t>Obiettivo coerenza esterna k</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2</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j</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rowSpan="18">
                  <a:txBody>
                    <a:bodyPr/>
                    <a:lstStyle/>
                    <a:p>
                      <a:pPr>
                        <a:spcBef>
                          <a:spcPts val="100"/>
                        </a:spcBef>
                        <a:spcAft>
                          <a:spcPts val="100"/>
                        </a:spcAft>
                      </a:pPr>
                      <a:r>
                        <a:rPr lang="it-IT" sz="800" dirty="0">
                          <a:solidFill>
                            <a:srgbClr val="000000"/>
                          </a:solidFill>
                          <a:latin typeface="Arial"/>
                          <a:ea typeface="Calibri"/>
                          <a:cs typeface="Times New Roman"/>
                        </a:rPr>
                        <a:t>Obiettivo di sostenibilità ambientale 2</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9">
                  <a:txBody>
                    <a:bodyPr/>
                    <a:lstStyle/>
                    <a:p>
                      <a:pPr>
                        <a:spcBef>
                          <a:spcPts val="100"/>
                        </a:spcBef>
                        <a:spcAft>
                          <a:spcPts val="100"/>
                        </a:spcAft>
                      </a:pPr>
                      <a:r>
                        <a:rPr lang="it-IT" sz="800" dirty="0">
                          <a:solidFill>
                            <a:srgbClr val="000000"/>
                          </a:solidFill>
                          <a:latin typeface="Arial"/>
                          <a:ea typeface="Calibri"/>
                          <a:cs typeface="Times New Roman"/>
                        </a:rPr>
                        <a:t>Obiettivo coerenza esterna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2</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i</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rowSpan="9">
                  <a:txBody>
                    <a:bodyPr/>
                    <a:lstStyle/>
                    <a:p>
                      <a:pPr>
                        <a:spcBef>
                          <a:spcPts val="100"/>
                        </a:spcBef>
                        <a:spcAft>
                          <a:spcPts val="100"/>
                        </a:spcAft>
                      </a:pPr>
                      <a:r>
                        <a:rPr lang="it-IT" sz="800" dirty="0">
                          <a:solidFill>
                            <a:srgbClr val="000000"/>
                          </a:solidFill>
                          <a:latin typeface="Arial"/>
                          <a:ea typeface="Calibri"/>
                          <a:cs typeface="Times New Roman"/>
                        </a:rPr>
                        <a:t>Obiettivo coerenza esterna k</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2</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j</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rowSpan="19">
                  <a:txBody>
                    <a:bodyPr/>
                    <a:lstStyle/>
                    <a:p>
                      <a:pPr>
                        <a:spcBef>
                          <a:spcPts val="100"/>
                        </a:spcBef>
                        <a:spcAft>
                          <a:spcPts val="100"/>
                        </a:spcAft>
                      </a:pPr>
                      <a:r>
                        <a:rPr lang="it-IT" sz="800" dirty="0">
                          <a:solidFill>
                            <a:srgbClr val="000000"/>
                          </a:solidFill>
                          <a:latin typeface="Arial"/>
                          <a:ea typeface="Calibri"/>
                          <a:cs typeface="Times New Roman"/>
                        </a:rPr>
                        <a:t>Obiettivo di sostenibilità ambientale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rowSpan="9">
                  <a:txBody>
                    <a:bodyPr/>
                    <a:lstStyle/>
                    <a:p>
                      <a:pPr>
                        <a:spcBef>
                          <a:spcPts val="100"/>
                        </a:spcBef>
                        <a:spcAft>
                          <a:spcPts val="100"/>
                        </a:spcAft>
                      </a:pPr>
                      <a:r>
                        <a:rPr lang="it-IT" sz="800" dirty="0">
                          <a:solidFill>
                            <a:srgbClr val="000000"/>
                          </a:solidFill>
                          <a:latin typeface="Arial"/>
                          <a:ea typeface="Calibri"/>
                          <a:cs typeface="Times New Roman"/>
                        </a:rPr>
                        <a:t>Obiettivo coerenza esterna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2</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i</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rowSpan="10">
                  <a:txBody>
                    <a:bodyPr/>
                    <a:lstStyle/>
                    <a:p>
                      <a:pPr>
                        <a:spcBef>
                          <a:spcPts val="100"/>
                        </a:spcBef>
                        <a:spcAft>
                          <a:spcPts val="100"/>
                        </a:spcAft>
                      </a:pPr>
                      <a:r>
                        <a:rPr lang="it-IT" sz="800" dirty="0">
                          <a:solidFill>
                            <a:srgbClr val="000000"/>
                          </a:solidFill>
                          <a:latin typeface="Arial"/>
                          <a:ea typeface="Calibri"/>
                          <a:cs typeface="Times New Roman"/>
                        </a:rPr>
                        <a:t>Obiettivo coerenza esterna k</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alpha val="56000"/>
                      </a:srgbClr>
                    </a:solidFill>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4">
                  <a:txBody>
                    <a:bodyPr/>
                    <a:lstStyle/>
                    <a:p>
                      <a:pPr>
                        <a:spcBef>
                          <a:spcPts val="100"/>
                        </a:spcBef>
                        <a:spcAft>
                          <a:spcPts val="100"/>
                        </a:spcAft>
                      </a:pPr>
                      <a:r>
                        <a:rPr lang="it-IT" sz="800" dirty="0">
                          <a:solidFill>
                            <a:srgbClr val="000000"/>
                          </a:solidFill>
                          <a:latin typeface="Arial"/>
                          <a:ea typeface="Calibri"/>
                          <a:cs typeface="Times New Roman"/>
                        </a:rPr>
                        <a:t>Obiettivo specifico 2</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rowSpan="3">
                  <a:txBody>
                    <a:bodyPr/>
                    <a:lstStyle/>
                    <a:p>
                      <a:pPr>
                        <a:spcBef>
                          <a:spcPts val="100"/>
                        </a:spcBef>
                        <a:spcAft>
                          <a:spcPts val="100"/>
                        </a:spcAft>
                      </a:pPr>
                      <a:r>
                        <a:rPr lang="it-IT" sz="800" dirty="0">
                          <a:solidFill>
                            <a:srgbClr val="000000"/>
                          </a:solidFill>
                          <a:latin typeface="Arial"/>
                          <a:ea typeface="Calibri"/>
                          <a:cs typeface="Times New Roman"/>
                        </a:rPr>
                        <a:t>Obiettivo specifico j</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5E9EFF">
                            <a:alpha val="41000"/>
                          </a:srgbClr>
                        </a:gs>
                        <a:gs pos="39999">
                          <a:srgbClr val="85C2FF"/>
                        </a:gs>
                        <a:gs pos="70000">
                          <a:srgbClr val="C4D6EB"/>
                        </a:gs>
                        <a:gs pos="100000">
                          <a:srgbClr val="FFEBFA"/>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1</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r h="120664">
                <a:tc vMerge="1">
                  <a:txBody>
                    <a:bodyPr/>
                    <a:lstStyle/>
                    <a:p>
                      <a:endParaRPr lang="it-IT"/>
                    </a:p>
                  </a:txBody>
                  <a:tcPr/>
                </a:tc>
                <a:tc vMerge="1">
                  <a:txBody>
                    <a:bodyPr/>
                    <a:lstStyle/>
                    <a:p>
                      <a:endParaRPr lang="it-IT"/>
                    </a:p>
                  </a:txBody>
                  <a:tcPr/>
                </a:tc>
                <a:tc vMerge="1">
                  <a:txBody>
                    <a:bodyPr/>
                    <a:lstStyle/>
                    <a:p>
                      <a:endParaRPr lang="it-IT"/>
                    </a:p>
                  </a:txBody>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0">
                          <a:srgbClr val="FBEAC7"/>
                        </a:gs>
                        <a:gs pos="17999">
                          <a:srgbClr val="FEE7F2"/>
                        </a:gs>
                        <a:gs pos="36000">
                          <a:srgbClr val="FAC77D">
                            <a:alpha val="40000"/>
                          </a:srgbClr>
                        </a:gs>
                        <a:gs pos="61000">
                          <a:srgbClr val="FBA97D"/>
                        </a:gs>
                        <a:gs pos="82001">
                          <a:srgbClr val="FBD49C"/>
                        </a:gs>
                        <a:gs pos="100000">
                          <a:srgbClr val="FEE7F2"/>
                        </a:gs>
                      </a:gsLst>
                      <a:lin ang="5400000" scaled="0"/>
                    </a:gradFill>
                  </a:tcPr>
                </a:tc>
                <a:tc>
                  <a:txBody>
                    <a:bodyPr/>
                    <a:lstStyle/>
                    <a:p>
                      <a:pPr>
                        <a:spcBef>
                          <a:spcPts val="100"/>
                        </a:spcBef>
                        <a:spcAft>
                          <a:spcPts val="100"/>
                        </a:spcAft>
                      </a:pPr>
                      <a:r>
                        <a:rPr lang="it-IT" sz="800" dirty="0">
                          <a:solidFill>
                            <a:srgbClr val="000000"/>
                          </a:solidFill>
                          <a:latin typeface="Arial"/>
                          <a:ea typeface="Calibri"/>
                          <a:cs typeface="Times New Roman"/>
                        </a:rPr>
                        <a:t>Azione n</a:t>
                      </a:r>
                    </a:p>
                  </a:txBody>
                  <a:tcPr marL="27453" marR="27453"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gradFill>
                      <a:gsLst>
                        <a:gs pos="55000">
                          <a:srgbClr val="5E9EFF">
                            <a:alpha val="32000"/>
                          </a:srgbClr>
                        </a:gs>
                        <a:gs pos="39999">
                          <a:srgbClr val="85C2FF"/>
                        </a:gs>
                        <a:gs pos="70000">
                          <a:srgbClr val="C4D6EB"/>
                        </a:gs>
                        <a:gs pos="100000">
                          <a:srgbClr val="FFEBFA"/>
                        </a:gs>
                      </a:gsLst>
                      <a:lin ang="5400000" scaled="0"/>
                    </a:gra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95400" y="6367463"/>
            <a:ext cx="1524000" cy="228600"/>
          </a:xfrm>
          <a:prstGeom prst="rect">
            <a:avLst/>
          </a:prstGeom>
          <a:noFill/>
          <a:ln w="9525">
            <a:noFill/>
            <a:miter lim="800000"/>
            <a:headEnd/>
            <a:tailEnd/>
          </a:ln>
        </p:spPr>
        <p:txBody>
          <a:bodyPr anchor="ctr"/>
          <a:lstStyle/>
          <a:p>
            <a:r>
              <a:rPr lang="it-IT" altLang="it-IT" sz="900"/>
              <a:t>	          </a:t>
            </a:r>
          </a:p>
        </p:txBody>
      </p:sp>
      <p:sp>
        <p:nvSpPr>
          <p:cNvPr id="3075"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0"/>
            <a:ext cx="8424862" cy="5909310"/>
          </a:xfrm>
          <a:prstGeom prst="rect">
            <a:avLst/>
          </a:prstGeom>
        </p:spPr>
        <p:txBody>
          <a:bodyPr>
            <a:spAutoFit/>
          </a:bodyPr>
          <a:lstStyle/>
          <a:p>
            <a:pPr algn="just" fontAlgn="auto">
              <a:spcBef>
                <a:spcPts val="0"/>
              </a:spcBef>
              <a:spcAft>
                <a:spcPts val="0"/>
              </a:spcAft>
              <a:defRPr/>
            </a:pPr>
            <a:r>
              <a:rPr lang="it-IT" sz="2800" b="1" dirty="0" smtClean="0">
                <a:solidFill>
                  <a:srgbClr val="C00000"/>
                </a:solidFill>
                <a:latin typeface="Century Gothic" panose="020B0502020202020204" pitchFamily="34" charset="0"/>
                <a:cs typeface="+mn-cs"/>
              </a:rPr>
              <a:t>La VAS nel processo di adeguamento dei PUC al PPR: sostenibilità (1/2)</a:t>
            </a: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r>
              <a:rPr lang="it-IT" sz="1400" dirty="0" smtClean="0">
                <a:latin typeface="Century Gothic" panose="020B0502020202020204" pitchFamily="34" charset="0"/>
              </a:rPr>
              <a:t>La sostenibilità nel processo di adeguamento dei PUC al PPR, come indicato nelle </a:t>
            </a:r>
            <a:r>
              <a:rPr lang="it-IT" sz="1400" dirty="0" err="1" smtClean="0">
                <a:latin typeface="Century Gothic" panose="020B0502020202020204" pitchFamily="34" charset="0"/>
              </a:rPr>
              <a:t>Linee-guida</a:t>
            </a:r>
            <a:r>
              <a:rPr lang="it-IT" sz="1400" dirty="0" smtClean="0">
                <a:latin typeface="Century Gothic" panose="020B0502020202020204" pitchFamily="34" charset="0"/>
              </a:rPr>
              <a:t>, consiste nella contestualizzazione dei 10 criteri di sostenibilità.</a:t>
            </a: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r>
              <a:rPr lang="it-IT" sz="1400" dirty="0" smtClean="0">
                <a:latin typeface="Century Gothic" panose="020B0502020202020204" pitchFamily="34" charset="0"/>
              </a:rPr>
              <a:t>La contestualizzazione avviene rispetto alle componenti ambientali sulle quali si basa l’</a:t>
            </a:r>
            <a:r>
              <a:rPr lang="it-IT" sz="1400" dirty="0" err="1" smtClean="0">
                <a:latin typeface="Century Gothic" panose="020B0502020202020204" pitchFamily="34" charset="0"/>
              </a:rPr>
              <a:t>analis</a:t>
            </a:r>
            <a:r>
              <a:rPr lang="it-IT" sz="1400" dirty="0" smtClean="0">
                <a:latin typeface="Century Gothic" panose="020B0502020202020204" pitchFamily="34" charset="0"/>
              </a:rPr>
              <a:t> ambientale, e cioè:</a:t>
            </a: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r>
              <a:rPr lang="it-IT" sz="1400" dirty="0" smtClean="0">
                <a:latin typeface="Century Gothic" panose="020B0502020202020204" pitchFamily="34" charset="0"/>
              </a:rPr>
              <a:t>1. qualità dell’aria;</a:t>
            </a:r>
          </a:p>
          <a:p>
            <a:pPr algn="just" fontAlgn="auto">
              <a:spcBef>
                <a:spcPts val="0"/>
              </a:spcBef>
              <a:spcAft>
                <a:spcPts val="0"/>
              </a:spcAft>
              <a:defRPr/>
            </a:pPr>
            <a:r>
              <a:rPr lang="it-IT" sz="1400" dirty="0" smtClean="0">
                <a:latin typeface="Century Gothic" panose="020B0502020202020204" pitchFamily="34" charset="0"/>
              </a:rPr>
              <a:t>2. acqua;</a:t>
            </a:r>
          </a:p>
          <a:p>
            <a:pPr algn="just" fontAlgn="auto">
              <a:spcBef>
                <a:spcPts val="0"/>
              </a:spcBef>
              <a:spcAft>
                <a:spcPts val="0"/>
              </a:spcAft>
              <a:defRPr/>
            </a:pPr>
            <a:r>
              <a:rPr lang="it-IT" sz="1400" dirty="0" smtClean="0">
                <a:latin typeface="Century Gothic" panose="020B0502020202020204" pitchFamily="34" charset="0"/>
              </a:rPr>
              <a:t>3. rifiuti;</a:t>
            </a:r>
          </a:p>
          <a:p>
            <a:pPr algn="just" fontAlgn="auto">
              <a:spcBef>
                <a:spcPts val="0"/>
              </a:spcBef>
              <a:spcAft>
                <a:spcPts val="0"/>
              </a:spcAft>
              <a:defRPr/>
            </a:pPr>
            <a:r>
              <a:rPr lang="it-IT" sz="1400" dirty="0" smtClean="0">
                <a:latin typeface="Century Gothic" panose="020B0502020202020204" pitchFamily="34" charset="0"/>
              </a:rPr>
              <a:t>4. suolo;</a:t>
            </a:r>
          </a:p>
          <a:p>
            <a:pPr algn="just" fontAlgn="auto">
              <a:spcBef>
                <a:spcPts val="0"/>
              </a:spcBef>
              <a:spcAft>
                <a:spcPts val="0"/>
              </a:spcAft>
              <a:defRPr/>
            </a:pPr>
            <a:r>
              <a:rPr lang="it-IT" sz="1400" dirty="0" smtClean="0">
                <a:latin typeface="Century Gothic" panose="020B0502020202020204" pitchFamily="34" charset="0"/>
              </a:rPr>
              <a:t>5. flora fauna e biodiversità;</a:t>
            </a:r>
          </a:p>
          <a:p>
            <a:pPr algn="just" fontAlgn="auto">
              <a:spcBef>
                <a:spcPts val="0"/>
              </a:spcBef>
              <a:spcAft>
                <a:spcPts val="0"/>
              </a:spcAft>
              <a:defRPr/>
            </a:pPr>
            <a:r>
              <a:rPr lang="it-IT" sz="1400" dirty="0" smtClean="0">
                <a:latin typeface="Century Gothic" panose="020B0502020202020204" pitchFamily="34" charset="0"/>
              </a:rPr>
              <a:t>6. paesaggio e assetto </a:t>
            </a:r>
            <a:r>
              <a:rPr lang="it-IT" sz="1400" dirty="0" err="1" smtClean="0">
                <a:latin typeface="Century Gothic" panose="020B0502020202020204" pitchFamily="34" charset="0"/>
              </a:rPr>
              <a:t>storico-culturale</a:t>
            </a:r>
            <a:r>
              <a:rPr lang="it-IT" sz="1400" dirty="0" smtClean="0">
                <a:latin typeface="Century Gothic" panose="020B0502020202020204" pitchFamily="34" charset="0"/>
              </a:rPr>
              <a:t>;</a:t>
            </a:r>
          </a:p>
          <a:p>
            <a:pPr algn="just" fontAlgn="auto">
              <a:spcBef>
                <a:spcPts val="0"/>
              </a:spcBef>
              <a:spcAft>
                <a:spcPts val="0"/>
              </a:spcAft>
              <a:defRPr/>
            </a:pPr>
            <a:r>
              <a:rPr lang="it-IT" sz="1400" dirty="0" smtClean="0">
                <a:latin typeface="Century Gothic" panose="020B0502020202020204" pitchFamily="34" charset="0"/>
              </a:rPr>
              <a:t>7. assetto insediativo e demografico;</a:t>
            </a:r>
          </a:p>
          <a:p>
            <a:pPr algn="just" fontAlgn="auto">
              <a:spcBef>
                <a:spcPts val="0"/>
              </a:spcBef>
              <a:spcAft>
                <a:spcPts val="0"/>
              </a:spcAft>
              <a:defRPr/>
            </a:pPr>
            <a:r>
              <a:rPr lang="it-IT" sz="1400" dirty="0" smtClean="0">
                <a:latin typeface="Century Gothic" panose="020B0502020202020204" pitchFamily="34" charset="0"/>
              </a:rPr>
              <a:t>8. sistema economico produttivo;</a:t>
            </a:r>
          </a:p>
          <a:p>
            <a:pPr algn="just" fontAlgn="auto">
              <a:spcBef>
                <a:spcPts val="0"/>
              </a:spcBef>
              <a:spcAft>
                <a:spcPts val="0"/>
              </a:spcAft>
              <a:defRPr/>
            </a:pPr>
            <a:r>
              <a:rPr lang="it-IT" sz="1400" dirty="0" smtClean="0">
                <a:latin typeface="Century Gothic" panose="020B0502020202020204" pitchFamily="34" charset="0"/>
              </a:rPr>
              <a:t>9. mobilità e trasporti;</a:t>
            </a:r>
          </a:p>
          <a:p>
            <a:pPr algn="just" fontAlgn="auto">
              <a:spcBef>
                <a:spcPts val="0"/>
              </a:spcBef>
              <a:spcAft>
                <a:spcPts val="0"/>
              </a:spcAft>
              <a:defRPr/>
            </a:pPr>
            <a:r>
              <a:rPr lang="it-IT" sz="1400" dirty="0" smtClean="0">
                <a:latin typeface="Century Gothic" panose="020B0502020202020204" pitchFamily="34" charset="0"/>
              </a:rPr>
              <a:t>10. energia;</a:t>
            </a:r>
          </a:p>
          <a:p>
            <a:pPr algn="just" fontAlgn="auto">
              <a:spcBef>
                <a:spcPts val="0"/>
              </a:spcBef>
              <a:spcAft>
                <a:spcPts val="0"/>
              </a:spcAft>
              <a:defRPr/>
            </a:pPr>
            <a:r>
              <a:rPr lang="it-IT" sz="1400" dirty="0" smtClean="0">
                <a:latin typeface="Century Gothic" panose="020B0502020202020204" pitchFamily="34" charset="0"/>
              </a:rPr>
              <a:t>11. rumore;</a:t>
            </a:r>
          </a:p>
          <a:p>
            <a:pPr algn="just" fontAlgn="auto">
              <a:spcBef>
                <a:spcPts val="0"/>
              </a:spcBef>
              <a:spcAft>
                <a:spcPts val="0"/>
              </a:spcAft>
              <a:defRPr/>
            </a:pPr>
            <a:r>
              <a:rPr lang="it-IT" sz="1400" dirty="0" smtClean="0">
                <a:latin typeface="Century Gothic" panose="020B0502020202020204" pitchFamily="34" charset="0"/>
              </a:rPr>
              <a:t>12. clima;</a:t>
            </a:r>
          </a:p>
          <a:p>
            <a:pPr algn="just" fontAlgn="auto">
              <a:spcBef>
                <a:spcPts val="0"/>
              </a:spcBef>
              <a:spcAft>
                <a:spcPts val="0"/>
              </a:spcAft>
              <a:defRPr/>
            </a:pPr>
            <a:r>
              <a:rPr lang="it-IT" sz="1400" dirty="0" smtClean="0">
                <a:latin typeface="Century Gothic" panose="020B0502020202020204" pitchFamily="34" charset="0"/>
              </a:rPr>
              <a:t>13. sistema costiero.</a:t>
            </a: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endParaRPr lang="it-IT" sz="1400" b="1" dirty="0" smtClean="0">
              <a:solidFill>
                <a:srgbClr val="C00000"/>
              </a:solidFill>
              <a:latin typeface="Century Gothic" panose="020B0502020202020204" pitchFamily="34" charset="0"/>
              <a:cs typeface="+mn-cs"/>
            </a:endParaRPr>
          </a:p>
          <a:p>
            <a:pPr algn="just" fontAlgn="auto">
              <a:spcBef>
                <a:spcPts val="0"/>
              </a:spcBef>
              <a:spcAft>
                <a:spcPts val="0"/>
              </a:spcAft>
              <a:defRPr/>
            </a:pPr>
            <a:endParaRPr lang="it-IT" sz="1400" b="1" dirty="0" smtClean="0">
              <a:solidFill>
                <a:srgbClr val="C00000"/>
              </a:solidFill>
              <a:latin typeface="Century Gothic" panose="020B0502020202020204" pitchFamily="34" charset="0"/>
              <a:cs typeface="+mn-cs"/>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95400" y="6367463"/>
            <a:ext cx="1524000" cy="228600"/>
          </a:xfrm>
          <a:prstGeom prst="rect">
            <a:avLst/>
          </a:prstGeom>
          <a:noFill/>
          <a:ln w="9525">
            <a:noFill/>
            <a:miter lim="800000"/>
            <a:headEnd/>
            <a:tailEnd/>
          </a:ln>
        </p:spPr>
        <p:txBody>
          <a:bodyPr anchor="ctr"/>
          <a:lstStyle/>
          <a:p>
            <a:r>
              <a:rPr lang="it-IT" altLang="it-IT" sz="900"/>
              <a:t>	          </a:t>
            </a:r>
          </a:p>
        </p:txBody>
      </p:sp>
      <p:sp>
        <p:nvSpPr>
          <p:cNvPr id="3075"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0"/>
            <a:ext cx="8424862" cy="4616648"/>
          </a:xfrm>
          <a:prstGeom prst="rect">
            <a:avLst/>
          </a:prstGeom>
        </p:spPr>
        <p:txBody>
          <a:bodyPr>
            <a:spAutoFit/>
          </a:bodyPr>
          <a:lstStyle/>
          <a:p>
            <a:pPr algn="just" fontAlgn="auto">
              <a:spcBef>
                <a:spcPts val="0"/>
              </a:spcBef>
              <a:spcAft>
                <a:spcPts val="0"/>
              </a:spcAft>
              <a:defRPr/>
            </a:pPr>
            <a:r>
              <a:rPr lang="it-IT" sz="2800" b="1" dirty="0" smtClean="0">
                <a:solidFill>
                  <a:srgbClr val="C00000"/>
                </a:solidFill>
                <a:latin typeface="Century Gothic" panose="020B0502020202020204" pitchFamily="34" charset="0"/>
                <a:cs typeface="+mn-cs"/>
              </a:rPr>
              <a:t>La VAS nel processo di adeguamento dei PUC al PPR: sostenibilità (2/</a:t>
            </a:r>
            <a:r>
              <a:rPr lang="it-IT" sz="2800" b="1" dirty="0" err="1" smtClean="0">
                <a:solidFill>
                  <a:srgbClr val="C00000"/>
                </a:solidFill>
                <a:latin typeface="Century Gothic" panose="020B0502020202020204" pitchFamily="34" charset="0"/>
                <a:cs typeface="+mn-cs"/>
              </a:rPr>
              <a:t>2</a:t>
            </a:r>
            <a:r>
              <a:rPr lang="it-IT" sz="2800" b="1" dirty="0" smtClean="0">
                <a:solidFill>
                  <a:srgbClr val="C00000"/>
                </a:solidFill>
                <a:latin typeface="Century Gothic" panose="020B0502020202020204" pitchFamily="34" charset="0"/>
                <a:cs typeface="+mn-cs"/>
              </a:rPr>
              <a:t>)</a:t>
            </a: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Per ognuna delle componenti ambientali si sviluppa un’analisi di contesto che viene sistematizzata in un’analisi </a:t>
            </a:r>
            <a:r>
              <a:rPr lang="it-IT" sz="2000" dirty="0" err="1" smtClean="0">
                <a:latin typeface="Century Gothic" panose="020B0502020202020204" pitchFamily="34" charset="0"/>
              </a:rPr>
              <a:t>SWOT…</a:t>
            </a:r>
            <a:endParaRPr lang="it-IT" sz="2000" dirty="0" smtClean="0">
              <a:latin typeface="Century Gothic" panose="020B0502020202020204" pitchFamily="34" charset="0"/>
            </a:endParaRPr>
          </a:p>
          <a:p>
            <a:pPr algn="just" fontAlgn="auto">
              <a:spcBef>
                <a:spcPts val="0"/>
              </a:spcBef>
              <a:spcAft>
                <a:spcPts val="0"/>
              </a:spcAft>
              <a:defRPr/>
            </a:pPr>
            <a:endParaRPr lang="it-IT" sz="20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Ad esempio, nel caso della VAS del PUC di </a:t>
            </a:r>
            <a:r>
              <a:rPr lang="it-IT" sz="2000" dirty="0" err="1" smtClean="0">
                <a:latin typeface="Century Gothic" panose="020B0502020202020204" pitchFamily="34" charset="0"/>
              </a:rPr>
              <a:t>Tertenia</a:t>
            </a:r>
            <a:r>
              <a:rPr lang="it-IT" sz="2000" dirty="0" smtClean="0">
                <a:latin typeface="Century Gothic" panose="020B0502020202020204" pitchFamily="34" charset="0"/>
              </a:rPr>
              <a:t>, per la componente ambientale “assetto insediativo-demografico”, l’analisi SWOT può definire la classificazione riportata nella diapositiva che segue.</a:t>
            </a: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endParaRPr lang="it-IT" sz="1400" b="1" dirty="0" smtClean="0">
              <a:solidFill>
                <a:srgbClr val="C00000"/>
              </a:solidFill>
              <a:latin typeface="Century Gothic" panose="020B0502020202020204" pitchFamily="34" charset="0"/>
              <a:cs typeface="+mn-cs"/>
            </a:endParaRPr>
          </a:p>
          <a:p>
            <a:pPr algn="just" fontAlgn="auto">
              <a:spcBef>
                <a:spcPts val="0"/>
              </a:spcBef>
              <a:spcAft>
                <a:spcPts val="0"/>
              </a:spcAft>
              <a:defRPr/>
            </a:pPr>
            <a:endParaRPr lang="it-IT" sz="1400" b="1" dirty="0" smtClean="0">
              <a:solidFill>
                <a:srgbClr val="C00000"/>
              </a:solidFill>
              <a:latin typeface="Century Gothic" panose="020B0502020202020204" pitchFamily="34" charset="0"/>
              <a:cs typeface="+mn-cs"/>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ella 1"/>
          <p:cNvGraphicFramePr>
            <a:graphicFrameLocks noGrp="1"/>
          </p:cNvGraphicFramePr>
          <p:nvPr/>
        </p:nvGraphicFramePr>
        <p:xfrm>
          <a:off x="1331640" y="188640"/>
          <a:ext cx="7128792" cy="6236208"/>
        </p:xfrm>
        <a:graphic>
          <a:graphicData uri="http://schemas.openxmlformats.org/drawingml/2006/table">
            <a:tbl>
              <a:tblPr/>
              <a:tblGrid>
                <a:gridCol w="7128792"/>
              </a:tblGrid>
              <a:tr h="199522">
                <a:tc>
                  <a:txBody>
                    <a:bodyPr/>
                    <a:lstStyle/>
                    <a:p>
                      <a:pPr algn="just">
                        <a:lnSpc>
                          <a:spcPct val="110000"/>
                        </a:lnSpc>
                        <a:spcBef>
                          <a:spcPts val="600"/>
                        </a:spcBef>
                        <a:spcAft>
                          <a:spcPts val="600"/>
                        </a:spcAft>
                      </a:pPr>
                      <a:r>
                        <a:rPr lang="it-IT" sz="1200" b="1" dirty="0" err="1">
                          <a:solidFill>
                            <a:srgbClr val="000000"/>
                          </a:solidFill>
                          <a:latin typeface="Arial"/>
                          <a:ea typeface="Times New Roman"/>
                        </a:rPr>
                        <a:t>Strengths</a:t>
                      </a:r>
                      <a:r>
                        <a:rPr lang="it-IT" sz="1200" b="1" dirty="0">
                          <a:solidFill>
                            <a:srgbClr val="000000"/>
                          </a:solidFill>
                          <a:latin typeface="Arial"/>
                          <a:ea typeface="Times New Roman"/>
                        </a:rPr>
                        <a:t> (Punti di forza): </a:t>
                      </a:r>
                      <a:endParaRPr lang="it-IT" sz="1200" dirty="0">
                        <a:latin typeface="Arial"/>
                        <a:ea typeface="Times New Roman"/>
                      </a:endParaRPr>
                    </a:p>
                  </a:txBody>
                  <a:tcPr marL="50214" marR="5021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396649">
                <a:tc>
                  <a:txBody>
                    <a:bodyPr/>
                    <a:lstStyle/>
                    <a:p>
                      <a:pPr marL="342900" lvl="0" indent="-342900" algn="just">
                        <a:lnSpc>
                          <a:spcPct val="110000"/>
                        </a:lnSpc>
                        <a:spcBef>
                          <a:spcPts val="600"/>
                        </a:spcBef>
                        <a:spcAft>
                          <a:spcPts val="0"/>
                        </a:spcAft>
                        <a:buFont typeface="Symbol"/>
                        <a:buChar char=""/>
                      </a:pPr>
                      <a:r>
                        <a:rPr lang="it-IT" sz="1200" dirty="0">
                          <a:solidFill>
                            <a:srgbClr val="000000"/>
                          </a:solidFill>
                          <a:latin typeface="Arial"/>
                          <a:ea typeface="Times New Roman"/>
                        </a:rPr>
                        <a:t>Presenza di un elevato patrimonio insediativo (prevalentemente seconde case) che favorisce un turismo di tipo residenziale;</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Presenza di percorsi costieri di valenza paesaggistica;</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Presenza di due impianti di depurazione;</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Presenza di un patrimonio insediativo che integra strutture residenziali e ricettive;</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Presenza di percorsi montani ad elevata valenza paesaggistica;</a:t>
                      </a:r>
                      <a:endParaRPr lang="it-IT" sz="1200" dirty="0">
                        <a:latin typeface="Arial"/>
                        <a:ea typeface="Times New Roman"/>
                      </a:endParaRPr>
                    </a:p>
                    <a:p>
                      <a:pPr marL="342900" lvl="0" indent="-342900" algn="just">
                        <a:lnSpc>
                          <a:spcPct val="110000"/>
                        </a:lnSpc>
                        <a:spcAft>
                          <a:spcPts val="600"/>
                        </a:spcAft>
                        <a:buFont typeface="Symbol"/>
                        <a:buChar char=""/>
                      </a:pPr>
                      <a:r>
                        <a:rPr lang="it-IT" sz="1200" dirty="0">
                          <a:solidFill>
                            <a:srgbClr val="000000"/>
                          </a:solidFill>
                          <a:latin typeface="Arial"/>
                          <a:ea typeface="Times New Roman"/>
                        </a:rPr>
                        <a:t>Densità insediativa abbastanza modesta;</a:t>
                      </a:r>
                      <a:endParaRPr lang="it-IT" sz="1200" dirty="0">
                        <a:latin typeface="Arial"/>
                        <a:ea typeface="Times New Roman"/>
                      </a:endParaRPr>
                    </a:p>
                  </a:txBody>
                  <a:tcPr marL="50214" marR="5021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522">
                <a:tc>
                  <a:txBody>
                    <a:bodyPr/>
                    <a:lstStyle/>
                    <a:p>
                      <a:pPr algn="just">
                        <a:lnSpc>
                          <a:spcPct val="110000"/>
                        </a:lnSpc>
                        <a:spcBef>
                          <a:spcPts val="600"/>
                        </a:spcBef>
                        <a:spcAft>
                          <a:spcPts val="600"/>
                        </a:spcAft>
                      </a:pPr>
                      <a:r>
                        <a:rPr lang="it-IT" sz="1200" b="1" dirty="0" err="1">
                          <a:solidFill>
                            <a:srgbClr val="000000"/>
                          </a:solidFill>
                          <a:latin typeface="Arial"/>
                          <a:ea typeface="Times New Roman"/>
                        </a:rPr>
                        <a:t>Weaknesses</a:t>
                      </a:r>
                      <a:r>
                        <a:rPr lang="it-IT" sz="1200" b="1" dirty="0">
                          <a:solidFill>
                            <a:srgbClr val="000000"/>
                          </a:solidFill>
                          <a:latin typeface="Arial"/>
                          <a:ea typeface="Times New Roman"/>
                        </a:rPr>
                        <a:t> (Punti di debolezza)</a:t>
                      </a:r>
                      <a:endParaRPr lang="it-IT" sz="1200" dirty="0">
                        <a:latin typeface="Arial"/>
                        <a:ea typeface="Times New Roman"/>
                      </a:endParaRPr>
                    </a:p>
                  </a:txBody>
                  <a:tcPr marL="50214" marR="5021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1995213">
                <a:tc>
                  <a:txBody>
                    <a:bodyPr/>
                    <a:lstStyle/>
                    <a:p>
                      <a:pPr marL="342900" lvl="0" indent="-342900" algn="just">
                        <a:lnSpc>
                          <a:spcPct val="110000"/>
                        </a:lnSpc>
                        <a:spcBef>
                          <a:spcPts val="600"/>
                        </a:spcBef>
                        <a:spcAft>
                          <a:spcPts val="0"/>
                        </a:spcAft>
                        <a:buFont typeface="Symbol"/>
                        <a:buChar char=""/>
                      </a:pPr>
                      <a:r>
                        <a:rPr lang="it-IT" sz="1200" dirty="0">
                          <a:solidFill>
                            <a:srgbClr val="000000"/>
                          </a:solidFill>
                          <a:latin typeface="Arial"/>
                          <a:ea typeface="Times New Roman"/>
                        </a:rPr>
                        <a:t>Carenza di aree attrezzate destinate a servizi pubblici per le popolazioni residenti e turistiche;</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Presenza di strutture ricettive solo nella fascia costiera;</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Carenza di una pianificazione urbanistica che ha favorito fenomeni di abusivismo;</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Processi di parcellizzazione della trama insediativa nella fascia costiera;</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Presenza di processi di dispersione insediativa, legati principalmente ad una edificazione residenziale e turistica in assenza di servizi e infrastrutture dedicate;</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Insediamenti turistici e residenziali scarsamente integrati con il contesto paesaggistico di riferimento;</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Processi di dispersione insediativa e di organizzazione spontanea nella fascia costiera;</a:t>
                      </a:r>
                      <a:endParaRPr lang="it-IT" sz="1200" dirty="0">
                        <a:latin typeface="Arial"/>
                        <a:ea typeface="Times New Roman"/>
                      </a:endParaRPr>
                    </a:p>
                    <a:p>
                      <a:pPr marL="342900" lvl="0" indent="-342900" algn="just">
                        <a:lnSpc>
                          <a:spcPct val="110000"/>
                        </a:lnSpc>
                        <a:spcAft>
                          <a:spcPts val="600"/>
                        </a:spcAft>
                        <a:buFont typeface="Symbol"/>
                        <a:buChar char=""/>
                      </a:pPr>
                      <a:r>
                        <a:rPr lang="it-IT" sz="1200" dirty="0">
                          <a:solidFill>
                            <a:srgbClr val="000000"/>
                          </a:solidFill>
                          <a:latin typeface="Arial"/>
                          <a:ea typeface="Times New Roman"/>
                        </a:rPr>
                        <a:t>Processi di crescita del tessuto urbano per nuclei insediativi autonomi, spesso non organici e integrati con il contesto urbano;</a:t>
                      </a:r>
                      <a:endParaRPr lang="it-IT" sz="1200" dirty="0">
                        <a:latin typeface="Arial"/>
                        <a:ea typeface="Times New Roman"/>
                      </a:endParaRPr>
                    </a:p>
                  </a:txBody>
                  <a:tcPr marL="50214" marR="5021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522">
                <a:tc>
                  <a:txBody>
                    <a:bodyPr/>
                    <a:lstStyle/>
                    <a:p>
                      <a:pPr algn="just">
                        <a:lnSpc>
                          <a:spcPct val="110000"/>
                        </a:lnSpc>
                        <a:spcBef>
                          <a:spcPts val="600"/>
                        </a:spcBef>
                        <a:spcAft>
                          <a:spcPts val="600"/>
                        </a:spcAft>
                      </a:pPr>
                      <a:r>
                        <a:rPr lang="it-IT" sz="1200" b="1" dirty="0" err="1">
                          <a:latin typeface="Arial"/>
                          <a:ea typeface="Times New Roman"/>
                        </a:rPr>
                        <a:t>Opportunities</a:t>
                      </a:r>
                      <a:r>
                        <a:rPr lang="it-IT" sz="1200" b="1" dirty="0">
                          <a:latin typeface="Arial"/>
                          <a:ea typeface="Times New Roman"/>
                        </a:rPr>
                        <a:t> (Opportunità)</a:t>
                      </a:r>
                      <a:endParaRPr lang="it-IT" sz="1200" dirty="0">
                        <a:latin typeface="Arial"/>
                        <a:ea typeface="Times New Roman"/>
                      </a:endParaRPr>
                    </a:p>
                  </a:txBody>
                  <a:tcPr marL="50214" marR="5021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997608">
                <a:tc>
                  <a:txBody>
                    <a:bodyPr/>
                    <a:lstStyle/>
                    <a:p>
                      <a:pPr marL="342900" lvl="0" indent="-342900" algn="just">
                        <a:lnSpc>
                          <a:spcPct val="110000"/>
                        </a:lnSpc>
                        <a:spcBef>
                          <a:spcPts val="600"/>
                        </a:spcBef>
                        <a:spcAft>
                          <a:spcPts val="0"/>
                        </a:spcAft>
                        <a:buFont typeface="Symbol"/>
                        <a:buChar char=""/>
                      </a:pPr>
                      <a:r>
                        <a:rPr lang="it-IT" sz="1200" dirty="0">
                          <a:solidFill>
                            <a:srgbClr val="000000"/>
                          </a:solidFill>
                          <a:latin typeface="Arial"/>
                          <a:ea typeface="Times New Roman"/>
                        </a:rPr>
                        <a:t>Presenza di un elevato patrimonio insediativo (prevalentemente seconde case) che favorisce un turismo di tipo residenziale;</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Circa un quarto della popolazione non ha ancora compiuto 25 anni;</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Basso valore del rapporto tra anziani e popolazione attiva;</a:t>
                      </a:r>
                      <a:endParaRPr lang="it-IT" sz="1200" dirty="0">
                        <a:latin typeface="Arial"/>
                        <a:ea typeface="Times New Roman"/>
                      </a:endParaRPr>
                    </a:p>
                    <a:p>
                      <a:pPr marL="342900" lvl="0" indent="-342900" algn="just">
                        <a:lnSpc>
                          <a:spcPct val="110000"/>
                        </a:lnSpc>
                        <a:spcAft>
                          <a:spcPts val="600"/>
                        </a:spcAft>
                        <a:buFont typeface="Symbol"/>
                        <a:buChar char=""/>
                      </a:pPr>
                      <a:r>
                        <a:rPr lang="it-IT" sz="1200" dirty="0">
                          <a:solidFill>
                            <a:srgbClr val="000000"/>
                          </a:solidFill>
                          <a:latin typeface="Arial"/>
                          <a:ea typeface="Times New Roman"/>
                        </a:rPr>
                        <a:t>Progressivo aumento della popolazione residente;</a:t>
                      </a:r>
                      <a:endParaRPr lang="it-IT" sz="1200" dirty="0">
                        <a:latin typeface="Arial"/>
                        <a:ea typeface="Times New Roman"/>
                      </a:endParaRPr>
                    </a:p>
                  </a:txBody>
                  <a:tcPr marL="50214" marR="5021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9522">
                <a:tc>
                  <a:txBody>
                    <a:bodyPr/>
                    <a:lstStyle/>
                    <a:p>
                      <a:pPr algn="just">
                        <a:lnSpc>
                          <a:spcPct val="110000"/>
                        </a:lnSpc>
                        <a:spcBef>
                          <a:spcPts val="600"/>
                        </a:spcBef>
                        <a:spcAft>
                          <a:spcPts val="600"/>
                        </a:spcAft>
                      </a:pPr>
                      <a:r>
                        <a:rPr lang="it-IT" sz="1200" b="1" dirty="0" err="1">
                          <a:latin typeface="Arial"/>
                          <a:ea typeface="Times New Roman"/>
                        </a:rPr>
                        <a:t>Threats</a:t>
                      </a:r>
                      <a:r>
                        <a:rPr lang="it-IT" sz="1200" b="1" dirty="0">
                          <a:latin typeface="Arial"/>
                          <a:ea typeface="Times New Roman"/>
                        </a:rPr>
                        <a:t> (Rischi)</a:t>
                      </a:r>
                      <a:endParaRPr lang="it-IT" sz="1200" dirty="0">
                        <a:latin typeface="Arial"/>
                        <a:ea typeface="Times New Roman"/>
                      </a:endParaRPr>
                    </a:p>
                  </a:txBody>
                  <a:tcPr marL="50214" marR="5021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798086">
                <a:tc>
                  <a:txBody>
                    <a:bodyPr/>
                    <a:lstStyle/>
                    <a:p>
                      <a:pPr marL="342900" lvl="0" indent="-342900" algn="just">
                        <a:lnSpc>
                          <a:spcPct val="110000"/>
                        </a:lnSpc>
                        <a:spcBef>
                          <a:spcPts val="600"/>
                        </a:spcBef>
                        <a:spcAft>
                          <a:spcPts val="0"/>
                        </a:spcAft>
                        <a:buFont typeface="Symbol"/>
                        <a:buChar char=""/>
                      </a:pPr>
                      <a:r>
                        <a:rPr lang="it-IT" sz="1200" dirty="0">
                          <a:solidFill>
                            <a:srgbClr val="000000"/>
                          </a:solidFill>
                          <a:latin typeface="Arial"/>
                          <a:ea typeface="Times New Roman"/>
                        </a:rPr>
                        <a:t>La conformazione geografica del territorio comporta una netta separazione fisica tra centro urbano e fascia costiera;</a:t>
                      </a:r>
                      <a:endParaRPr lang="it-IT" sz="1200" dirty="0">
                        <a:latin typeface="Arial"/>
                        <a:ea typeface="Times New Roman"/>
                      </a:endParaRPr>
                    </a:p>
                    <a:p>
                      <a:pPr marL="342900" lvl="0" indent="-342900" algn="just">
                        <a:lnSpc>
                          <a:spcPct val="110000"/>
                        </a:lnSpc>
                        <a:spcAft>
                          <a:spcPts val="0"/>
                        </a:spcAft>
                        <a:buFont typeface="Symbol"/>
                        <a:buChar char=""/>
                      </a:pPr>
                      <a:r>
                        <a:rPr lang="it-IT" sz="1200" dirty="0">
                          <a:solidFill>
                            <a:srgbClr val="000000"/>
                          </a:solidFill>
                          <a:latin typeface="Arial"/>
                          <a:ea typeface="Times New Roman"/>
                        </a:rPr>
                        <a:t>Tendente diminuzione di nuove famiglie negli ultimi 10 anni;</a:t>
                      </a:r>
                      <a:endParaRPr lang="it-IT" sz="1200" dirty="0">
                        <a:latin typeface="Arial"/>
                        <a:ea typeface="Times New Roman"/>
                      </a:endParaRPr>
                    </a:p>
                    <a:p>
                      <a:pPr marL="342900" lvl="0" indent="-342900" algn="just">
                        <a:lnSpc>
                          <a:spcPct val="110000"/>
                        </a:lnSpc>
                        <a:spcAft>
                          <a:spcPts val="600"/>
                        </a:spcAft>
                        <a:buFont typeface="Symbol"/>
                        <a:buChar char=""/>
                      </a:pPr>
                      <a:r>
                        <a:rPr lang="it-IT" sz="1200" dirty="0">
                          <a:solidFill>
                            <a:srgbClr val="000000"/>
                          </a:solidFill>
                          <a:latin typeface="Arial"/>
                          <a:ea typeface="Times New Roman"/>
                        </a:rPr>
                        <a:t>Altalenante andamento del saldo migratorio;</a:t>
                      </a:r>
                      <a:endParaRPr lang="it-IT" sz="1200" dirty="0">
                        <a:latin typeface="Arial"/>
                        <a:ea typeface="Times New Roman"/>
                      </a:endParaRPr>
                    </a:p>
                  </a:txBody>
                  <a:tcPr marL="50214" marR="50214"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295400" y="6367463"/>
            <a:ext cx="1524000" cy="228600"/>
          </a:xfrm>
          <a:prstGeom prst="rect">
            <a:avLst/>
          </a:prstGeom>
          <a:noFill/>
          <a:ln w="9525">
            <a:noFill/>
            <a:miter lim="800000"/>
            <a:headEnd/>
            <a:tailEnd/>
          </a:ln>
        </p:spPr>
        <p:txBody>
          <a:bodyPr anchor="ctr"/>
          <a:lstStyle/>
          <a:p>
            <a:r>
              <a:rPr lang="it-IT" altLang="it-IT" sz="900"/>
              <a:t>	          </a:t>
            </a:r>
          </a:p>
        </p:txBody>
      </p:sp>
      <p:sp>
        <p:nvSpPr>
          <p:cNvPr id="3075" name="Line 3"/>
          <p:cNvSpPr>
            <a:spLocks noChangeShapeType="1"/>
          </p:cNvSpPr>
          <p:nvPr/>
        </p:nvSpPr>
        <p:spPr bwMode="auto">
          <a:xfrm>
            <a:off x="0" y="6248400"/>
            <a:ext cx="9144000" cy="0"/>
          </a:xfrm>
          <a:prstGeom prst="line">
            <a:avLst/>
          </a:prstGeom>
          <a:noFill/>
          <a:ln w="9525">
            <a:solidFill>
              <a:schemeClr val="tx1"/>
            </a:solidFill>
            <a:round/>
            <a:headEnd/>
            <a:tailEnd/>
          </a:ln>
        </p:spPr>
        <p:txBody>
          <a:bodyPr anchor="ctr"/>
          <a:lstStyle/>
          <a:p>
            <a:endParaRPr lang="it-IT"/>
          </a:p>
        </p:txBody>
      </p:sp>
      <p:sp>
        <p:nvSpPr>
          <p:cNvPr id="3077" name="Rectangle 6"/>
          <p:cNvSpPr>
            <a:spLocks noChangeArrowheads="1"/>
          </p:cNvSpPr>
          <p:nvPr/>
        </p:nvSpPr>
        <p:spPr bwMode="auto">
          <a:xfrm>
            <a:off x="6858000" y="6400800"/>
            <a:ext cx="2133600" cy="228600"/>
          </a:xfrm>
          <a:prstGeom prst="rect">
            <a:avLst/>
          </a:prstGeom>
          <a:noFill/>
          <a:ln w="9525">
            <a:noFill/>
            <a:miter lim="800000"/>
            <a:headEnd/>
            <a:tailEnd/>
          </a:ln>
        </p:spPr>
        <p:txBody>
          <a:bodyPr anchor="ctr"/>
          <a:lstStyle/>
          <a:p>
            <a:pPr algn="r"/>
            <a:endParaRPr lang="it-IT" altLang="it-IT" sz="900"/>
          </a:p>
        </p:txBody>
      </p:sp>
      <p:sp>
        <p:nvSpPr>
          <p:cNvPr id="7" name="Rettangolo 6"/>
          <p:cNvSpPr/>
          <p:nvPr/>
        </p:nvSpPr>
        <p:spPr>
          <a:xfrm>
            <a:off x="395288" y="260350"/>
            <a:ext cx="8424862" cy="5232202"/>
          </a:xfrm>
          <a:prstGeom prst="rect">
            <a:avLst/>
          </a:prstGeom>
        </p:spPr>
        <p:txBody>
          <a:bodyPr>
            <a:spAutoFit/>
          </a:bodyPr>
          <a:lstStyle/>
          <a:p>
            <a:pPr algn="just" fontAlgn="auto">
              <a:spcBef>
                <a:spcPts val="0"/>
              </a:spcBef>
              <a:spcAft>
                <a:spcPts val="0"/>
              </a:spcAft>
              <a:defRPr/>
            </a:pPr>
            <a:r>
              <a:rPr lang="it-IT" sz="2800" b="1" dirty="0" smtClean="0">
                <a:solidFill>
                  <a:srgbClr val="C00000"/>
                </a:solidFill>
                <a:latin typeface="Century Gothic" panose="020B0502020202020204" pitchFamily="34" charset="0"/>
                <a:cs typeface="+mn-cs"/>
              </a:rPr>
              <a:t>La definizione degli obiettivi di sostenibilità per il PUC</a:t>
            </a: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Sulla base dell’analisi di contesto sistematizzata tramite la SWOT, si definiscono gli obiettivi di sostenibilità ambientale per ciascuna delle componenti, contestualizzando i criteri di sostenibilità ambientale che si ritengono pertinenti.</a:t>
            </a:r>
          </a:p>
          <a:p>
            <a:pPr algn="just" fontAlgn="auto">
              <a:spcBef>
                <a:spcPts val="0"/>
              </a:spcBef>
              <a:spcAft>
                <a:spcPts val="0"/>
              </a:spcAft>
              <a:defRPr/>
            </a:pPr>
            <a:endParaRPr lang="it-IT" sz="2000" dirty="0" smtClean="0">
              <a:latin typeface="Century Gothic" panose="020B0502020202020204" pitchFamily="34" charset="0"/>
            </a:endParaRPr>
          </a:p>
          <a:p>
            <a:pPr algn="just" fontAlgn="auto">
              <a:spcBef>
                <a:spcPts val="0"/>
              </a:spcBef>
              <a:spcAft>
                <a:spcPts val="0"/>
              </a:spcAft>
              <a:defRPr/>
            </a:pPr>
            <a:r>
              <a:rPr lang="it-IT" sz="2000" dirty="0" smtClean="0">
                <a:latin typeface="Century Gothic" panose="020B0502020202020204" pitchFamily="34" charset="0"/>
              </a:rPr>
              <a:t>Ad esempio, nel caso della VAS del PUC di </a:t>
            </a:r>
            <a:r>
              <a:rPr lang="it-IT" sz="2000" dirty="0" err="1" smtClean="0">
                <a:latin typeface="Century Gothic" panose="020B0502020202020204" pitchFamily="34" charset="0"/>
              </a:rPr>
              <a:t>Tertenia</a:t>
            </a:r>
            <a:r>
              <a:rPr lang="it-IT" sz="2000" dirty="0" smtClean="0">
                <a:latin typeface="Century Gothic" panose="020B0502020202020204" pitchFamily="34" charset="0"/>
              </a:rPr>
              <a:t>, per la componente ambientale “assetto insediativo-demografico”, l’analisi SWOT può definire la classificazione riportata nella diapositiva che segue.</a:t>
            </a: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endParaRPr lang="it-IT" sz="1400" dirty="0" smtClean="0">
              <a:latin typeface="Century Gothic" panose="020B0502020202020204" pitchFamily="34" charset="0"/>
            </a:endParaRPr>
          </a:p>
          <a:p>
            <a:pPr algn="just" fontAlgn="auto">
              <a:spcBef>
                <a:spcPts val="0"/>
              </a:spcBef>
              <a:spcAft>
                <a:spcPts val="0"/>
              </a:spcAft>
              <a:defRPr/>
            </a:pPr>
            <a:endParaRPr lang="it-IT" sz="1400" b="1" dirty="0" smtClean="0">
              <a:solidFill>
                <a:srgbClr val="C00000"/>
              </a:solidFill>
              <a:latin typeface="Century Gothic" panose="020B0502020202020204" pitchFamily="34" charset="0"/>
              <a:cs typeface="+mn-cs"/>
            </a:endParaRPr>
          </a:p>
          <a:p>
            <a:pPr algn="just" fontAlgn="auto">
              <a:spcBef>
                <a:spcPts val="0"/>
              </a:spcBef>
              <a:spcAft>
                <a:spcPts val="0"/>
              </a:spcAft>
              <a:defRPr/>
            </a:pPr>
            <a:endParaRPr lang="it-IT" sz="1400" b="1" dirty="0" smtClean="0">
              <a:solidFill>
                <a:srgbClr val="C00000"/>
              </a:solidFill>
              <a:latin typeface="Century Gothic" panose="020B0502020202020204" pitchFamily="34" charset="0"/>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541</TotalTime>
  <Words>3707</Words>
  <Application>Microsoft Office PowerPoint</Application>
  <PresentationFormat>Presentazione su schermo (4:3)</PresentationFormat>
  <Paragraphs>373</Paragraphs>
  <Slides>22</Slides>
  <Notes>16</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22</vt:i4>
      </vt:variant>
    </vt:vector>
  </HeadingPairs>
  <TitlesOfParts>
    <vt:vector size="30" baseType="lpstr">
      <vt:lpstr>Arial</vt:lpstr>
      <vt:lpstr>Calibri</vt:lpstr>
      <vt:lpstr>Century Gothic</vt:lpstr>
      <vt:lpstr>Symbol</vt:lpstr>
      <vt:lpstr>Times New Roman</vt:lpstr>
      <vt:lpstr>Verdana</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Iscritti2</dc:creator>
  <cp:lastModifiedBy>Admin</cp:lastModifiedBy>
  <cp:revision>48</cp:revision>
  <dcterms:created xsi:type="dcterms:W3CDTF">2014-03-31T08:00:13Z</dcterms:created>
  <dcterms:modified xsi:type="dcterms:W3CDTF">2019-01-10T10:37:12Z</dcterms:modified>
</cp:coreProperties>
</file>