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Default Extension="png" ContentType="image/png"/>
  <Override PartName="/ppt/notesSlides/notesSlide1.xml" ContentType="application/vnd.openxmlformats-officedocument.presentationml.notesSlide+xml"/>
  <Override PartName="/ppt/diagrams/colors1.xml" ContentType="application/vnd.openxmlformats-officedocument.drawingml.diagramColor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gif" ContentType="image/gif"/>
  <Override PartName="/ppt/diagrams/layout1.xml" ContentType="application/vnd.openxmlformats-officedocument.drawingml.diagramLayout+xml"/>
  <Override PartName="/ppt/changesInfos/changesInfo1.xml" ContentType="application/vnd.ms-powerpoint.changesinfo+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3">
  <p:sldMasterIdLst>
    <p:sldMasterId id="2147483900"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906000" cy="6858000" type="A4"/>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446C51"/>
    <a:srgbClr val="548665"/>
    <a:srgbClr val="2F6F3A"/>
    <a:srgbClr val="006206"/>
    <a:srgbClr val="4D8556"/>
    <a:srgbClr val="55915F"/>
    <a:srgbClr val="314C1A"/>
    <a:srgbClr val="006600"/>
    <a:srgbClr val="DE9FA1"/>
    <a:srgbClr val="8E9294"/>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Stile con tema 1 - Colore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Stile con tema 1 - Colore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E25E649-3F16-4E02-A733-19D2CDBF48F0}" styleName="Stile medio 3 - Colore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185" autoAdjust="0"/>
    <p:restoredTop sz="87939" autoAdjust="0"/>
  </p:normalViewPr>
  <p:slideViewPr>
    <p:cSldViewPr>
      <p:cViewPr varScale="1">
        <p:scale>
          <a:sx n="98" d="100"/>
          <a:sy n="98" d="100"/>
        </p:scale>
        <p:origin x="-1626" y="-96"/>
      </p:cViewPr>
      <p:guideLst>
        <p:guide orient="horz" pos="2160"/>
        <p:guide pos="3120"/>
      </p:guideLst>
    </p:cSldViewPr>
  </p:slideViewPr>
  <p:outlineViewPr>
    <p:cViewPr>
      <p:scale>
        <a:sx n="33" d="100"/>
        <a:sy n="33" d="100"/>
      </p:scale>
      <p:origin x="0" y="0"/>
    </p:cViewPr>
  </p:outlineViewPr>
  <p:notesTextViewPr>
    <p:cViewPr>
      <p:scale>
        <a:sx n="125" d="100"/>
        <a:sy n="125"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gnazio Cannas" userId="67e5ac9e1195cde2" providerId="LiveId" clId="{75168F43-3AEF-410D-BC50-A248FED8AAD2}"/>
    <pc:docChg chg="modSld">
      <pc:chgData name="Ignazio Cannas" userId="67e5ac9e1195cde2" providerId="LiveId" clId="{75168F43-3AEF-410D-BC50-A248FED8AAD2}" dt="2017-09-10T08:26:08.650" v="5" actId="20577"/>
      <pc:docMkLst>
        <pc:docMk/>
      </pc:docMkLst>
      <pc:sldChg chg="modSp">
        <pc:chgData name="Ignazio Cannas" userId="67e5ac9e1195cde2" providerId="LiveId" clId="{75168F43-3AEF-410D-BC50-A248FED8AAD2}" dt="2017-09-10T08:26:08.650" v="5" actId="20577"/>
        <pc:sldMkLst>
          <pc:docMk/>
          <pc:sldMk cId="0" sldId="256"/>
        </pc:sldMkLst>
        <pc:spChg chg="mod">
          <ac:chgData name="Ignazio Cannas" userId="67e5ac9e1195cde2" providerId="LiveId" clId="{75168F43-3AEF-410D-BC50-A248FED8AAD2}" dt="2017-09-10T08:26:08.650" v="5" actId="20577"/>
          <ac:spMkLst>
            <pc:docMk/>
            <pc:sldMk cId="0" sldId="256"/>
            <ac:spMk id="5"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B88C366-368D-494B-869B-EEF7F3AE498B}" type="doc">
      <dgm:prSet loTypeId="urn:microsoft.com/office/officeart/2005/8/layout/hierarchy5" loCatId="hierarchy" qsTypeId="urn:microsoft.com/office/officeart/2005/8/quickstyle/simple1" qsCatId="simple" csTypeId="urn:microsoft.com/office/officeart/2005/8/colors/accent1_1" csCatId="accent1" phldr="1"/>
      <dgm:spPr/>
      <dgm:t>
        <a:bodyPr/>
        <a:lstStyle/>
        <a:p>
          <a:endParaRPr lang="it-IT"/>
        </a:p>
      </dgm:t>
    </dgm:pt>
    <dgm:pt modelId="{991553DF-68E8-4983-910D-994072CAF43E}">
      <dgm:prSet phldrT="[Testo]" custT="1"/>
      <dgm:spPr>
        <a:xfrm>
          <a:off x="214930" y="1601536"/>
          <a:ext cx="1279847" cy="829430"/>
        </a:xfrm>
      </dgm:spPr>
      <dgm:t>
        <a:bodyPr/>
        <a:lstStyle/>
        <a:p>
          <a:pPr algn="ctr"/>
          <a:r>
            <a:rPr lang="it-IT" sz="1200">
              <a:latin typeface="Times New Roman" panose="02020603050405020304" pitchFamily="18" charset="0"/>
              <a:ea typeface="+mn-ea"/>
              <a:cs typeface="Times New Roman" panose="02020603050405020304" pitchFamily="18" charset="0"/>
            </a:rPr>
            <a:t>Ad es.: Conservazione e miglioramento della qualità di habitat e specie e del sistema delle risorse naturali che li sostengono, anche attraverso la partecipazione attiva delle comunità locali'</a:t>
          </a:r>
        </a:p>
      </dgm:t>
    </dgm:pt>
    <dgm:pt modelId="{8409AB30-2939-4951-918C-CE9253149E13}" type="parTrans" cxnId="{D00A1A9A-BC0D-427D-8D83-4B5B1B4FB52A}">
      <dgm:prSet/>
      <dgm:spPr/>
      <dgm:t>
        <a:bodyPr/>
        <a:lstStyle/>
        <a:p>
          <a:pPr algn="ctr"/>
          <a:endParaRPr lang="it-IT"/>
        </a:p>
      </dgm:t>
    </dgm:pt>
    <dgm:pt modelId="{C001EC0C-E993-48F0-BD43-187E89F15229}" type="sibTrans" cxnId="{D00A1A9A-BC0D-427D-8D83-4B5B1B4FB52A}">
      <dgm:prSet/>
      <dgm:spPr/>
      <dgm:t>
        <a:bodyPr/>
        <a:lstStyle/>
        <a:p>
          <a:pPr algn="ctr"/>
          <a:endParaRPr lang="it-IT"/>
        </a:p>
      </dgm:t>
    </dgm:pt>
    <dgm:pt modelId="{493A5F3C-9BFB-4F19-A02F-9C43D12365F9}">
      <dgm:prSet phldrT="[Testo]" custT="1"/>
      <dgm:spPr>
        <a:xfrm>
          <a:off x="86945" y="0"/>
          <a:ext cx="1535816" cy="3200400"/>
        </a:xfrm>
      </dgm:spPr>
      <dgm:t>
        <a:bodyPr/>
        <a:lstStyle/>
        <a:p>
          <a:pPr algn="ctr"/>
          <a:r>
            <a:rPr lang="it-IT" sz="2000">
              <a:latin typeface="Times New Roman" panose="02020603050405020304" pitchFamily="18" charset="0"/>
              <a:ea typeface="+mn-ea"/>
              <a:cs typeface="Times New Roman" panose="02020603050405020304" pitchFamily="18" charset="0"/>
            </a:rPr>
            <a:t>Obiettivi di sostenibilità</a:t>
          </a:r>
        </a:p>
      </dgm:t>
    </dgm:pt>
    <dgm:pt modelId="{EAF21D78-4C90-442F-9A6E-E56F0F78A789}" type="parTrans" cxnId="{92D14BF7-7583-4B27-B40E-79DFE278272B}">
      <dgm:prSet/>
      <dgm:spPr/>
      <dgm:t>
        <a:bodyPr/>
        <a:lstStyle/>
        <a:p>
          <a:pPr algn="ctr"/>
          <a:endParaRPr lang="it-IT"/>
        </a:p>
      </dgm:t>
    </dgm:pt>
    <dgm:pt modelId="{C758D3FE-9D39-4722-ADE1-3C98F261D362}" type="sibTrans" cxnId="{92D14BF7-7583-4B27-B40E-79DFE278272B}">
      <dgm:prSet/>
      <dgm:spPr/>
      <dgm:t>
        <a:bodyPr/>
        <a:lstStyle/>
        <a:p>
          <a:pPr algn="ctr"/>
          <a:endParaRPr lang="it-IT"/>
        </a:p>
      </dgm:t>
    </dgm:pt>
    <dgm:pt modelId="{AC6B5235-5379-49D4-97E5-9CD9B2E34AB9}">
      <dgm:prSet phldrT="[Testo]" custT="1"/>
      <dgm:spPr>
        <a:xfrm>
          <a:off x="3798503" y="2432202"/>
          <a:ext cx="1279847" cy="639923"/>
        </a:xfrm>
      </dgm:spPr>
      <dgm:t>
        <a:bodyPr/>
        <a:lstStyle/>
        <a:p>
          <a:pPr algn="ctr"/>
          <a:r>
            <a:rPr lang="it-IT" sz="1400">
              <a:latin typeface="Times New Roman" panose="02020603050405020304" pitchFamily="18" charset="0"/>
              <a:ea typeface="+mn-ea"/>
              <a:cs typeface="Times New Roman" panose="02020603050405020304" pitchFamily="18" charset="0"/>
            </a:rPr>
            <a:t>Azioni per indirizzare l'Ob. sp.N</a:t>
          </a:r>
        </a:p>
      </dgm:t>
    </dgm:pt>
    <dgm:pt modelId="{3C7D8135-072F-4F22-B0AE-8DC914F53B1E}">
      <dgm:prSet phldrT="[Testo]" custT="1"/>
      <dgm:spPr>
        <a:xfrm>
          <a:off x="2006716" y="2432202"/>
          <a:ext cx="1279847" cy="639923"/>
        </a:xfrm>
      </dgm:spPr>
      <dgm:t>
        <a:bodyPr/>
        <a:lstStyle/>
        <a:p>
          <a:pPr algn="ctr"/>
          <a:r>
            <a:rPr lang="it-IT" sz="1400">
              <a:latin typeface="Times New Roman" panose="02020603050405020304" pitchFamily="18" charset="0"/>
              <a:ea typeface="+mn-ea"/>
              <a:cs typeface="Times New Roman" panose="02020603050405020304" pitchFamily="18" charset="0"/>
            </a:rPr>
            <a:t>Obiettivo specifico N</a:t>
          </a:r>
        </a:p>
      </dgm:t>
    </dgm:pt>
    <dgm:pt modelId="{515C7257-45ED-422D-A25F-995C1ADE22E1}" type="sibTrans" cxnId="{3CBEBBC0-973B-4E72-B6A6-308EC2CBC41F}">
      <dgm:prSet/>
      <dgm:spPr/>
      <dgm:t>
        <a:bodyPr/>
        <a:lstStyle/>
        <a:p>
          <a:pPr algn="ctr"/>
          <a:endParaRPr lang="it-IT"/>
        </a:p>
      </dgm:t>
    </dgm:pt>
    <dgm:pt modelId="{88F8EA73-C5A7-43CC-9ACA-3ACBE31D3D3F}" type="parTrans" cxnId="{3CBEBBC0-973B-4E72-B6A6-308EC2CBC41F}">
      <dgm:prSet/>
      <dgm:spPr>
        <a:xfrm rot="3310531">
          <a:off x="1302515" y="2366212"/>
          <a:ext cx="896464" cy="35991"/>
        </a:xfrm>
      </dgm:spPr>
      <dgm:t>
        <a:bodyPr/>
        <a:lstStyle/>
        <a:p>
          <a:pPr algn="ctr"/>
          <a:endParaRPr lang="it-IT">
            <a:solidFill>
              <a:sysClr val="windowText" lastClr="000000">
                <a:hueOff val="0"/>
                <a:satOff val="0"/>
                <a:lumOff val="0"/>
                <a:alphaOff val="0"/>
              </a:sysClr>
            </a:solidFill>
            <a:latin typeface="Calibri"/>
            <a:ea typeface="+mn-ea"/>
            <a:cs typeface="+mn-cs"/>
          </a:endParaRPr>
        </a:p>
      </dgm:t>
    </dgm:pt>
    <dgm:pt modelId="{91DBF508-1E7C-485C-82E4-FD41F92F8E38}" type="sibTrans" cxnId="{0F48EBA8-C483-4F82-BFA0-1CA11EBD2708}">
      <dgm:prSet/>
      <dgm:spPr/>
      <dgm:t>
        <a:bodyPr/>
        <a:lstStyle/>
        <a:p>
          <a:pPr algn="ctr"/>
          <a:endParaRPr lang="it-IT"/>
        </a:p>
      </dgm:t>
    </dgm:pt>
    <dgm:pt modelId="{CB42CE76-7C54-4D8C-A374-BB40E6D63A4B}" type="parTrans" cxnId="{0F48EBA8-C483-4F82-BFA0-1CA11EBD2708}">
      <dgm:prSet/>
      <dgm:spPr>
        <a:xfrm>
          <a:off x="3286564" y="2734168"/>
          <a:ext cx="511938" cy="35991"/>
        </a:xfrm>
      </dgm:spPr>
      <dgm:t>
        <a:bodyPr/>
        <a:lstStyle/>
        <a:p>
          <a:pPr algn="ctr"/>
          <a:endParaRPr lang="it-IT">
            <a:solidFill>
              <a:sysClr val="windowText" lastClr="000000">
                <a:hueOff val="0"/>
                <a:satOff val="0"/>
                <a:lumOff val="0"/>
                <a:alphaOff val="0"/>
              </a:sysClr>
            </a:solidFill>
            <a:latin typeface="Calibri"/>
            <a:ea typeface="+mn-ea"/>
            <a:cs typeface="+mn-cs"/>
          </a:endParaRPr>
        </a:p>
      </dgm:t>
    </dgm:pt>
    <dgm:pt modelId="{BCAC9A54-FAFC-4044-BA82-F9EF3EAA8CCC}">
      <dgm:prSet phldrT="[Testo]" custT="1"/>
      <dgm:spPr>
        <a:xfrm>
          <a:off x="1878732" y="0"/>
          <a:ext cx="3520722" cy="3200400"/>
        </a:xfrm>
      </dgm:spPr>
      <dgm:t>
        <a:bodyPr/>
        <a:lstStyle/>
        <a:p>
          <a:pPr algn="ctr"/>
          <a:r>
            <a:rPr lang="it-IT" sz="2000">
              <a:latin typeface="Times New Roman" panose="02020603050405020304" pitchFamily="18" charset="0"/>
              <a:ea typeface="+mn-ea"/>
              <a:cs typeface="Times New Roman" panose="02020603050405020304" pitchFamily="18" charset="0"/>
            </a:rPr>
            <a:t>Regolamento dell'AMP che integra le misure di conservazione (RINTAMP)</a:t>
          </a:r>
        </a:p>
      </dgm:t>
    </dgm:pt>
    <dgm:pt modelId="{5960A9C5-9C64-48DC-8175-C241C7306CF0}" type="sibTrans" cxnId="{5C020BB0-C92B-4940-9736-B8CE08E91875}">
      <dgm:prSet/>
      <dgm:spPr/>
      <dgm:t>
        <a:bodyPr/>
        <a:lstStyle/>
        <a:p>
          <a:pPr algn="ctr"/>
          <a:endParaRPr lang="it-IT"/>
        </a:p>
      </dgm:t>
    </dgm:pt>
    <dgm:pt modelId="{9EF69388-5EDD-43EB-8F0D-B8A5C106E2D1}" type="parTrans" cxnId="{5C020BB0-C92B-4940-9736-B8CE08E91875}">
      <dgm:prSet/>
      <dgm:spPr/>
      <dgm:t>
        <a:bodyPr/>
        <a:lstStyle/>
        <a:p>
          <a:pPr algn="ctr"/>
          <a:endParaRPr lang="it-IT"/>
        </a:p>
      </dgm:t>
    </dgm:pt>
    <dgm:pt modelId="{F6626081-A84B-4E38-B471-72A0F9ABEB7E}">
      <dgm:prSet phldrT="[Testo]" custT="1"/>
      <dgm:spPr>
        <a:xfrm>
          <a:off x="3788149" y="970731"/>
          <a:ext cx="1279847" cy="639923"/>
        </a:xfrm>
      </dgm:spPr>
      <dgm:t>
        <a:bodyPr/>
        <a:lstStyle/>
        <a:p>
          <a:pPr algn="ctr"/>
          <a:r>
            <a:rPr lang="it-IT" sz="1400">
              <a:latin typeface="Times New Roman" panose="02020603050405020304" pitchFamily="18" charset="0"/>
              <a:ea typeface="+mn-ea"/>
              <a:cs typeface="Times New Roman" panose="02020603050405020304" pitchFamily="18" charset="0"/>
            </a:rPr>
            <a:t>Azioni per indirizzare l'Ob. sp. 1</a:t>
          </a:r>
        </a:p>
      </dgm:t>
    </dgm:pt>
    <dgm:pt modelId="{FDE0901A-DC19-4ABA-8CD2-0FC78097CA57}">
      <dgm:prSet phldrT="[Testo]" custT="1"/>
      <dgm:spPr>
        <a:xfrm>
          <a:off x="1996362" y="970731"/>
          <a:ext cx="1279847" cy="639923"/>
        </a:xfrm>
      </dgm:spPr>
      <dgm:t>
        <a:bodyPr/>
        <a:lstStyle/>
        <a:p>
          <a:pPr algn="ctr"/>
          <a:r>
            <a:rPr lang="it-IT" sz="1400">
              <a:latin typeface="Times New Roman" panose="02020603050405020304" pitchFamily="18" charset="0"/>
              <a:ea typeface="+mn-ea"/>
              <a:cs typeface="Times New Roman" panose="02020603050405020304" pitchFamily="18" charset="0"/>
            </a:rPr>
            <a:t>Obiettivo specifico1</a:t>
          </a:r>
        </a:p>
      </dgm:t>
    </dgm:pt>
    <dgm:pt modelId="{748B5BEA-138C-4A56-B4E3-3E22AA2494B9}" type="sibTrans" cxnId="{1D3850A0-74FF-4E6D-9E1F-84B18D5EBB55}">
      <dgm:prSet/>
      <dgm:spPr/>
      <dgm:t>
        <a:bodyPr/>
        <a:lstStyle/>
        <a:p>
          <a:pPr algn="ctr"/>
          <a:endParaRPr lang="it-IT"/>
        </a:p>
      </dgm:t>
    </dgm:pt>
    <dgm:pt modelId="{1D60C27D-7DAD-48D0-851B-384B3EC9F053}" type="parTrans" cxnId="{1D3850A0-74FF-4E6D-9E1F-84B18D5EBB55}">
      <dgm:prSet/>
      <dgm:spPr>
        <a:xfrm rot="18279387">
          <a:off x="1304542" y="1635477"/>
          <a:ext cx="882055" cy="35991"/>
        </a:xfrm>
      </dgm:spPr>
      <dgm:t>
        <a:bodyPr/>
        <a:lstStyle/>
        <a:p>
          <a:pPr algn="ctr"/>
          <a:endParaRPr lang="it-IT">
            <a:solidFill>
              <a:sysClr val="windowText" lastClr="000000">
                <a:hueOff val="0"/>
                <a:satOff val="0"/>
                <a:lumOff val="0"/>
                <a:alphaOff val="0"/>
              </a:sysClr>
            </a:solidFill>
            <a:latin typeface="Calibri"/>
            <a:ea typeface="+mn-ea"/>
            <a:cs typeface="+mn-cs"/>
          </a:endParaRPr>
        </a:p>
      </dgm:t>
    </dgm:pt>
    <dgm:pt modelId="{03BCA058-BF0C-4C09-A9C8-07E378BCF37A}" type="sibTrans" cxnId="{6D424CD9-EBB2-4E3F-8C91-C10E36D46624}">
      <dgm:prSet/>
      <dgm:spPr/>
      <dgm:t>
        <a:bodyPr/>
        <a:lstStyle/>
        <a:p>
          <a:pPr algn="ctr"/>
          <a:endParaRPr lang="it-IT"/>
        </a:p>
      </dgm:t>
    </dgm:pt>
    <dgm:pt modelId="{D5A12C0E-2FAA-49A9-9B82-CEC83D75F5D7}" type="parTrans" cxnId="{6D424CD9-EBB2-4E3F-8C91-C10E36D46624}">
      <dgm:prSet/>
      <dgm:spPr>
        <a:xfrm>
          <a:off x="3276210" y="1272698"/>
          <a:ext cx="511938" cy="35991"/>
        </a:xfrm>
      </dgm:spPr>
      <dgm:t>
        <a:bodyPr/>
        <a:lstStyle/>
        <a:p>
          <a:pPr algn="ctr"/>
          <a:endParaRPr lang="it-IT">
            <a:solidFill>
              <a:sysClr val="windowText" lastClr="000000">
                <a:hueOff val="0"/>
                <a:satOff val="0"/>
                <a:lumOff val="0"/>
                <a:alphaOff val="0"/>
              </a:sysClr>
            </a:solidFill>
            <a:latin typeface="Calibri"/>
            <a:ea typeface="+mn-ea"/>
            <a:cs typeface="+mn-cs"/>
          </a:endParaRPr>
        </a:p>
      </dgm:t>
    </dgm:pt>
    <dgm:pt modelId="{E0A73394-6C6E-4E9C-BE1E-E62688C6B1D6}">
      <dgm:prSet custT="1"/>
      <dgm:spPr>
        <a:xfrm>
          <a:off x="2006716" y="1696290"/>
          <a:ext cx="1279847" cy="639923"/>
        </a:xfrm>
      </dgm:spPr>
      <dgm:t>
        <a:bodyPr/>
        <a:lstStyle/>
        <a:p>
          <a:pPr algn="ctr"/>
          <a:r>
            <a:rPr lang="it-IT" sz="1400">
              <a:latin typeface="Times New Roman" panose="02020603050405020304" pitchFamily="18" charset="0"/>
              <a:ea typeface="+mn-ea"/>
              <a:cs typeface="Times New Roman" panose="02020603050405020304" pitchFamily="18" charset="0"/>
            </a:rPr>
            <a:t>Obiettivo specifico </a:t>
          </a:r>
          <a:r>
            <a:rPr lang="it-IT" sz="1400" baseline="0">
              <a:latin typeface="Times New Roman" panose="02020603050405020304" pitchFamily="18" charset="0"/>
              <a:ea typeface="+mn-ea"/>
              <a:cs typeface="Times New Roman" panose="02020603050405020304" pitchFamily="18" charset="0"/>
            </a:rPr>
            <a:t>2</a:t>
          </a:r>
        </a:p>
      </dgm:t>
    </dgm:pt>
    <dgm:pt modelId="{BA1A9195-EB69-498D-8ECD-00268C40525C}" type="parTrans" cxnId="{B00AF79F-EC59-492A-A72F-2BEC4F7F47CA}">
      <dgm:prSet/>
      <dgm:spPr>
        <a:xfrm>
          <a:off x="1494777" y="1998256"/>
          <a:ext cx="511938" cy="35991"/>
        </a:xfrm>
      </dgm:spPr>
      <dgm:t>
        <a:bodyPr/>
        <a:lstStyle/>
        <a:p>
          <a:pPr algn="ctr"/>
          <a:endParaRPr lang="it-IT">
            <a:solidFill>
              <a:sysClr val="windowText" lastClr="000000">
                <a:hueOff val="0"/>
                <a:satOff val="0"/>
                <a:lumOff val="0"/>
                <a:alphaOff val="0"/>
              </a:sysClr>
            </a:solidFill>
            <a:latin typeface="Calibri"/>
            <a:ea typeface="+mn-ea"/>
            <a:cs typeface="+mn-cs"/>
          </a:endParaRPr>
        </a:p>
      </dgm:t>
    </dgm:pt>
    <dgm:pt modelId="{FE23B989-AACF-4C5A-A665-059A55438D87}" type="sibTrans" cxnId="{B00AF79F-EC59-492A-A72F-2BEC4F7F47CA}">
      <dgm:prSet/>
      <dgm:spPr/>
      <dgm:t>
        <a:bodyPr/>
        <a:lstStyle/>
        <a:p>
          <a:pPr algn="ctr"/>
          <a:endParaRPr lang="it-IT"/>
        </a:p>
      </dgm:t>
    </dgm:pt>
    <dgm:pt modelId="{A82CE4D1-2DD5-4D9C-9639-E7D034F89331}">
      <dgm:prSet custT="1"/>
      <dgm:spPr>
        <a:xfrm>
          <a:off x="3798503" y="1696290"/>
          <a:ext cx="1279847" cy="639923"/>
        </a:xfrm>
      </dgm:spPr>
      <dgm:t>
        <a:bodyPr/>
        <a:lstStyle/>
        <a:p>
          <a:pPr algn="ctr"/>
          <a:r>
            <a:rPr lang="it-IT" sz="1400">
              <a:latin typeface="Times New Roman" panose="02020603050405020304" pitchFamily="18" charset="0"/>
              <a:ea typeface="+mn-ea"/>
              <a:cs typeface="Times New Roman" panose="02020603050405020304" pitchFamily="18" charset="0"/>
            </a:rPr>
            <a:t>Azioni per indirizzare l'Ob. sp. 2</a:t>
          </a:r>
          <a:endParaRPr lang="it-IT" sz="1400" baseline="0">
            <a:latin typeface="Times New Roman" panose="02020603050405020304" pitchFamily="18" charset="0"/>
            <a:ea typeface="+mn-ea"/>
            <a:cs typeface="Times New Roman" panose="02020603050405020304" pitchFamily="18" charset="0"/>
          </a:endParaRPr>
        </a:p>
      </dgm:t>
    </dgm:pt>
    <dgm:pt modelId="{CB3B02DD-AB17-42B2-9090-332D379FBFD6}" type="parTrans" cxnId="{35F3C9AB-4BEE-4825-B95D-FBE3A90FFFA0}">
      <dgm:prSet/>
      <dgm:spPr>
        <a:xfrm>
          <a:off x="3286564" y="1998256"/>
          <a:ext cx="511938" cy="35991"/>
        </a:xfrm>
      </dgm:spPr>
      <dgm:t>
        <a:bodyPr/>
        <a:lstStyle/>
        <a:p>
          <a:pPr algn="ctr"/>
          <a:endParaRPr lang="it-IT">
            <a:solidFill>
              <a:sysClr val="windowText" lastClr="000000">
                <a:hueOff val="0"/>
                <a:satOff val="0"/>
                <a:lumOff val="0"/>
                <a:alphaOff val="0"/>
              </a:sysClr>
            </a:solidFill>
            <a:latin typeface="Calibri"/>
            <a:ea typeface="+mn-ea"/>
            <a:cs typeface="+mn-cs"/>
          </a:endParaRPr>
        </a:p>
      </dgm:t>
    </dgm:pt>
    <dgm:pt modelId="{83B8CE72-63C4-41D5-8A2F-9D26CA083319}" type="sibTrans" cxnId="{35F3C9AB-4BEE-4825-B95D-FBE3A90FFFA0}">
      <dgm:prSet/>
      <dgm:spPr/>
      <dgm:t>
        <a:bodyPr/>
        <a:lstStyle/>
        <a:p>
          <a:pPr algn="ctr"/>
          <a:endParaRPr lang="it-IT"/>
        </a:p>
      </dgm:t>
    </dgm:pt>
    <dgm:pt modelId="{891986E6-2700-4636-9041-24ECBCC52B32}" type="pres">
      <dgm:prSet presAssocID="{9B88C366-368D-494B-869B-EEF7F3AE498B}" presName="mainComposite" presStyleCnt="0">
        <dgm:presLayoutVars>
          <dgm:chPref val="1"/>
          <dgm:dir/>
          <dgm:animOne val="branch"/>
          <dgm:animLvl val="lvl"/>
          <dgm:resizeHandles val="exact"/>
        </dgm:presLayoutVars>
      </dgm:prSet>
      <dgm:spPr/>
      <dgm:t>
        <a:bodyPr/>
        <a:lstStyle/>
        <a:p>
          <a:endParaRPr lang="it-IT"/>
        </a:p>
      </dgm:t>
    </dgm:pt>
    <dgm:pt modelId="{912CE025-6E93-4F33-8529-B24B836D4334}" type="pres">
      <dgm:prSet presAssocID="{9B88C366-368D-494B-869B-EEF7F3AE498B}" presName="hierFlow" presStyleCnt="0"/>
      <dgm:spPr/>
    </dgm:pt>
    <dgm:pt modelId="{A752F7A1-B042-4C03-A785-79C7B6F21020}" type="pres">
      <dgm:prSet presAssocID="{9B88C366-368D-494B-869B-EEF7F3AE498B}" presName="firstBuf" presStyleCnt="0"/>
      <dgm:spPr/>
    </dgm:pt>
    <dgm:pt modelId="{A8C7EFC7-F6AB-42CD-A7AF-9F4A9EBD709B}" type="pres">
      <dgm:prSet presAssocID="{9B88C366-368D-494B-869B-EEF7F3AE498B}" presName="hierChild1" presStyleCnt="0">
        <dgm:presLayoutVars>
          <dgm:chPref val="1"/>
          <dgm:animOne val="branch"/>
          <dgm:animLvl val="lvl"/>
        </dgm:presLayoutVars>
      </dgm:prSet>
      <dgm:spPr/>
    </dgm:pt>
    <dgm:pt modelId="{F0772E90-869F-472B-8C50-3A3CE04CC683}" type="pres">
      <dgm:prSet presAssocID="{991553DF-68E8-4983-910D-994072CAF43E}" presName="Name17" presStyleCnt="0"/>
      <dgm:spPr/>
    </dgm:pt>
    <dgm:pt modelId="{403445D2-DB43-4939-9760-9430C0035DFE}" type="pres">
      <dgm:prSet presAssocID="{991553DF-68E8-4983-910D-994072CAF43E}" presName="level1Shape" presStyleLbl="node0" presStyleIdx="0" presStyleCnt="1" custScaleY="291181" custLinFactNeighborX="-2344" custLinFactNeighborY="-2133">
        <dgm:presLayoutVars>
          <dgm:chPref val="3"/>
        </dgm:presLayoutVars>
      </dgm:prSet>
      <dgm:spPr>
        <a:prstGeom prst="roundRect">
          <a:avLst>
            <a:gd name="adj" fmla="val 10000"/>
          </a:avLst>
        </a:prstGeom>
      </dgm:spPr>
      <dgm:t>
        <a:bodyPr/>
        <a:lstStyle/>
        <a:p>
          <a:endParaRPr lang="it-IT"/>
        </a:p>
      </dgm:t>
    </dgm:pt>
    <dgm:pt modelId="{2767C741-34D0-4E9C-9754-62CCB1CE47D8}" type="pres">
      <dgm:prSet presAssocID="{991553DF-68E8-4983-910D-994072CAF43E}" presName="hierChild2" presStyleCnt="0"/>
      <dgm:spPr/>
    </dgm:pt>
    <dgm:pt modelId="{16FC5532-0A05-48EC-9607-72F439E97AB8}" type="pres">
      <dgm:prSet presAssocID="{1D60C27D-7DAD-48D0-851B-384B3EC9F053}" presName="Name25" presStyleLbl="parChTrans1D2" presStyleIdx="0" presStyleCnt="3"/>
      <dgm:spPr>
        <a:custGeom>
          <a:avLst/>
          <a:gdLst/>
          <a:ahLst/>
          <a:cxnLst/>
          <a:rect l="0" t="0" r="0" b="0"/>
          <a:pathLst>
            <a:path>
              <a:moveTo>
                <a:pt x="0" y="17995"/>
              </a:moveTo>
              <a:lnTo>
                <a:pt x="882055" y="17995"/>
              </a:lnTo>
            </a:path>
          </a:pathLst>
        </a:custGeom>
      </dgm:spPr>
      <dgm:t>
        <a:bodyPr/>
        <a:lstStyle/>
        <a:p>
          <a:endParaRPr lang="it-IT"/>
        </a:p>
      </dgm:t>
    </dgm:pt>
    <dgm:pt modelId="{E6A57AE2-947E-47B5-B8AC-FE2BDEAAFACE}" type="pres">
      <dgm:prSet presAssocID="{1D60C27D-7DAD-48D0-851B-384B3EC9F053}" presName="connTx" presStyleLbl="parChTrans1D2" presStyleIdx="0" presStyleCnt="3"/>
      <dgm:spPr/>
      <dgm:t>
        <a:bodyPr/>
        <a:lstStyle/>
        <a:p>
          <a:endParaRPr lang="it-IT"/>
        </a:p>
      </dgm:t>
    </dgm:pt>
    <dgm:pt modelId="{8F3D77B4-51B6-4273-AD4E-92AFEE7E7789}" type="pres">
      <dgm:prSet presAssocID="{FDE0901A-DC19-4ABA-8CD2-0FC78097CA57}" presName="Name30" presStyleCnt="0"/>
      <dgm:spPr/>
    </dgm:pt>
    <dgm:pt modelId="{78E3F0E3-7EC1-40AE-A30C-973898EFF500}" type="pres">
      <dgm:prSet presAssocID="{FDE0901A-DC19-4ABA-8CD2-0FC78097CA57}" presName="level2Shape" presStyleLbl="node2" presStyleIdx="0" presStyleCnt="3" custLinFactNeighborX="-1553" custLinFactNeighborY="1618"/>
      <dgm:spPr>
        <a:prstGeom prst="roundRect">
          <a:avLst>
            <a:gd name="adj" fmla="val 10000"/>
          </a:avLst>
        </a:prstGeom>
      </dgm:spPr>
      <dgm:t>
        <a:bodyPr/>
        <a:lstStyle/>
        <a:p>
          <a:endParaRPr lang="it-IT"/>
        </a:p>
      </dgm:t>
    </dgm:pt>
    <dgm:pt modelId="{3C5A25A3-1BCC-4B27-8892-612341B8AE68}" type="pres">
      <dgm:prSet presAssocID="{FDE0901A-DC19-4ABA-8CD2-0FC78097CA57}" presName="hierChild3" presStyleCnt="0"/>
      <dgm:spPr/>
    </dgm:pt>
    <dgm:pt modelId="{D3ED330B-22B8-43D5-BBFB-713BA1694D66}" type="pres">
      <dgm:prSet presAssocID="{D5A12C0E-2FAA-49A9-9B82-CEC83D75F5D7}" presName="Name25" presStyleLbl="parChTrans1D3" presStyleIdx="0" presStyleCnt="3"/>
      <dgm:spPr>
        <a:custGeom>
          <a:avLst/>
          <a:gdLst/>
          <a:ahLst/>
          <a:cxnLst/>
          <a:rect l="0" t="0" r="0" b="0"/>
          <a:pathLst>
            <a:path>
              <a:moveTo>
                <a:pt x="0" y="17995"/>
              </a:moveTo>
              <a:lnTo>
                <a:pt x="511938" y="17995"/>
              </a:lnTo>
            </a:path>
          </a:pathLst>
        </a:custGeom>
      </dgm:spPr>
      <dgm:t>
        <a:bodyPr/>
        <a:lstStyle/>
        <a:p>
          <a:endParaRPr lang="it-IT"/>
        </a:p>
      </dgm:t>
    </dgm:pt>
    <dgm:pt modelId="{A3E7BD57-1833-4BFB-962D-3E7628219702}" type="pres">
      <dgm:prSet presAssocID="{D5A12C0E-2FAA-49A9-9B82-CEC83D75F5D7}" presName="connTx" presStyleLbl="parChTrans1D3" presStyleIdx="0" presStyleCnt="3"/>
      <dgm:spPr/>
      <dgm:t>
        <a:bodyPr/>
        <a:lstStyle/>
        <a:p>
          <a:endParaRPr lang="it-IT"/>
        </a:p>
      </dgm:t>
    </dgm:pt>
    <dgm:pt modelId="{5AC4B37D-24BF-42DA-80D1-9D2B5A06750F}" type="pres">
      <dgm:prSet presAssocID="{F6626081-A84B-4E38-B471-72A0F9ABEB7E}" presName="Name30" presStyleCnt="0"/>
      <dgm:spPr/>
    </dgm:pt>
    <dgm:pt modelId="{FA272198-1C51-4629-A2B2-BA6323A46874}" type="pres">
      <dgm:prSet presAssocID="{F6626081-A84B-4E38-B471-72A0F9ABEB7E}" presName="level2Shape" presStyleLbl="node3" presStyleIdx="0" presStyleCnt="3" custLinFactNeighborX="-1553" custLinFactNeighborY="1618"/>
      <dgm:spPr>
        <a:prstGeom prst="roundRect">
          <a:avLst>
            <a:gd name="adj" fmla="val 10000"/>
          </a:avLst>
        </a:prstGeom>
      </dgm:spPr>
      <dgm:t>
        <a:bodyPr/>
        <a:lstStyle/>
        <a:p>
          <a:endParaRPr lang="it-IT"/>
        </a:p>
      </dgm:t>
    </dgm:pt>
    <dgm:pt modelId="{C78ECEAB-D69D-48D5-AD7A-4370BF183482}" type="pres">
      <dgm:prSet presAssocID="{F6626081-A84B-4E38-B471-72A0F9ABEB7E}" presName="hierChild3" presStyleCnt="0"/>
      <dgm:spPr/>
    </dgm:pt>
    <dgm:pt modelId="{C12DB3A9-D479-4B89-9BB2-F44BFEFEDC36}" type="pres">
      <dgm:prSet presAssocID="{BA1A9195-EB69-498D-8ECD-00268C40525C}" presName="Name25" presStyleLbl="parChTrans1D2" presStyleIdx="1" presStyleCnt="3"/>
      <dgm:spPr>
        <a:custGeom>
          <a:avLst/>
          <a:gdLst/>
          <a:ahLst/>
          <a:cxnLst/>
          <a:rect l="0" t="0" r="0" b="0"/>
          <a:pathLst>
            <a:path>
              <a:moveTo>
                <a:pt x="0" y="17995"/>
              </a:moveTo>
              <a:lnTo>
                <a:pt x="511938" y="17995"/>
              </a:lnTo>
            </a:path>
          </a:pathLst>
        </a:custGeom>
      </dgm:spPr>
      <dgm:t>
        <a:bodyPr/>
        <a:lstStyle/>
        <a:p>
          <a:endParaRPr lang="it-IT"/>
        </a:p>
      </dgm:t>
    </dgm:pt>
    <dgm:pt modelId="{42007021-B0BD-4A85-BD82-F7535CAD9CB8}" type="pres">
      <dgm:prSet presAssocID="{BA1A9195-EB69-498D-8ECD-00268C40525C}" presName="connTx" presStyleLbl="parChTrans1D2" presStyleIdx="1" presStyleCnt="3"/>
      <dgm:spPr/>
      <dgm:t>
        <a:bodyPr/>
        <a:lstStyle/>
        <a:p>
          <a:endParaRPr lang="it-IT"/>
        </a:p>
      </dgm:t>
    </dgm:pt>
    <dgm:pt modelId="{A0150D2F-A489-4A63-81B7-F4856145FEF3}" type="pres">
      <dgm:prSet presAssocID="{E0A73394-6C6E-4E9C-BE1E-E62688C6B1D6}" presName="Name30" presStyleCnt="0"/>
      <dgm:spPr/>
    </dgm:pt>
    <dgm:pt modelId="{88E635EE-9DD6-45B0-9C1E-1B40BC436BE0}" type="pres">
      <dgm:prSet presAssocID="{E0A73394-6C6E-4E9C-BE1E-E62688C6B1D6}" presName="level2Shape" presStyleLbl="node2" presStyleIdx="1" presStyleCnt="3" custLinFactNeighborX="-744"/>
      <dgm:spPr>
        <a:prstGeom prst="roundRect">
          <a:avLst>
            <a:gd name="adj" fmla="val 10000"/>
          </a:avLst>
        </a:prstGeom>
      </dgm:spPr>
      <dgm:t>
        <a:bodyPr/>
        <a:lstStyle/>
        <a:p>
          <a:endParaRPr lang="it-IT"/>
        </a:p>
      </dgm:t>
    </dgm:pt>
    <dgm:pt modelId="{5335C717-3276-4D93-8311-7F09A2EB0E54}" type="pres">
      <dgm:prSet presAssocID="{E0A73394-6C6E-4E9C-BE1E-E62688C6B1D6}" presName="hierChild3" presStyleCnt="0"/>
      <dgm:spPr/>
    </dgm:pt>
    <dgm:pt modelId="{901A7AAD-C082-4DD6-9AEC-9D9830C5EE2F}" type="pres">
      <dgm:prSet presAssocID="{CB3B02DD-AB17-42B2-9090-332D379FBFD6}" presName="Name25" presStyleLbl="parChTrans1D3" presStyleIdx="1" presStyleCnt="3"/>
      <dgm:spPr>
        <a:custGeom>
          <a:avLst/>
          <a:gdLst/>
          <a:ahLst/>
          <a:cxnLst/>
          <a:rect l="0" t="0" r="0" b="0"/>
          <a:pathLst>
            <a:path>
              <a:moveTo>
                <a:pt x="0" y="17995"/>
              </a:moveTo>
              <a:lnTo>
                <a:pt x="511938" y="17995"/>
              </a:lnTo>
            </a:path>
          </a:pathLst>
        </a:custGeom>
      </dgm:spPr>
      <dgm:t>
        <a:bodyPr/>
        <a:lstStyle/>
        <a:p>
          <a:endParaRPr lang="it-IT"/>
        </a:p>
      </dgm:t>
    </dgm:pt>
    <dgm:pt modelId="{D55D9DCD-DD33-4B25-B0B2-F1EE01C38F25}" type="pres">
      <dgm:prSet presAssocID="{CB3B02DD-AB17-42B2-9090-332D379FBFD6}" presName="connTx" presStyleLbl="parChTrans1D3" presStyleIdx="1" presStyleCnt="3"/>
      <dgm:spPr/>
      <dgm:t>
        <a:bodyPr/>
        <a:lstStyle/>
        <a:p>
          <a:endParaRPr lang="it-IT"/>
        </a:p>
      </dgm:t>
    </dgm:pt>
    <dgm:pt modelId="{71E6EA40-E8D8-435F-8655-F59E17826ED9}" type="pres">
      <dgm:prSet presAssocID="{A82CE4D1-2DD5-4D9C-9639-E7D034F89331}" presName="Name30" presStyleCnt="0"/>
      <dgm:spPr/>
    </dgm:pt>
    <dgm:pt modelId="{31961CFF-B282-4C6D-91BD-79366203A122}" type="pres">
      <dgm:prSet presAssocID="{A82CE4D1-2DD5-4D9C-9639-E7D034F89331}" presName="level2Shape" presStyleLbl="node3" presStyleIdx="1" presStyleCnt="3" custLinFactNeighborX="-744"/>
      <dgm:spPr>
        <a:prstGeom prst="roundRect">
          <a:avLst>
            <a:gd name="adj" fmla="val 10000"/>
          </a:avLst>
        </a:prstGeom>
      </dgm:spPr>
      <dgm:t>
        <a:bodyPr/>
        <a:lstStyle/>
        <a:p>
          <a:endParaRPr lang="it-IT"/>
        </a:p>
      </dgm:t>
    </dgm:pt>
    <dgm:pt modelId="{F05E698B-DE2E-4A54-A7C3-8326036F0C6A}" type="pres">
      <dgm:prSet presAssocID="{A82CE4D1-2DD5-4D9C-9639-E7D034F89331}" presName="hierChild3" presStyleCnt="0"/>
      <dgm:spPr/>
    </dgm:pt>
    <dgm:pt modelId="{49AEE762-A059-43F2-8E36-6074CCF4863F}" type="pres">
      <dgm:prSet presAssocID="{88F8EA73-C5A7-43CC-9ACA-3ACBE31D3D3F}" presName="Name25" presStyleLbl="parChTrans1D2" presStyleIdx="2" presStyleCnt="3"/>
      <dgm:spPr>
        <a:custGeom>
          <a:avLst/>
          <a:gdLst/>
          <a:ahLst/>
          <a:cxnLst/>
          <a:rect l="0" t="0" r="0" b="0"/>
          <a:pathLst>
            <a:path>
              <a:moveTo>
                <a:pt x="0" y="17995"/>
              </a:moveTo>
              <a:lnTo>
                <a:pt x="896464" y="17995"/>
              </a:lnTo>
            </a:path>
          </a:pathLst>
        </a:custGeom>
      </dgm:spPr>
      <dgm:t>
        <a:bodyPr/>
        <a:lstStyle/>
        <a:p>
          <a:endParaRPr lang="it-IT"/>
        </a:p>
      </dgm:t>
    </dgm:pt>
    <dgm:pt modelId="{5830AB01-B1B7-4C87-9956-14EFC520C292}" type="pres">
      <dgm:prSet presAssocID="{88F8EA73-C5A7-43CC-9ACA-3ACBE31D3D3F}" presName="connTx" presStyleLbl="parChTrans1D2" presStyleIdx="2" presStyleCnt="3"/>
      <dgm:spPr/>
      <dgm:t>
        <a:bodyPr/>
        <a:lstStyle/>
        <a:p>
          <a:endParaRPr lang="it-IT"/>
        </a:p>
      </dgm:t>
    </dgm:pt>
    <dgm:pt modelId="{75F8680E-3E6F-4B72-871B-DADD6CCFD08A}" type="pres">
      <dgm:prSet presAssocID="{3C7D8135-072F-4F22-B0AE-8DC914F53B1E}" presName="Name30" presStyleCnt="0"/>
      <dgm:spPr/>
    </dgm:pt>
    <dgm:pt modelId="{E12D9058-CEE7-43FC-A59B-B577260825B9}" type="pres">
      <dgm:prSet presAssocID="{3C7D8135-072F-4F22-B0AE-8DC914F53B1E}" presName="level2Shape" presStyleLbl="node2" presStyleIdx="2" presStyleCnt="3" custLinFactNeighborX="-744"/>
      <dgm:spPr>
        <a:prstGeom prst="roundRect">
          <a:avLst>
            <a:gd name="adj" fmla="val 10000"/>
          </a:avLst>
        </a:prstGeom>
      </dgm:spPr>
      <dgm:t>
        <a:bodyPr/>
        <a:lstStyle/>
        <a:p>
          <a:endParaRPr lang="it-IT"/>
        </a:p>
      </dgm:t>
    </dgm:pt>
    <dgm:pt modelId="{D8614610-7EF3-4D87-9CA2-C38789BBB3DB}" type="pres">
      <dgm:prSet presAssocID="{3C7D8135-072F-4F22-B0AE-8DC914F53B1E}" presName="hierChild3" presStyleCnt="0"/>
      <dgm:spPr/>
    </dgm:pt>
    <dgm:pt modelId="{2344F3AC-3C31-4440-A741-C13AC377F07E}" type="pres">
      <dgm:prSet presAssocID="{CB42CE76-7C54-4D8C-A374-BB40E6D63A4B}" presName="Name25" presStyleLbl="parChTrans1D3" presStyleIdx="2" presStyleCnt="3"/>
      <dgm:spPr>
        <a:custGeom>
          <a:avLst/>
          <a:gdLst/>
          <a:ahLst/>
          <a:cxnLst/>
          <a:rect l="0" t="0" r="0" b="0"/>
          <a:pathLst>
            <a:path>
              <a:moveTo>
                <a:pt x="0" y="17995"/>
              </a:moveTo>
              <a:lnTo>
                <a:pt x="511938" y="17995"/>
              </a:lnTo>
            </a:path>
          </a:pathLst>
        </a:custGeom>
      </dgm:spPr>
      <dgm:t>
        <a:bodyPr/>
        <a:lstStyle/>
        <a:p>
          <a:endParaRPr lang="it-IT"/>
        </a:p>
      </dgm:t>
    </dgm:pt>
    <dgm:pt modelId="{E0976214-0520-456D-B75F-0D76986DA622}" type="pres">
      <dgm:prSet presAssocID="{CB42CE76-7C54-4D8C-A374-BB40E6D63A4B}" presName="connTx" presStyleLbl="parChTrans1D3" presStyleIdx="2" presStyleCnt="3"/>
      <dgm:spPr/>
      <dgm:t>
        <a:bodyPr/>
        <a:lstStyle/>
        <a:p>
          <a:endParaRPr lang="it-IT"/>
        </a:p>
      </dgm:t>
    </dgm:pt>
    <dgm:pt modelId="{14E4BC59-C6EF-4C32-AA43-CE1565DB64DB}" type="pres">
      <dgm:prSet presAssocID="{AC6B5235-5379-49D4-97E5-9CD9B2E34AB9}" presName="Name30" presStyleCnt="0"/>
      <dgm:spPr/>
    </dgm:pt>
    <dgm:pt modelId="{E6FCC9B4-C3CC-4D7A-BC96-FB4C91668B75}" type="pres">
      <dgm:prSet presAssocID="{AC6B5235-5379-49D4-97E5-9CD9B2E34AB9}" presName="level2Shape" presStyleLbl="node3" presStyleIdx="2" presStyleCnt="3" custLinFactNeighborX="-744"/>
      <dgm:spPr>
        <a:prstGeom prst="roundRect">
          <a:avLst>
            <a:gd name="adj" fmla="val 10000"/>
          </a:avLst>
        </a:prstGeom>
      </dgm:spPr>
      <dgm:t>
        <a:bodyPr/>
        <a:lstStyle/>
        <a:p>
          <a:endParaRPr lang="it-IT"/>
        </a:p>
      </dgm:t>
    </dgm:pt>
    <dgm:pt modelId="{B231F2DD-227F-4783-BF92-FEDDA4966643}" type="pres">
      <dgm:prSet presAssocID="{AC6B5235-5379-49D4-97E5-9CD9B2E34AB9}" presName="hierChild3" presStyleCnt="0"/>
      <dgm:spPr/>
    </dgm:pt>
    <dgm:pt modelId="{50D6E196-C469-4270-9D77-E3241174231E}" type="pres">
      <dgm:prSet presAssocID="{9B88C366-368D-494B-869B-EEF7F3AE498B}" presName="bgShapesFlow" presStyleCnt="0"/>
      <dgm:spPr/>
    </dgm:pt>
    <dgm:pt modelId="{3205EE94-AC05-4878-A0B0-475354AFA586}" type="pres">
      <dgm:prSet presAssocID="{493A5F3C-9BFB-4F19-A02F-9C43D12365F9}" presName="rectComp" presStyleCnt="0"/>
      <dgm:spPr/>
    </dgm:pt>
    <dgm:pt modelId="{C68A70DD-3626-43D5-B865-6EB0A8EFB546}" type="pres">
      <dgm:prSet presAssocID="{493A5F3C-9BFB-4F19-A02F-9C43D12365F9}" presName="bgRect" presStyleLbl="bgShp" presStyleIdx="0" presStyleCnt="2" custScaleX="119388" custLinFactNeighborX="-620"/>
      <dgm:spPr>
        <a:prstGeom prst="roundRect">
          <a:avLst>
            <a:gd name="adj" fmla="val 10000"/>
          </a:avLst>
        </a:prstGeom>
      </dgm:spPr>
      <dgm:t>
        <a:bodyPr/>
        <a:lstStyle/>
        <a:p>
          <a:endParaRPr lang="it-IT"/>
        </a:p>
      </dgm:t>
    </dgm:pt>
    <dgm:pt modelId="{15D239D7-0C56-4CCC-9087-F8A0BCB75AAB}" type="pres">
      <dgm:prSet presAssocID="{493A5F3C-9BFB-4F19-A02F-9C43D12365F9}" presName="bgRectTx" presStyleLbl="bgShp" presStyleIdx="0" presStyleCnt="2">
        <dgm:presLayoutVars>
          <dgm:bulletEnabled val="1"/>
        </dgm:presLayoutVars>
      </dgm:prSet>
      <dgm:spPr/>
      <dgm:t>
        <a:bodyPr/>
        <a:lstStyle/>
        <a:p>
          <a:endParaRPr lang="it-IT"/>
        </a:p>
      </dgm:t>
    </dgm:pt>
    <dgm:pt modelId="{BA6CC64B-071D-48E6-90B1-E67BB5FA1EE3}" type="pres">
      <dgm:prSet presAssocID="{493A5F3C-9BFB-4F19-A02F-9C43D12365F9}" presName="spComp" presStyleCnt="0"/>
      <dgm:spPr/>
    </dgm:pt>
    <dgm:pt modelId="{CF57BEB2-6047-4FE9-BE8A-30695993392D}" type="pres">
      <dgm:prSet presAssocID="{493A5F3C-9BFB-4F19-A02F-9C43D12365F9}" presName="hSp" presStyleCnt="0"/>
      <dgm:spPr/>
    </dgm:pt>
    <dgm:pt modelId="{649BF4D0-3140-4CD4-9344-051B056D83DC}" type="pres">
      <dgm:prSet presAssocID="{BCAC9A54-FAFC-4044-BA82-F9EF3EAA8CCC}" presName="rectComp" presStyleCnt="0"/>
      <dgm:spPr/>
    </dgm:pt>
    <dgm:pt modelId="{DCC819C7-9098-44F3-863D-020C9CA108F6}" type="pres">
      <dgm:prSet presAssocID="{BCAC9A54-FAFC-4044-BA82-F9EF3EAA8CCC}" presName="bgRect" presStyleLbl="bgShp" presStyleIdx="1" presStyleCnt="2" custScaleX="214973" custLinFactNeighborX="-14264"/>
      <dgm:spPr>
        <a:prstGeom prst="roundRect">
          <a:avLst>
            <a:gd name="adj" fmla="val 10000"/>
          </a:avLst>
        </a:prstGeom>
      </dgm:spPr>
      <dgm:t>
        <a:bodyPr/>
        <a:lstStyle/>
        <a:p>
          <a:endParaRPr lang="it-IT"/>
        </a:p>
      </dgm:t>
    </dgm:pt>
    <dgm:pt modelId="{D80E6F85-C0FB-4526-A37F-BC78F8610CA4}" type="pres">
      <dgm:prSet presAssocID="{BCAC9A54-FAFC-4044-BA82-F9EF3EAA8CCC}" presName="bgRectTx" presStyleLbl="bgShp" presStyleIdx="1" presStyleCnt="2">
        <dgm:presLayoutVars>
          <dgm:bulletEnabled val="1"/>
        </dgm:presLayoutVars>
      </dgm:prSet>
      <dgm:spPr/>
      <dgm:t>
        <a:bodyPr/>
        <a:lstStyle/>
        <a:p>
          <a:endParaRPr lang="it-IT"/>
        </a:p>
      </dgm:t>
    </dgm:pt>
  </dgm:ptLst>
  <dgm:cxnLst>
    <dgm:cxn modelId="{3CBEBBC0-973B-4E72-B6A6-308EC2CBC41F}" srcId="{991553DF-68E8-4983-910D-994072CAF43E}" destId="{3C7D8135-072F-4F22-B0AE-8DC914F53B1E}" srcOrd="2" destOrd="0" parTransId="{88F8EA73-C5A7-43CC-9ACA-3ACBE31D3D3F}" sibTransId="{515C7257-45ED-422D-A25F-995C1ADE22E1}"/>
    <dgm:cxn modelId="{2B1CFFB9-667C-4910-B1DF-B7BE526F14F8}" type="presOf" srcId="{FDE0901A-DC19-4ABA-8CD2-0FC78097CA57}" destId="{78E3F0E3-7EC1-40AE-A30C-973898EFF500}" srcOrd="0" destOrd="0" presId="urn:microsoft.com/office/officeart/2005/8/layout/hierarchy5"/>
    <dgm:cxn modelId="{0F48EBA8-C483-4F82-BFA0-1CA11EBD2708}" srcId="{3C7D8135-072F-4F22-B0AE-8DC914F53B1E}" destId="{AC6B5235-5379-49D4-97E5-9CD9B2E34AB9}" srcOrd="0" destOrd="0" parTransId="{CB42CE76-7C54-4D8C-A374-BB40E6D63A4B}" sibTransId="{91DBF508-1E7C-485C-82E4-FD41F92F8E38}"/>
    <dgm:cxn modelId="{1D3850A0-74FF-4E6D-9E1F-84B18D5EBB55}" srcId="{991553DF-68E8-4983-910D-994072CAF43E}" destId="{FDE0901A-DC19-4ABA-8CD2-0FC78097CA57}" srcOrd="0" destOrd="0" parTransId="{1D60C27D-7DAD-48D0-851B-384B3EC9F053}" sibTransId="{748B5BEA-138C-4A56-B4E3-3E22AA2494B9}"/>
    <dgm:cxn modelId="{2DE1F0F7-50BC-444A-BD10-6CA010E7FE96}" type="presOf" srcId="{BA1A9195-EB69-498D-8ECD-00268C40525C}" destId="{C12DB3A9-D479-4B89-9BB2-F44BFEFEDC36}" srcOrd="0" destOrd="0" presId="urn:microsoft.com/office/officeart/2005/8/layout/hierarchy5"/>
    <dgm:cxn modelId="{D00A1A9A-BC0D-427D-8D83-4B5B1B4FB52A}" srcId="{9B88C366-368D-494B-869B-EEF7F3AE498B}" destId="{991553DF-68E8-4983-910D-994072CAF43E}" srcOrd="0" destOrd="0" parTransId="{8409AB30-2939-4951-918C-CE9253149E13}" sibTransId="{C001EC0C-E993-48F0-BD43-187E89F15229}"/>
    <dgm:cxn modelId="{053C450D-4754-40E5-947D-CECE751684B5}" type="presOf" srcId="{BA1A9195-EB69-498D-8ECD-00268C40525C}" destId="{42007021-B0BD-4A85-BD82-F7535CAD9CB8}" srcOrd="1" destOrd="0" presId="urn:microsoft.com/office/officeart/2005/8/layout/hierarchy5"/>
    <dgm:cxn modelId="{D834E1D0-8D58-412B-84BA-B226142093EF}" type="presOf" srcId="{BCAC9A54-FAFC-4044-BA82-F9EF3EAA8CCC}" destId="{D80E6F85-C0FB-4526-A37F-BC78F8610CA4}" srcOrd="1" destOrd="0" presId="urn:microsoft.com/office/officeart/2005/8/layout/hierarchy5"/>
    <dgm:cxn modelId="{D8A6D4E2-1000-48E2-B825-41F6670AF733}" type="presOf" srcId="{1D60C27D-7DAD-48D0-851B-384B3EC9F053}" destId="{E6A57AE2-947E-47B5-B8AC-FE2BDEAAFACE}" srcOrd="1" destOrd="0" presId="urn:microsoft.com/office/officeart/2005/8/layout/hierarchy5"/>
    <dgm:cxn modelId="{B10A7585-3D54-4D1F-B160-6D87FBECF746}" type="presOf" srcId="{1D60C27D-7DAD-48D0-851B-384B3EC9F053}" destId="{16FC5532-0A05-48EC-9607-72F439E97AB8}" srcOrd="0" destOrd="0" presId="urn:microsoft.com/office/officeart/2005/8/layout/hierarchy5"/>
    <dgm:cxn modelId="{D3BDA7D9-B636-448E-B00F-709677981D66}" type="presOf" srcId="{BCAC9A54-FAFC-4044-BA82-F9EF3EAA8CCC}" destId="{DCC819C7-9098-44F3-863D-020C9CA108F6}" srcOrd="0" destOrd="0" presId="urn:microsoft.com/office/officeart/2005/8/layout/hierarchy5"/>
    <dgm:cxn modelId="{4235B9AE-DA9A-482C-B395-21E1D9FD3256}" type="presOf" srcId="{991553DF-68E8-4983-910D-994072CAF43E}" destId="{403445D2-DB43-4939-9760-9430C0035DFE}" srcOrd="0" destOrd="0" presId="urn:microsoft.com/office/officeart/2005/8/layout/hierarchy5"/>
    <dgm:cxn modelId="{A1226A45-B60D-4A2D-B4E5-8CDD1AC1AA3A}" type="presOf" srcId="{F6626081-A84B-4E38-B471-72A0F9ABEB7E}" destId="{FA272198-1C51-4629-A2B2-BA6323A46874}" srcOrd="0" destOrd="0" presId="urn:microsoft.com/office/officeart/2005/8/layout/hierarchy5"/>
    <dgm:cxn modelId="{9E191FC8-3434-4B1C-BDC2-9AA6888DBFF2}" type="presOf" srcId="{E0A73394-6C6E-4E9C-BE1E-E62688C6B1D6}" destId="{88E635EE-9DD6-45B0-9C1E-1B40BC436BE0}" srcOrd="0" destOrd="0" presId="urn:microsoft.com/office/officeart/2005/8/layout/hierarchy5"/>
    <dgm:cxn modelId="{54EFA7DE-3946-48FB-8D69-017234EC3065}" type="presOf" srcId="{AC6B5235-5379-49D4-97E5-9CD9B2E34AB9}" destId="{E6FCC9B4-C3CC-4D7A-BC96-FB4C91668B75}" srcOrd="0" destOrd="0" presId="urn:microsoft.com/office/officeart/2005/8/layout/hierarchy5"/>
    <dgm:cxn modelId="{F1DFD2C0-E361-4C9A-95ED-BF077F357AD7}" type="presOf" srcId="{493A5F3C-9BFB-4F19-A02F-9C43D12365F9}" destId="{15D239D7-0C56-4CCC-9087-F8A0BCB75AAB}" srcOrd="1" destOrd="0" presId="urn:microsoft.com/office/officeart/2005/8/layout/hierarchy5"/>
    <dgm:cxn modelId="{6D424CD9-EBB2-4E3F-8C91-C10E36D46624}" srcId="{FDE0901A-DC19-4ABA-8CD2-0FC78097CA57}" destId="{F6626081-A84B-4E38-B471-72A0F9ABEB7E}" srcOrd="0" destOrd="0" parTransId="{D5A12C0E-2FAA-49A9-9B82-CEC83D75F5D7}" sibTransId="{03BCA058-BF0C-4C09-A9C8-07E378BCF37A}"/>
    <dgm:cxn modelId="{92D14BF7-7583-4B27-B40E-79DFE278272B}" srcId="{9B88C366-368D-494B-869B-EEF7F3AE498B}" destId="{493A5F3C-9BFB-4F19-A02F-9C43D12365F9}" srcOrd="1" destOrd="0" parTransId="{EAF21D78-4C90-442F-9A6E-E56F0F78A789}" sibTransId="{C758D3FE-9D39-4722-ADE1-3C98F261D362}"/>
    <dgm:cxn modelId="{7765C5C9-6DEB-474E-A038-89747F89A12C}" type="presOf" srcId="{CB42CE76-7C54-4D8C-A374-BB40E6D63A4B}" destId="{2344F3AC-3C31-4440-A741-C13AC377F07E}" srcOrd="0" destOrd="0" presId="urn:microsoft.com/office/officeart/2005/8/layout/hierarchy5"/>
    <dgm:cxn modelId="{B6AF1FCB-ABAD-44C7-B090-2EBD3F07A1AB}" type="presOf" srcId="{3C7D8135-072F-4F22-B0AE-8DC914F53B1E}" destId="{E12D9058-CEE7-43FC-A59B-B577260825B9}" srcOrd="0" destOrd="0" presId="urn:microsoft.com/office/officeart/2005/8/layout/hierarchy5"/>
    <dgm:cxn modelId="{32B5A530-0E57-46FE-84F3-191154FD8BA0}" type="presOf" srcId="{9B88C366-368D-494B-869B-EEF7F3AE498B}" destId="{891986E6-2700-4636-9041-24ECBCC52B32}" srcOrd="0" destOrd="0" presId="urn:microsoft.com/office/officeart/2005/8/layout/hierarchy5"/>
    <dgm:cxn modelId="{35F3C9AB-4BEE-4825-B95D-FBE3A90FFFA0}" srcId="{E0A73394-6C6E-4E9C-BE1E-E62688C6B1D6}" destId="{A82CE4D1-2DD5-4D9C-9639-E7D034F89331}" srcOrd="0" destOrd="0" parTransId="{CB3B02DD-AB17-42B2-9090-332D379FBFD6}" sibTransId="{83B8CE72-63C4-41D5-8A2F-9D26CA083319}"/>
    <dgm:cxn modelId="{FB62115C-6459-4C82-AA04-A6199706949A}" type="presOf" srcId="{88F8EA73-C5A7-43CC-9ACA-3ACBE31D3D3F}" destId="{5830AB01-B1B7-4C87-9956-14EFC520C292}" srcOrd="1" destOrd="0" presId="urn:microsoft.com/office/officeart/2005/8/layout/hierarchy5"/>
    <dgm:cxn modelId="{144998F3-72DC-4DBB-884B-8A03EE328E70}" type="presOf" srcId="{CB3B02DD-AB17-42B2-9090-332D379FBFD6}" destId="{901A7AAD-C082-4DD6-9AEC-9D9830C5EE2F}" srcOrd="0" destOrd="0" presId="urn:microsoft.com/office/officeart/2005/8/layout/hierarchy5"/>
    <dgm:cxn modelId="{5C020BB0-C92B-4940-9736-B8CE08E91875}" srcId="{9B88C366-368D-494B-869B-EEF7F3AE498B}" destId="{BCAC9A54-FAFC-4044-BA82-F9EF3EAA8CCC}" srcOrd="2" destOrd="0" parTransId="{9EF69388-5EDD-43EB-8F0D-B8A5C106E2D1}" sibTransId="{5960A9C5-9C64-48DC-8175-C241C7306CF0}"/>
    <dgm:cxn modelId="{844B505B-2651-4E9F-A323-660612589073}" type="presOf" srcId="{D5A12C0E-2FAA-49A9-9B82-CEC83D75F5D7}" destId="{A3E7BD57-1833-4BFB-962D-3E7628219702}" srcOrd="1" destOrd="0" presId="urn:microsoft.com/office/officeart/2005/8/layout/hierarchy5"/>
    <dgm:cxn modelId="{29FB8DF6-B841-4802-86E4-EA50B9614711}" type="presOf" srcId="{CB42CE76-7C54-4D8C-A374-BB40E6D63A4B}" destId="{E0976214-0520-456D-B75F-0D76986DA622}" srcOrd="1" destOrd="0" presId="urn:microsoft.com/office/officeart/2005/8/layout/hierarchy5"/>
    <dgm:cxn modelId="{8C6F138D-884B-466E-9A6C-AB44FF52FBFC}" type="presOf" srcId="{88F8EA73-C5A7-43CC-9ACA-3ACBE31D3D3F}" destId="{49AEE762-A059-43F2-8E36-6074CCF4863F}" srcOrd="0" destOrd="0" presId="urn:microsoft.com/office/officeart/2005/8/layout/hierarchy5"/>
    <dgm:cxn modelId="{247149B3-14CE-4D57-8E9B-8A9B7E07FED9}" type="presOf" srcId="{D5A12C0E-2FAA-49A9-9B82-CEC83D75F5D7}" destId="{D3ED330B-22B8-43D5-BBFB-713BA1694D66}" srcOrd="0" destOrd="0" presId="urn:microsoft.com/office/officeart/2005/8/layout/hierarchy5"/>
    <dgm:cxn modelId="{B2846147-8C2E-43C9-89C8-E1A6589A168D}" type="presOf" srcId="{493A5F3C-9BFB-4F19-A02F-9C43D12365F9}" destId="{C68A70DD-3626-43D5-B865-6EB0A8EFB546}" srcOrd="0" destOrd="0" presId="urn:microsoft.com/office/officeart/2005/8/layout/hierarchy5"/>
    <dgm:cxn modelId="{6EFE15D1-3C89-45B9-A58B-E0359397B4D5}" type="presOf" srcId="{A82CE4D1-2DD5-4D9C-9639-E7D034F89331}" destId="{31961CFF-B282-4C6D-91BD-79366203A122}" srcOrd="0" destOrd="0" presId="urn:microsoft.com/office/officeart/2005/8/layout/hierarchy5"/>
    <dgm:cxn modelId="{B00AF79F-EC59-492A-A72F-2BEC4F7F47CA}" srcId="{991553DF-68E8-4983-910D-994072CAF43E}" destId="{E0A73394-6C6E-4E9C-BE1E-E62688C6B1D6}" srcOrd="1" destOrd="0" parTransId="{BA1A9195-EB69-498D-8ECD-00268C40525C}" sibTransId="{FE23B989-AACF-4C5A-A665-059A55438D87}"/>
    <dgm:cxn modelId="{33AC1C19-8D49-47A4-8005-2C9DC794065B}" type="presOf" srcId="{CB3B02DD-AB17-42B2-9090-332D379FBFD6}" destId="{D55D9DCD-DD33-4B25-B0B2-F1EE01C38F25}" srcOrd="1" destOrd="0" presId="urn:microsoft.com/office/officeart/2005/8/layout/hierarchy5"/>
    <dgm:cxn modelId="{10BB7B0E-2FB7-46E0-853F-4FC225517E29}" type="presParOf" srcId="{891986E6-2700-4636-9041-24ECBCC52B32}" destId="{912CE025-6E93-4F33-8529-B24B836D4334}" srcOrd="0" destOrd="0" presId="urn:microsoft.com/office/officeart/2005/8/layout/hierarchy5"/>
    <dgm:cxn modelId="{7389C344-6446-4E5C-9E8F-3B3D92683D1B}" type="presParOf" srcId="{912CE025-6E93-4F33-8529-B24B836D4334}" destId="{A752F7A1-B042-4C03-A785-79C7B6F21020}" srcOrd="0" destOrd="0" presId="urn:microsoft.com/office/officeart/2005/8/layout/hierarchy5"/>
    <dgm:cxn modelId="{3C7359DA-8834-40BD-ACC4-69A33C7F059A}" type="presParOf" srcId="{912CE025-6E93-4F33-8529-B24B836D4334}" destId="{A8C7EFC7-F6AB-42CD-A7AF-9F4A9EBD709B}" srcOrd="1" destOrd="0" presId="urn:microsoft.com/office/officeart/2005/8/layout/hierarchy5"/>
    <dgm:cxn modelId="{F8560DDF-4E1E-4559-A87F-3097002C13D1}" type="presParOf" srcId="{A8C7EFC7-F6AB-42CD-A7AF-9F4A9EBD709B}" destId="{F0772E90-869F-472B-8C50-3A3CE04CC683}" srcOrd="0" destOrd="0" presId="urn:microsoft.com/office/officeart/2005/8/layout/hierarchy5"/>
    <dgm:cxn modelId="{85EBA0E4-D796-427A-9D40-AA75D68A37D0}" type="presParOf" srcId="{F0772E90-869F-472B-8C50-3A3CE04CC683}" destId="{403445D2-DB43-4939-9760-9430C0035DFE}" srcOrd="0" destOrd="0" presId="urn:microsoft.com/office/officeart/2005/8/layout/hierarchy5"/>
    <dgm:cxn modelId="{B7FBFF0F-589A-4E7D-8894-AC982B9F286B}" type="presParOf" srcId="{F0772E90-869F-472B-8C50-3A3CE04CC683}" destId="{2767C741-34D0-4E9C-9754-62CCB1CE47D8}" srcOrd="1" destOrd="0" presId="urn:microsoft.com/office/officeart/2005/8/layout/hierarchy5"/>
    <dgm:cxn modelId="{6CDBFAAD-766A-4007-824F-2C82FC28BC38}" type="presParOf" srcId="{2767C741-34D0-4E9C-9754-62CCB1CE47D8}" destId="{16FC5532-0A05-48EC-9607-72F439E97AB8}" srcOrd="0" destOrd="0" presId="urn:microsoft.com/office/officeart/2005/8/layout/hierarchy5"/>
    <dgm:cxn modelId="{7623402D-901B-4102-BB28-D4974D507C9B}" type="presParOf" srcId="{16FC5532-0A05-48EC-9607-72F439E97AB8}" destId="{E6A57AE2-947E-47B5-B8AC-FE2BDEAAFACE}" srcOrd="0" destOrd="0" presId="urn:microsoft.com/office/officeart/2005/8/layout/hierarchy5"/>
    <dgm:cxn modelId="{7C5C07BC-9894-47BA-BA0A-2621C7665EC5}" type="presParOf" srcId="{2767C741-34D0-4E9C-9754-62CCB1CE47D8}" destId="{8F3D77B4-51B6-4273-AD4E-92AFEE7E7789}" srcOrd="1" destOrd="0" presId="urn:microsoft.com/office/officeart/2005/8/layout/hierarchy5"/>
    <dgm:cxn modelId="{FFCB98AD-896C-49E0-A765-A5120819CA00}" type="presParOf" srcId="{8F3D77B4-51B6-4273-AD4E-92AFEE7E7789}" destId="{78E3F0E3-7EC1-40AE-A30C-973898EFF500}" srcOrd="0" destOrd="0" presId="urn:microsoft.com/office/officeart/2005/8/layout/hierarchy5"/>
    <dgm:cxn modelId="{A193666C-8C78-4523-957F-D20F96567EFD}" type="presParOf" srcId="{8F3D77B4-51B6-4273-AD4E-92AFEE7E7789}" destId="{3C5A25A3-1BCC-4B27-8892-612341B8AE68}" srcOrd="1" destOrd="0" presId="urn:microsoft.com/office/officeart/2005/8/layout/hierarchy5"/>
    <dgm:cxn modelId="{E5A7EC1E-FCB1-480E-A1F4-6A10231FB508}" type="presParOf" srcId="{3C5A25A3-1BCC-4B27-8892-612341B8AE68}" destId="{D3ED330B-22B8-43D5-BBFB-713BA1694D66}" srcOrd="0" destOrd="0" presId="urn:microsoft.com/office/officeart/2005/8/layout/hierarchy5"/>
    <dgm:cxn modelId="{134CD59D-27C5-47EE-B84C-4E8AB463FE3E}" type="presParOf" srcId="{D3ED330B-22B8-43D5-BBFB-713BA1694D66}" destId="{A3E7BD57-1833-4BFB-962D-3E7628219702}" srcOrd="0" destOrd="0" presId="urn:microsoft.com/office/officeart/2005/8/layout/hierarchy5"/>
    <dgm:cxn modelId="{5FEDC3A9-6398-4F01-B684-41B81380CE52}" type="presParOf" srcId="{3C5A25A3-1BCC-4B27-8892-612341B8AE68}" destId="{5AC4B37D-24BF-42DA-80D1-9D2B5A06750F}" srcOrd="1" destOrd="0" presId="urn:microsoft.com/office/officeart/2005/8/layout/hierarchy5"/>
    <dgm:cxn modelId="{D514D97E-7436-4825-B178-E76FEBB1066D}" type="presParOf" srcId="{5AC4B37D-24BF-42DA-80D1-9D2B5A06750F}" destId="{FA272198-1C51-4629-A2B2-BA6323A46874}" srcOrd="0" destOrd="0" presId="urn:microsoft.com/office/officeart/2005/8/layout/hierarchy5"/>
    <dgm:cxn modelId="{501E1ABC-DE5A-45C8-A0C0-4EF5AD04B2E0}" type="presParOf" srcId="{5AC4B37D-24BF-42DA-80D1-9D2B5A06750F}" destId="{C78ECEAB-D69D-48D5-AD7A-4370BF183482}" srcOrd="1" destOrd="0" presId="urn:microsoft.com/office/officeart/2005/8/layout/hierarchy5"/>
    <dgm:cxn modelId="{EDECB8E1-B51F-4B52-85B8-3C6731AC89EA}" type="presParOf" srcId="{2767C741-34D0-4E9C-9754-62CCB1CE47D8}" destId="{C12DB3A9-D479-4B89-9BB2-F44BFEFEDC36}" srcOrd="2" destOrd="0" presId="urn:microsoft.com/office/officeart/2005/8/layout/hierarchy5"/>
    <dgm:cxn modelId="{9E977D8B-AB70-4D86-A37E-391DCBF35309}" type="presParOf" srcId="{C12DB3A9-D479-4B89-9BB2-F44BFEFEDC36}" destId="{42007021-B0BD-4A85-BD82-F7535CAD9CB8}" srcOrd="0" destOrd="0" presId="urn:microsoft.com/office/officeart/2005/8/layout/hierarchy5"/>
    <dgm:cxn modelId="{000AA38F-3573-48A7-A6D6-AD0569E62C26}" type="presParOf" srcId="{2767C741-34D0-4E9C-9754-62CCB1CE47D8}" destId="{A0150D2F-A489-4A63-81B7-F4856145FEF3}" srcOrd="3" destOrd="0" presId="urn:microsoft.com/office/officeart/2005/8/layout/hierarchy5"/>
    <dgm:cxn modelId="{14BF4300-FB28-49A8-932C-2B476840AF15}" type="presParOf" srcId="{A0150D2F-A489-4A63-81B7-F4856145FEF3}" destId="{88E635EE-9DD6-45B0-9C1E-1B40BC436BE0}" srcOrd="0" destOrd="0" presId="urn:microsoft.com/office/officeart/2005/8/layout/hierarchy5"/>
    <dgm:cxn modelId="{C6D69C54-C2BF-4117-AE37-3DCECC1A583F}" type="presParOf" srcId="{A0150D2F-A489-4A63-81B7-F4856145FEF3}" destId="{5335C717-3276-4D93-8311-7F09A2EB0E54}" srcOrd="1" destOrd="0" presId="urn:microsoft.com/office/officeart/2005/8/layout/hierarchy5"/>
    <dgm:cxn modelId="{7CDBCA83-19B5-47BA-905D-62D76EE66F9B}" type="presParOf" srcId="{5335C717-3276-4D93-8311-7F09A2EB0E54}" destId="{901A7AAD-C082-4DD6-9AEC-9D9830C5EE2F}" srcOrd="0" destOrd="0" presId="urn:microsoft.com/office/officeart/2005/8/layout/hierarchy5"/>
    <dgm:cxn modelId="{03600804-8864-40DD-97C6-58F03441AB03}" type="presParOf" srcId="{901A7AAD-C082-4DD6-9AEC-9D9830C5EE2F}" destId="{D55D9DCD-DD33-4B25-B0B2-F1EE01C38F25}" srcOrd="0" destOrd="0" presId="urn:microsoft.com/office/officeart/2005/8/layout/hierarchy5"/>
    <dgm:cxn modelId="{41B62235-3ABD-4B8F-A9A2-5A7DD7819A50}" type="presParOf" srcId="{5335C717-3276-4D93-8311-7F09A2EB0E54}" destId="{71E6EA40-E8D8-435F-8655-F59E17826ED9}" srcOrd="1" destOrd="0" presId="urn:microsoft.com/office/officeart/2005/8/layout/hierarchy5"/>
    <dgm:cxn modelId="{ABF41E58-5D71-4B20-8357-56D78D317072}" type="presParOf" srcId="{71E6EA40-E8D8-435F-8655-F59E17826ED9}" destId="{31961CFF-B282-4C6D-91BD-79366203A122}" srcOrd="0" destOrd="0" presId="urn:microsoft.com/office/officeart/2005/8/layout/hierarchy5"/>
    <dgm:cxn modelId="{93F5C2BD-0DD2-4DA3-8FCC-BBD8DFB3F239}" type="presParOf" srcId="{71E6EA40-E8D8-435F-8655-F59E17826ED9}" destId="{F05E698B-DE2E-4A54-A7C3-8326036F0C6A}" srcOrd="1" destOrd="0" presId="urn:microsoft.com/office/officeart/2005/8/layout/hierarchy5"/>
    <dgm:cxn modelId="{3C7E0D29-ED5D-42F4-8189-8EDBD6FCA6B9}" type="presParOf" srcId="{2767C741-34D0-4E9C-9754-62CCB1CE47D8}" destId="{49AEE762-A059-43F2-8E36-6074CCF4863F}" srcOrd="4" destOrd="0" presId="urn:microsoft.com/office/officeart/2005/8/layout/hierarchy5"/>
    <dgm:cxn modelId="{021157B2-445C-4BB1-B873-EE42F9221D44}" type="presParOf" srcId="{49AEE762-A059-43F2-8E36-6074CCF4863F}" destId="{5830AB01-B1B7-4C87-9956-14EFC520C292}" srcOrd="0" destOrd="0" presId="urn:microsoft.com/office/officeart/2005/8/layout/hierarchy5"/>
    <dgm:cxn modelId="{3F6A558D-4318-4458-A9DF-D891A21A0903}" type="presParOf" srcId="{2767C741-34D0-4E9C-9754-62CCB1CE47D8}" destId="{75F8680E-3E6F-4B72-871B-DADD6CCFD08A}" srcOrd="5" destOrd="0" presId="urn:microsoft.com/office/officeart/2005/8/layout/hierarchy5"/>
    <dgm:cxn modelId="{F35884A8-EE04-408E-A090-B1D02F4DF369}" type="presParOf" srcId="{75F8680E-3E6F-4B72-871B-DADD6CCFD08A}" destId="{E12D9058-CEE7-43FC-A59B-B577260825B9}" srcOrd="0" destOrd="0" presId="urn:microsoft.com/office/officeart/2005/8/layout/hierarchy5"/>
    <dgm:cxn modelId="{8580E870-269B-459A-887A-73077F42A01C}" type="presParOf" srcId="{75F8680E-3E6F-4B72-871B-DADD6CCFD08A}" destId="{D8614610-7EF3-4D87-9CA2-C38789BBB3DB}" srcOrd="1" destOrd="0" presId="urn:microsoft.com/office/officeart/2005/8/layout/hierarchy5"/>
    <dgm:cxn modelId="{8C79D7ED-C73B-4909-8ED6-362B8494146E}" type="presParOf" srcId="{D8614610-7EF3-4D87-9CA2-C38789BBB3DB}" destId="{2344F3AC-3C31-4440-A741-C13AC377F07E}" srcOrd="0" destOrd="0" presId="urn:microsoft.com/office/officeart/2005/8/layout/hierarchy5"/>
    <dgm:cxn modelId="{CF29D858-5990-4B6B-BFB3-2D2066EB79C6}" type="presParOf" srcId="{2344F3AC-3C31-4440-A741-C13AC377F07E}" destId="{E0976214-0520-456D-B75F-0D76986DA622}" srcOrd="0" destOrd="0" presId="urn:microsoft.com/office/officeart/2005/8/layout/hierarchy5"/>
    <dgm:cxn modelId="{FFCBD651-B812-498E-A4D6-B3E3F3CBBC31}" type="presParOf" srcId="{D8614610-7EF3-4D87-9CA2-C38789BBB3DB}" destId="{14E4BC59-C6EF-4C32-AA43-CE1565DB64DB}" srcOrd="1" destOrd="0" presId="urn:microsoft.com/office/officeart/2005/8/layout/hierarchy5"/>
    <dgm:cxn modelId="{2B8B9403-842B-401B-AD59-D4C5C2E822B1}" type="presParOf" srcId="{14E4BC59-C6EF-4C32-AA43-CE1565DB64DB}" destId="{E6FCC9B4-C3CC-4D7A-BC96-FB4C91668B75}" srcOrd="0" destOrd="0" presId="urn:microsoft.com/office/officeart/2005/8/layout/hierarchy5"/>
    <dgm:cxn modelId="{F68EFCAD-0DBC-4A50-A65E-2FC0FF1BDF1C}" type="presParOf" srcId="{14E4BC59-C6EF-4C32-AA43-CE1565DB64DB}" destId="{B231F2DD-227F-4783-BF92-FEDDA4966643}" srcOrd="1" destOrd="0" presId="urn:microsoft.com/office/officeart/2005/8/layout/hierarchy5"/>
    <dgm:cxn modelId="{40305FD8-4C26-45DC-8BD5-287AE8BD428F}" type="presParOf" srcId="{891986E6-2700-4636-9041-24ECBCC52B32}" destId="{50D6E196-C469-4270-9D77-E3241174231E}" srcOrd="1" destOrd="0" presId="urn:microsoft.com/office/officeart/2005/8/layout/hierarchy5"/>
    <dgm:cxn modelId="{32CC9091-4CB0-4184-B938-1D1314B5D6B3}" type="presParOf" srcId="{50D6E196-C469-4270-9D77-E3241174231E}" destId="{3205EE94-AC05-4878-A0B0-475354AFA586}" srcOrd="0" destOrd="0" presId="urn:microsoft.com/office/officeart/2005/8/layout/hierarchy5"/>
    <dgm:cxn modelId="{7630E81F-3F1A-482D-8601-7AEFFE920D3E}" type="presParOf" srcId="{3205EE94-AC05-4878-A0B0-475354AFA586}" destId="{C68A70DD-3626-43D5-B865-6EB0A8EFB546}" srcOrd="0" destOrd="0" presId="urn:microsoft.com/office/officeart/2005/8/layout/hierarchy5"/>
    <dgm:cxn modelId="{56272559-290E-4948-9D6C-8ADB6C926B82}" type="presParOf" srcId="{3205EE94-AC05-4878-A0B0-475354AFA586}" destId="{15D239D7-0C56-4CCC-9087-F8A0BCB75AAB}" srcOrd="1" destOrd="0" presId="urn:microsoft.com/office/officeart/2005/8/layout/hierarchy5"/>
    <dgm:cxn modelId="{71C5EEE0-3999-4318-B21A-F10DDB5B19B7}" type="presParOf" srcId="{50D6E196-C469-4270-9D77-E3241174231E}" destId="{BA6CC64B-071D-48E6-90B1-E67BB5FA1EE3}" srcOrd="1" destOrd="0" presId="urn:microsoft.com/office/officeart/2005/8/layout/hierarchy5"/>
    <dgm:cxn modelId="{69062174-086E-4F20-8DFD-047AB64C8B22}" type="presParOf" srcId="{BA6CC64B-071D-48E6-90B1-E67BB5FA1EE3}" destId="{CF57BEB2-6047-4FE9-BE8A-30695993392D}" srcOrd="0" destOrd="0" presId="urn:microsoft.com/office/officeart/2005/8/layout/hierarchy5"/>
    <dgm:cxn modelId="{3F307DD1-1CEF-46E5-98E4-97BEA317298E}" type="presParOf" srcId="{50D6E196-C469-4270-9D77-E3241174231E}" destId="{649BF4D0-3140-4CD4-9344-051B056D83DC}" srcOrd="2" destOrd="0" presId="urn:microsoft.com/office/officeart/2005/8/layout/hierarchy5"/>
    <dgm:cxn modelId="{DADF7D4F-A4BA-48AF-A9A0-F5CA2B486F9B}" type="presParOf" srcId="{649BF4D0-3140-4CD4-9344-051B056D83DC}" destId="{DCC819C7-9098-44F3-863D-020C9CA108F6}" srcOrd="0" destOrd="0" presId="urn:microsoft.com/office/officeart/2005/8/layout/hierarchy5"/>
    <dgm:cxn modelId="{A5BF9DB6-936D-4C61-928F-7E1B4D768646}" type="presParOf" srcId="{649BF4D0-3140-4CD4-9344-051B056D83DC}" destId="{D80E6F85-C0FB-4526-A37F-BC78F8610CA4}" srcOrd="1" destOrd="0" presId="urn:microsoft.com/office/officeart/2005/8/layout/hierarchy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CC819C7-9098-44F3-863D-020C9CA108F6}">
      <dsp:nvSpPr>
        <dsp:cNvPr id="0" name=""/>
        <dsp:cNvSpPr/>
      </dsp:nvSpPr>
      <dsp:spPr>
        <a:xfrm>
          <a:off x="1658604" y="0"/>
          <a:ext cx="2903263" cy="445452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it-IT" sz="2000" kern="1200">
              <a:latin typeface="Times New Roman" panose="02020603050405020304" pitchFamily="18" charset="0"/>
              <a:ea typeface="+mn-ea"/>
              <a:cs typeface="Times New Roman" panose="02020603050405020304" pitchFamily="18" charset="0"/>
            </a:rPr>
            <a:t>Regolamento dell'AMP che integra le misure di conservazione (RINTAMP)</a:t>
          </a:r>
        </a:p>
      </dsp:txBody>
      <dsp:txXfrm>
        <a:off x="1658604" y="0"/>
        <a:ext cx="2903263" cy="1336357"/>
      </dsp:txXfrm>
    </dsp:sp>
    <dsp:sp modelId="{C68A70DD-3626-43D5-B865-6EB0A8EFB546}">
      <dsp:nvSpPr>
        <dsp:cNvPr id="0" name=""/>
        <dsp:cNvSpPr/>
      </dsp:nvSpPr>
      <dsp:spPr>
        <a:xfrm>
          <a:off x="0" y="0"/>
          <a:ext cx="1612364" cy="4454525"/>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it-IT" sz="2000" kern="1200">
              <a:latin typeface="Times New Roman" panose="02020603050405020304" pitchFamily="18" charset="0"/>
              <a:ea typeface="+mn-ea"/>
              <a:cs typeface="Times New Roman" panose="02020603050405020304" pitchFamily="18" charset="0"/>
            </a:rPr>
            <a:t>Obiettivi di sostenibilità</a:t>
          </a:r>
        </a:p>
      </dsp:txBody>
      <dsp:txXfrm>
        <a:off x="0" y="0"/>
        <a:ext cx="1612364" cy="1336357"/>
      </dsp:txXfrm>
    </dsp:sp>
    <dsp:sp modelId="{403445D2-DB43-4939-9760-9430C0035DFE}">
      <dsp:nvSpPr>
        <dsp:cNvPr id="0" name=""/>
        <dsp:cNvSpPr/>
      </dsp:nvSpPr>
      <dsp:spPr>
        <a:xfrm>
          <a:off x="91477" y="1924361"/>
          <a:ext cx="1194108" cy="1738508"/>
        </a:xfrm>
        <a:prstGeom prst="roundRect">
          <a:avLst>
            <a:gd name="adj" fmla="val 10000"/>
          </a:avLst>
        </a:prstGeom>
        <a:solidFill>
          <a:schemeClr val="lt1">
            <a:hueOff val="0"/>
            <a:satOff val="0"/>
            <a:lumOff val="0"/>
            <a:alphaOff val="0"/>
          </a:schemeClr>
        </a:solidFill>
        <a:ln w="55000" cap="flat" cmpd="thickThin"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it-IT" sz="1200" kern="1200">
              <a:latin typeface="Times New Roman" panose="02020603050405020304" pitchFamily="18" charset="0"/>
              <a:ea typeface="+mn-ea"/>
              <a:cs typeface="Times New Roman" panose="02020603050405020304" pitchFamily="18" charset="0"/>
            </a:rPr>
            <a:t>Ad es.: Conservazione e miglioramento della qualità di habitat e specie e del sistema delle risorse naturali che li sostengono, anche attraverso la partecipazione attiva delle comunità locali'</a:t>
          </a:r>
        </a:p>
      </dsp:txBody>
      <dsp:txXfrm>
        <a:off x="91477" y="1924361"/>
        <a:ext cx="1194108" cy="1738508"/>
      </dsp:txXfrm>
    </dsp:sp>
    <dsp:sp modelId="{16FC5532-0A05-48EC-9607-72F439E97AB8}">
      <dsp:nvSpPr>
        <dsp:cNvPr id="0" name=""/>
        <dsp:cNvSpPr/>
      </dsp:nvSpPr>
      <dsp:spPr>
        <a:xfrm rot="18375218">
          <a:off x="1117293" y="2449444"/>
          <a:ext cx="823674" cy="24125"/>
        </a:xfrm>
        <a:custGeom>
          <a:avLst/>
          <a:gdLst/>
          <a:ahLst/>
          <a:cxnLst/>
          <a:rect l="0" t="0" r="0" b="0"/>
          <a:pathLst>
            <a:path>
              <a:moveTo>
                <a:pt x="0" y="17995"/>
              </a:moveTo>
              <a:lnTo>
                <a:pt x="882055" y="17995"/>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it-IT" sz="500" kern="1200">
            <a:solidFill>
              <a:sysClr val="windowText" lastClr="000000">
                <a:hueOff val="0"/>
                <a:satOff val="0"/>
                <a:lumOff val="0"/>
                <a:alphaOff val="0"/>
              </a:sysClr>
            </a:solidFill>
            <a:latin typeface="Calibri"/>
            <a:ea typeface="+mn-ea"/>
            <a:cs typeface="+mn-cs"/>
          </a:endParaRPr>
        </a:p>
      </dsp:txBody>
      <dsp:txXfrm rot="18375218">
        <a:off x="1508538" y="2440915"/>
        <a:ext cx="41183" cy="41183"/>
      </dsp:txXfrm>
    </dsp:sp>
    <dsp:sp modelId="{78E3F0E3-7EC1-40AE-A30C-973898EFF500}">
      <dsp:nvSpPr>
        <dsp:cNvPr id="0" name=""/>
        <dsp:cNvSpPr/>
      </dsp:nvSpPr>
      <dsp:spPr>
        <a:xfrm>
          <a:off x="1772675" y="1830871"/>
          <a:ext cx="1194108" cy="597054"/>
        </a:xfrm>
        <a:prstGeom prst="roundRect">
          <a:avLst>
            <a:gd name="adj" fmla="val 10000"/>
          </a:avLst>
        </a:prstGeom>
        <a:solidFill>
          <a:schemeClr val="lt1">
            <a:hueOff val="0"/>
            <a:satOff val="0"/>
            <a:lumOff val="0"/>
            <a:alphaOff val="0"/>
          </a:schemeClr>
        </a:solidFill>
        <a:ln w="55000" cap="flat" cmpd="thickThin"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it-IT" sz="1400" kern="1200">
              <a:latin typeface="Times New Roman" panose="02020603050405020304" pitchFamily="18" charset="0"/>
              <a:ea typeface="+mn-ea"/>
              <a:cs typeface="Times New Roman" panose="02020603050405020304" pitchFamily="18" charset="0"/>
            </a:rPr>
            <a:t>Obiettivo specifico1</a:t>
          </a:r>
        </a:p>
      </dsp:txBody>
      <dsp:txXfrm>
        <a:off x="1772675" y="1830871"/>
        <a:ext cx="1194108" cy="597054"/>
      </dsp:txXfrm>
    </dsp:sp>
    <dsp:sp modelId="{D3ED330B-22B8-43D5-BBFB-713BA1694D66}">
      <dsp:nvSpPr>
        <dsp:cNvPr id="0" name=""/>
        <dsp:cNvSpPr/>
      </dsp:nvSpPr>
      <dsp:spPr>
        <a:xfrm>
          <a:off x="2966783" y="2117335"/>
          <a:ext cx="477643" cy="24125"/>
        </a:xfrm>
        <a:custGeom>
          <a:avLst/>
          <a:gdLst/>
          <a:ahLst/>
          <a:cxnLst/>
          <a:rect l="0" t="0" r="0" b="0"/>
          <a:pathLst>
            <a:path>
              <a:moveTo>
                <a:pt x="0" y="17995"/>
              </a:moveTo>
              <a:lnTo>
                <a:pt x="511938" y="17995"/>
              </a:lnTo>
            </a:path>
          </a:pathLst>
        </a:custGeom>
        <a:noFill/>
        <a:ln w="55000" cap="flat" cmpd="thickThin"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it-IT" sz="500" kern="1200">
            <a:solidFill>
              <a:sysClr val="windowText" lastClr="000000">
                <a:hueOff val="0"/>
                <a:satOff val="0"/>
                <a:lumOff val="0"/>
                <a:alphaOff val="0"/>
              </a:sysClr>
            </a:solidFill>
            <a:latin typeface="Calibri"/>
            <a:ea typeface="+mn-ea"/>
            <a:cs typeface="+mn-cs"/>
          </a:endParaRPr>
        </a:p>
      </dsp:txBody>
      <dsp:txXfrm>
        <a:off x="3193664" y="2117457"/>
        <a:ext cx="23882" cy="23882"/>
      </dsp:txXfrm>
    </dsp:sp>
    <dsp:sp modelId="{FA272198-1C51-4629-A2B2-BA6323A46874}">
      <dsp:nvSpPr>
        <dsp:cNvPr id="0" name=""/>
        <dsp:cNvSpPr/>
      </dsp:nvSpPr>
      <dsp:spPr>
        <a:xfrm>
          <a:off x="3444427" y="1830871"/>
          <a:ext cx="1194108" cy="597054"/>
        </a:xfrm>
        <a:prstGeom prst="roundRect">
          <a:avLst>
            <a:gd name="adj" fmla="val 10000"/>
          </a:avLst>
        </a:prstGeom>
        <a:solidFill>
          <a:schemeClr val="lt1">
            <a:hueOff val="0"/>
            <a:satOff val="0"/>
            <a:lumOff val="0"/>
            <a:alphaOff val="0"/>
          </a:schemeClr>
        </a:solidFill>
        <a:ln w="55000" cap="flat" cmpd="thickThin"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it-IT" sz="1400" kern="1200">
              <a:latin typeface="Times New Roman" panose="02020603050405020304" pitchFamily="18" charset="0"/>
              <a:ea typeface="+mn-ea"/>
              <a:cs typeface="Times New Roman" panose="02020603050405020304" pitchFamily="18" charset="0"/>
            </a:rPr>
            <a:t>Azioni per indirizzare l'Ob. sp. 1</a:t>
          </a:r>
        </a:p>
      </dsp:txBody>
      <dsp:txXfrm>
        <a:off x="3444427" y="1830871"/>
        <a:ext cx="1194108" cy="597054"/>
      </dsp:txXfrm>
    </dsp:sp>
    <dsp:sp modelId="{C12DB3A9-D479-4B89-9BB2-F44BFEFEDC36}">
      <dsp:nvSpPr>
        <dsp:cNvPr id="0" name=""/>
        <dsp:cNvSpPr/>
      </dsp:nvSpPr>
      <dsp:spPr>
        <a:xfrm rot="88114">
          <a:off x="1285504" y="2787920"/>
          <a:ext cx="496912" cy="24125"/>
        </a:xfrm>
        <a:custGeom>
          <a:avLst/>
          <a:gdLst/>
          <a:ahLst/>
          <a:cxnLst/>
          <a:rect l="0" t="0" r="0" b="0"/>
          <a:pathLst>
            <a:path>
              <a:moveTo>
                <a:pt x="0" y="17995"/>
              </a:moveTo>
              <a:lnTo>
                <a:pt x="511938" y="17995"/>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it-IT" sz="500" kern="1200">
            <a:solidFill>
              <a:sysClr val="windowText" lastClr="000000">
                <a:hueOff val="0"/>
                <a:satOff val="0"/>
                <a:lumOff val="0"/>
                <a:alphaOff val="0"/>
              </a:sysClr>
            </a:solidFill>
            <a:latin typeface="Calibri"/>
            <a:ea typeface="+mn-ea"/>
            <a:cs typeface="+mn-cs"/>
          </a:endParaRPr>
        </a:p>
      </dsp:txBody>
      <dsp:txXfrm rot="88114">
        <a:off x="1521538" y="2787560"/>
        <a:ext cx="24845" cy="24845"/>
      </dsp:txXfrm>
    </dsp:sp>
    <dsp:sp modelId="{88E635EE-9DD6-45B0-9C1E-1B40BC436BE0}">
      <dsp:nvSpPr>
        <dsp:cNvPr id="0" name=""/>
        <dsp:cNvSpPr/>
      </dsp:nvSpPr>
      <dsp:spPr>
        <a:xfrm>
          <a:off x="1782335" y="2507823"/>
          <a:ext cx="1194108" cy="597054"/>
        </a:xfrm>
        <a:prstGeom prst="roundRect">
          <a:avLst>
            <a:gd name="adj" fmla="val 10000"/>
          </a:avLst>
        </a:prstGeom>
        <a:solidFill>
          <a:schemeClr val="lt1">
            <a:hueOff val="0"/>
            <a:satOff val="0"/>
            <a:lumOff val="0"/>
            <a:alphaOff val="0"/>
          </a:schemeClr>
        </a:solidFill>
        <a:ln w="55000" cap="flat" cmpd="thickThin"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it-IT" sz="1400" kern="1200">
              <a:latin typeface="Times New Roman" panose="02020603050405020304" pitchFamily="18" charset="0"/>
              <a:ea typeface="+mn-ea"/>
              <a:cs typeface="Times New Roman" panose="02020603050405020304" pitchFamily="18" charset="0"/>
            </a:rPr>
            <a:t>Obiettivo specifico </a:t>
          </a:r>
          <a:r>
            <a:rPr lang="it-IT" sz="1400" kern="1200" baseline="0">
              <a:latin typeface="Times New Roman" panose="02020603050405020304" pitchFamily="18" charset="0"/>
              <a:ea typeface="+mn-ea"/>
              <a:cs typeface="Times New Roman" panose="02020603050405020304" pitchFamily="18" charset="0"/>
            </a:rPr>
            <a:t>2</a:t>
          </a:r>
        </a:p>
      </dsp:txBody>
      <dsp:txXfrm>
        <a:off x="1782335" y="2507823"/>
        <a:ext cx="1194108" cy="597054"/>
      </dsp:txXfrm>
    </dsp:sp>
    <dsp:sp modelId="{901A7AAD-C082-4DD6-9AEC-9D9830C5EE2F}">
      <dsp:nvSpPr>
        <dsp:cNvPr id="0" name=""/>
        <dsp:cNvSpPr/>
      </dsp:nvSpPr>
      <dsp:spPr>
        <a:xfrm>
          <a:off x="2976443" y="2794287"/>
          <a:ext cx="477643" cy="24125"/>
        </a:xfrm>
        <a:custGeom>
          <a:avLst/>
          <a:gdLst/>
          <a:ahLst/>
          <a:cxnLst/>
          <a:rect l="0" t="0" r="0" b="0"/>
          <a:pathLst>
            <a:path>
              <a:moveTo>
                <a:pt x="0" y="17995"/>
              </a:moveTo>
              <a:lnTo>
                <a:pt x="511938" y="17995"/>
              </a:lnTo>
            </a:path>
          </a:pathLst>
        </a:custGeom>
        <a:noFill/>
        <a:ln w="55000" cap="flat" cmpd="thickThin"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it-IT" sz="500" kern="1200">
            <a:solidFill>
              <a:sysClr val="windowText" lastClr="000000">
                <a:hueOff val="0"/>
                <a:satOff val="0"/>
                <a:lumOff val="0"/>
                <a:alphaOff val="0"/>
              </a:sysClr>
            </a:solidFill>
            <a:latin typeface="Calibri"/>
            <a:ea typeface="+mn-ea"/>
            <a:cs typeface="+mn-cs"/>
          </a:endParaRPr>
        </a:p>
      </dsp:txBody>
      <dsp:txXfrm>
        <a:off x="3203324" y="2794409"/>
        <a:ext cx="23882" cy="23882"/>
      </dsp:txXfrm>
    </dsp:sp>
    <dsp:sp modelId="{31961CFF-B282-4C6D-91BD-79366203A122}">
      <dsp:nvSpPr>
        <dsp:cNvPr id="0" name=""/>
        <dsp:cNvSpPr/>
      </dsp:nvSpPr>
      <dsp:spPr>
        <a:xfrm>
          <a:off x="3454087" y="2507823"/>
          <a:ext cx="1194108" cy="597054"/>
        </a:xfrm>
        <a:prstGeom prst="roundRect">
          <a:avLst>
            <a:gd name="adj" fmla="val 10000"/>
          </a:avLst>
        </a:prstGeom>
        <a:solidFill>
          <a:schemeClr val="lt1">
            <a:hueOff val="0"/>
            <a:satOff val="0"/>
            <a:lumOff val="0"/>
            <a:alphaOff val="0"/>
          </a:schemeClr>
        </a:solidFill>
        <a:ln w="55000" cap="flat" cmpd="thickThin"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it-IT" sz="1400" kern="1200">
              <a:latin typeface="Times New Roman" panose="02020603050405020304" pitchFamily="18" charset="0"/>
              <a:ea typeface="+mn-ea"/>
              <a:cs typeface="Times New Roman" panose="02020603050405020304" pitchFamily="18" charset="0"/>
            </a:rPr>
            <a:t>Azioni per indirizzare l'Ob. sp. 2</a:t>
          </a:r>
          <a:endParaRPr lang="it-IT" sz="1400" kern="1200" baseline="0">
            <a:latin typeface="Times New Roman" panose="02020603050405020304" pitchFamily="18" charset="0"/>
            <a:ea typeface="+mn-ea"/>
            <a:cs typeface="Times New Roman" panose="02020603050405020304" pitchFamily="18" charset="0"/>
          </a:endParaRPr>
        </a:p>
      </dsp:txBody>
      <dsp:txXfrm>
        <a:off x="3454087" y="2507823"/>
        <a:ext cx="1194108" cy="597054"/>
      </dsp:txXfrm>
    </dsp:sp>
    <dsp:sp modelId="{49AEE762-A059-43F2-8E36-6074CCF4863F}">
      <dsp:nvSpPr>
        <dsp:cNvPr id="0" name=""/>
        <dsp:cNvSpPr/>
      </dsp:nvSpPr>
      <dsp:spPr>
        <a:xfrm rot="3276821">
          <a:off x="1105053" y="3131226"/>
          <a:ext cx="857815" cy="24125"/>
        </a:xfrm>
        <a:custGeom>
          <a:avLst/>
          <a:gdLst/>
          <a:ahLst/>
          <a:cxnLst/>
          <a:rect l="0" t="0" r="0" b="0"/>
          <a:pathLst>
            <a:path>
              <a:moveTo>
                <a:pt x="0" y="17995"/>
              </a:moveTo>
              <a:lnTo>
                <a:pt x="896464" y="17995"/>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it-IT" sz="500" kern="1200">
            <a:solidFill>
              <a:sysClr val="windowText" lastClr="000000">
                <a:hueOff val="0"/>
                <a:satOff val="0"/>
                <a:lumOff val="0"/>
                <a:alphaOff val="0"/>
              </a:sysClr>
            </a:solidFill>
            <a:latin typeface="Calibri"/>
            <a:ea typeface="+mn-ea"/>
            <a:cs typeface="+mn-cs"/>
          </a:endParaRPr>
        </a:p>
      </dsp:txBody>
      <dsp:txXfrm rot="3276821">
        <a:off x="1512515" y="3121843"/>
        <a:ext cx="42890" cy="42890"/>
      </dsp:txXfrm>
    </dsp:sp>
    <dsp:sp modelId="{E12D9058-CEE7-43FC-A59B-B577260825B9}">
      <dsp:nvSpPr>
        <dsp:cNvPr id="0" name=""/>
        <dsp:cNvSpPr/>
      </dsp:nvSpPr>
      <dsp:spPr>
        <a:xfrm>
          <a:off x="1782335" y="3194436"/>
          <a:ext cx="1194108" cy="597054"/>
        </a:xfrm>
        <a:prstGeom prst="roundRect">
          <a:avLst>
            <a:gd name="adj" fmla="val 10000"/>
          </a:avLst>
        </a:prstGeom>
        <a:solidFill>
          <a:schemeClr val="lt1">
            <a:hueOff val="0"/>
            <a:satOff val="0"/>
            <a:lumOff val="0"/>
            <a:alphaOff val="0"/>
          </a:schemeClr>
        </a:solidFill>
        <a:ln w="55000" cap="flat" cmpd="thickThin"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it-IT" sz="1400" kern="1200">
              <a:latin typeface="Times New Roman" panose="02020603050405020304" pitchFamily="18" charset="0"/>
              <a:ea typeface="+mn-ea"/>
              <a:cs typeface="Times New Roman" panose="02020603050405020304" pitchFamily="18" charset="0"/>
            </a:rPr>
            <a:t>Obiettivo specifico N</a:t>
          </a:r>
        </a:p>
      </dsp:txBody>
      <dsp:txXfrm>
        <a:off x="1782335" y="3194436"/>
        <a:ext cx="1194108" cy="597054"/>
      </dsp:txXfrm>
    </dsp:sp>
    <dsp:sp modelId="{2344F3AC-3C31-4440-A741-C13AC377F07E}">
      <dsp:nvSpPr>
        <dsp:cNvPr id="0" name=""/>
        <dsp:cNvSpPr/>
      </dsp:nvSpPr>
      <dsp:spPr>
        <a:xfrm>
          <a:off x="2976443" y="3480900"/>
          <a:ext cx="477643" cy="24125"/>
        </a:xfrm>
        <a:custGeom>
          <a:avLst/>
          <a:gdLst/>
          <a:ahLst/>
          <a:cxnLst/>
          <a:rect l="0" t="0" r="0" b="0"/>
          <a:pathLst>
            <a:path>
              <a:moveTo>
                <a:pt x="0" y="17995"/>
              </a:moveTo>
              <a:lnTo>
                <a:pt x="511938" y="17995"/>
              </a:lnTo>
            </a:path>
          </a:pathLst>
        </a:custGeom>
        <a:noFill/>
        <a:ln w="55000" cap="flat" cmpd="thickThin"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it-IT" sz="500" kern="1200">
            <a:solidFill>
              <a:sysClr val="windowText" lastClr="000000">
                <a:hueOff val="0"/>
                <a:satOff val="0"/>
                <a:lumOff val="0"/>
                <a:alphaOff val="0"/>
              </a:sysClr>
            </a:solidFill>
            <a:latin typeface="Calibri"/>
            <a:ea typeface="+mn-ea"/>
            <a:cs typeface="+mn-cs"/>
          </a:endParaRPr>
        </a:p>
      </dsp:txBody>
      <dsp:txXfrm>
        <a:off x="3203324" y="3481022"/>
        <a:ext cx="23882" cy="23882"/>
      </dsp:txXfrm>
    </dsp:sp>
    <dsp:sp modelId="{E6FCC9B4-C3CC-4D7A-BC96-FB4C91668B75}">
      <dsp:nvSpPr>
        <dsp:cNvPr id="0" name=""/>
        <dsp:cNvSpPr/>
      </dsp:nvSpPr>
      <dsp:spPr>
        <a:xfrm>
          <a:off x="3454087" y="3194436"/>
          <a:ext cx="1194108" cy="597054"/>
        </a:xfrm>
        <a:prstGeom prst="roundRect">
          <a:avLst>
            <a:gd name="adj" fmla="val 10000"/>
          </a:avLst>
        </a:prstGeom>
        <a:solidFill>
          <a:schemeClr val="lt1">
            <a:hueOff val="0"/>
            <a:satOff val="0"/>
            <a:lumOff val="0"/>
            <a:alphaOff val="0"/>
          </a:schemeClr>
        </a:solidFill>
        <a:ln w="55000" cap="flat" cmpd="thickThin"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it-IT" sz="1400" kern="1200">
              <a:latin typeface="Times New Roman" panose="02020603050405020304" pitchFamily="18" charset="0"/>
              <a:ea typeface="+mn-ea"/>
              <a:cs typeface="Times New Roman" panose="02020603050405020304" pitchFamily="18" charset="0"/>
            </a:rPr>
            <a:t>Azioni per indirizzare l'Ob. sp.N</a:t>
          </a:r>
        </a:p>
      </dsp:txBody>
      <dsp:txXfrm>
        <a:off x="3454087" y="3194436"/>
        <a:ext cx="1194108" cy="597054"/>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5">
  <dgm:title val=""/>
  <dgm:desc val=""/>
  <dgm:catLst>
    <dgm:cat type="hierarchy" pri="6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resOf/>
    <dgm:shape xmlns:r="http://schemas.openxmlformats.org/officeDocument/2006/relationships" r:blip="">
      <dgm:adjLst/>
    </dgm:shape>
    <dgm:choose name="Name0">
      <dgm:if name="Name1" axis="ch" ptType="node" func="cnt" op="gte" val="2">
        <dgm:choose name="Name2">
          <dgm:if name="Name3" func="var" arg="dir" op="equ" val="norm">
            <dgm:constrLst>
              <dgm:constr type="l" for="ch" forName="hierFlow"/>
              <dgm:constr type="t" for="ch" forName="hierFlow" refType="h" fact="0.3"/>
              <dgm:constr type="r" for="ch" forName="hierFlow" refType="w" fact="0.98"/>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if>
          <dgm:else name="Name4">
            <dgm:constrLst>
              <dgm:constr type="l" for="ch" forName="hierFlow" refType="w" fact="0.02"/>
              <dgm:constr type="t" for="ch" forName="hierFlow" refType="h" fact="0.3"/>
              <dgm:constr type="r" for="ch" forName="hierFlow" refType="w"/>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ruleLst/>
    <dgm:layoutNode name="hierFlow">
      <dgm:choose name="Name6">
        <dgm:if name="Name7" func="var" arg="dir" op="equ" val="norm">
          <dgm:alg type="lin">
            <dgm:param type="linDir" val="fromL"/>
            <dgm:param type="nodeVertAlign" val="mid"/>
            <dgm:param type="vertAlign" val="mid"/>
            <dgm:param type="nodeHorzAlign" val="l"/>
            <dgm:param type="horzAlign" val="l"/>
            <dgm:param type="fallback" val="2D"/>
          </dgm:alg>
        </dgm:if>
        <dgm:else name="Name8">
          <dgm:alg type="lin">
            <dgm:param type="linDir" val="fromR"/>
            <dgm:param type="nodeVertAlign" val="mid"/>
            <dgm:param type="vertAlign" val="mid"/>
            <dgm:param type="nodeHorzAlign" val="r"/>
            <dgm:param type="horzAlign" val="r"/>
            <dgm:param type="fallback" val="2D"/>
          </dgm:alg>
        </dgm:else>
      </dgm:choose>
      <dgm:shape xmlns:r="http://schemas.openxmlformats.org/officeDocument/2006/relationships" r:blip="">
        <dgm:adjLst/>
      </dgm:shape>
      <dgm:presOf/>
      <dgm:constrLst>
        <dgm:constr type="primFontSz" for="des" ptType="node" op="equ" val="65"/>
        <dgm:constr type="primFontSz" for="des" forName="connTx" op="equ" val="55"/>
        <dgm:constr type="primFontSz" for="des" forName="connTx" refType="primFontSz" refFor="des" refPtType="node" op="lte" fact="0.8"/>
      </dgm:constrLst>
      <dgm:ruleLst/>
      <dgm:choose name="Name9">
        <dgm:if name="Name10" axis="ch" ptType="node" func="cnt" op="gte" val="2">
          <dgm:layoutNode name="firstBuf">
            <dgm:alg type="sp"/>
            <dgm:shape xmlns:r="http://schemas.openxmlformats.org/officeDocument/2006/relationships" r:blip="">
              <dgm:adjLst/>
            </dgm:shape>
            <dgm:presOf/>
            <dgm:constrLst/>
            <dgm:ruleLst/>
          </dgm:layoutNode>
        </dgm:if>
        <dgm:else name="Name11"/>
      </dgm:choose>
      <dgm:layoutNode name="hierChild1">
        <dgm:varLst>
          <dgm:chPref val="1"/>
          <dgm:animOne val="branch"/>
          <dgm:animLvl val="lvl"/>
        </dgm:varLst>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constrLst/>
        <dgm:ruleLst/>
        <dgm:forEach name="Name15" axis="ch" cnt="3">
          <dgm:forEach name="Name16" axis="self" ptType="node">
            <dgm:layoutNode name="Name17">
              <dgm:choose name="Name18">
                <dgm:if name="Name19" func="var" arg="dir" op="equ" val="norm">
                  <dgm:alg type="hierRoot">
                    <dgm:param type="hierAlign" val="lCtrCh"/>
                  </dgm:alg>
                </dgm:if>
                <dgm:else name="Name20">
                  <dgm:alg type="hierRoot">
                    <dgm:param type="hierAlign" val="rCtrCh"/>
                  </dgm:alg>
                </dgm:else>
              </dgm:choose>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2">
                <dgm:choose name="Name21">
                  <dgm:if name="Name22" func="var" arg="dir" op="equ" val="norm">
                    <dgm:alg type="hierChild">
                      <dgm:param type="linDir" val="fromT"/>
                      <dgm:param type="chAlign" val="l"/>
                    </dgm:alg>
                  </dgm:if>
                  <dgm:else name="Name23">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24" axis="self" ptType="parTrans" cnt="1">
                    <dgm:layoutNode name="Name25">
                      <dgm:choose name="Name26">
                        <dgm:if name="Name27" func="var" arg="dir" op="equ" val="norm">
                          <dgm:alg type="conn">
                            <dgm:param type="dim" val="1D"/>
                            <dgm:param type="begPts" val="midR"/>
                            <dgm:param type="endPts" val="midL"/>
                            <dgm:param type="endSty" val="noArr"/>
                          </dgm:alg>
                        </dgm:if>
                        <dgm:else name="Name28">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29" axis="self" ptType="node">
                    <dgm:layoutNode name="Name30">
                      <dgm:choose name="Name31">
                        <dgm:if name="Name32" func="var" arg="dir" op="equ" val="norm">
                          <dgm:alg type="hierRoot">
                            <dgm:param type="hierAlign" val="lCtrCh"/>
                          </dgm:alg>
                        </dgm:if>
                        <dgm:else name="Name33">
                          <dgm:alg type="hierRoot">
                            <dgm:param type="hierAlign" val="rCtrCh"/>
                          </dgm:alg>
                        </dgm:else>
                      </dgm:choose>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3">
                        <dgm:choose name="Name34">
                          <dgm:if name="Name35" func="var" arg="dir" op="equ" val="norm">
                            <dgm:alg type="hierChild">
                              <dgm:param type="linDir" val="fromT"/>
                              <dgm:param type="chAlign" val="l"/>
                            </dgm:alg>
                          </dgm:if>
                          <dgm:else name="Name36">
                            <dgm:alg type="hierChild">
                              <dgm:param type="linDir" val="fromT"/>
                              <dgm:param type="chAlign" val="r"/>
                            </dgm:alg>
                          </dgm:else>
                        </dgm:choose>
                        <dgm:shape xmlns:r="http://schemas.openxmlformats.org/officeDocument/2006/relationships" r:blip="">
                          <dgm:adjLst/>
                        </dgm:shape>
                        <dgm:presOf/>
                        <dgm:constrLst/>
                        <dgm:ruleLst/>
                        <dgm:forEach name="Name37" ref="repeat"/>
                      </dgm:layoutNode>
                    </dgm:layoutNode>
                  </dgm:forEach>
                </dgm:forEach>
              </dgm:layoutNode>
            </dgm:layoutNode>
          </dgm:forEach>
        </dgm:forEach>
      </dgm:layoutNode>
    </dgm:layoutNode>
    <dgm:layoutNode name="bgShapesFlow">
      <dgm:choose name="Name38">
        <dgm:if name="Name39" func="var" arg="dir" op="equ" val="norm">
          <dgm:alg type="lin">
            <dgm:param type="linDir" val="fromL"/>
            <dgm:param type="nodeVertAlign" val="mid"/>
            <dgm:param type="vertAlign" val="mid"/>
            <dgm:param type="nodeHorzAlign" val="l"/>
            <dgm:param type="horzAlign" val="l"/>
          </dgm:alg>
        </dgm:if>
        <dgm:else name="Name40">
          <dgm:alg type="lin">
            <dgm:param type="linDir" val="fromR"/>
            <dgm:param type="nodeVertAlign" val="mid"/>
            <dgm:param type="vertAlign" val="mid"/>
            <dgm:param type="nodeHorzAlign" val="r"/>
            <dgm:param type="horzAlign" val="r"/>
          </dgm:alg>
        </dgm:else>
      </dgm:choose>
      <dgm:shape xmlns:r="http://schemas.openxmlformats.org/officeDocument/2006/relationships" r:blip="">
        <dgm:adjLst/>
      </dgm:shape>
      <dgm:presOf/>
      <dgm:constrLst>
        <dgm:constr type="w" for="ch" forName="rectComp" refType="w"/>
        <dgm:constr type="h" for="ch" forName="rectComp" refType="h"/>
        <dgm:constr type="h" for="des" forName="bgRect" refType="h"/>
        <dgm:constr type="primFontSz" for="des" forName="bgRectTx" op="equ" val="65"/>
      </dgm:constrLst>
      <dgm:ruleLst/>
      <dgm:forEach name="Name41" axis="ch" ptType="node" st="2">
        <dgm:layoutNode name="rectComp">
          <dgm:alg type="composite"/>
          <dgm:shape xmlns:r="http://schemas.openxmlformats.org/officeDocument/2006/relationships" r:blip="">
            <dgm:adjLst/>
          </dgm:shape>
          <dgm:presOf/>
          <dgm:constrLst>
            <dgm:constr type="userA"/>
            <dgm:constr type="l" for="ch" forName="bgRect"/>
            <dgm:constr type="t" for="ch" forName="bgRect"/>
            <dgm:constr type="w" for="ch" forName="bgRect" refType="userA" fact="1.2"/>
            <dgm:constr type="l" for="ch" forName="bgRectTx"/>
            <dgm:constr type="t" for="ch" forName="bgRectTx"/>
            <dgm:constr type="h" for="ch" forName="bgRectTx" refType="h" refFor="ch" refForName="bgRect" fact="0.3"/>
            <dgm:constr type="w" for="ch" forName="bgRectTx" refType="w" refFor="ch" refForName="bgRect" op="equ"/>
          </dgm:constrLst>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shape xmlns:r="http://schemas.openxmlformats.org/officeDocument/2006/relationships" type="rect" r:blip="" zOrderOff="-999" hideGeom="1">
              <dgm:adjLst/>
            </dgm:shape>
            <dgm:presOf axis="desOrSelf" ptType="node"/>
            <dgm:constrLst/>
            <dgm:ruleLst>
              <dgm:rule type="primFontSz" val="5" fact="NaN" max="NaN"/>
            </dgm:ruleLst>
          </dgm:layoutNode>
        </dgm:layoutNode>
        <dgm:choose name="Name42">
          <dgm:if name="Name43" axis="self" ptType="node" func="revPos" op="gte" val="2">
            <dgm:layoutNode name="spComp">
              <dgm:alg type="composite"/>
              <dgm:shape xmlns:r="http://schemas.openxmlformats.org/officeDocument/2006/relationships" r:blip="">
                <dgm:adjLst/>
              </dgm:shape>
              <dgm:presOf/>
              <dgm:constrLst>
                <dgm:constr type="userA"/>
                <dgm:constr type="userB"/>
                <dgm:constr type="l" for="ch" forName="hSp"/>
                <dgm:constr type="t" for="ch" forName="hSp"/>
                <dgm:constr type="w" for="ch" forName="hSp" refType="userB"/>
                <dgm:constr type="wOff" for="ch" forName="hSp" refType="userA" fact="-0.2"/>
              </dgm:constrLst>
              <dgm:ruleLst/>
              <dgm:layoutNode name="hSp">
                <dgm:alg type="sp"/>
                <dgm:shape xmlns:r="http://schemas.openxmlformats.org/officeDocument/2006/relationships" r:blip="">
                  <dgm:adjLst/>
                </dgm:shape>
                <dgm:presOf/>
                <dgm:constrLst/>
                <dgm:ruleLst/>
              </dgm:layoutNode>
            </dgm:layoutNode>
          </dgm:if>
          <dgm:else name="Name44"/>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4475305-0A69-4389-A6E0-28142D1C5599}" type="datetimeFigureOut">
              <a:rPr lang="it-IT" smtClean="0"/>
              <a:pPr/>
              <a:t>10/01/2019</a:t>
            </a:fld>
            <a:endParaRPr lang="it-IT"/>
          </a:p>
        </p:txBody>
      </p:sp>
      <p:sp>
        <p:nvSpPr>
          <p:cNvPr id="4" name="Segnaposto immagine diapositiva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C52790-B727-4AE7-9A06-F9A4D683ABA5}" type="slidenum">
              <a:rPr lang="it-IT" smtClean="0"/>
              <a:pPr/>
              <a:t>‹N›</a:t>
            </a:fld>
            <a:endParaRPr lang="it-IT"/>
          </a:p>
        </p:txBody>
      </p:sp>
    </p:spTree>
    <p:extLst>
      <p:ext uri="{BB962C8B-B14F-4D97-AF65-F5344CB8AC3E}">
        <p14:creationId xmlns="" xmlns:p14="http://schemas.microsoft.com/office/powerpoint/2010/main" val="30166618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952500" y="685800"/>
            <a:ext cx="4953000" cy="3429000"/>
          </a:xfrm>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05C52790-B727-4AE7-9A06-F9A4D683ABA5}" type="slidenum">
              <a:rPr lang="it-IT" smtClean="0"/>
              <a:pPr/>
              <a:t>1</a:t>
            </a:fld>
            <a:endParaRPr lang="it-IT"/>
          </a:p>
        </p:txBody>
      </p:sp>
    </p:spTree>
    <p:extLst>
      <p:ext uri="{BB962C8B-B14F-4D97-AF65-F5344CB8AC3E}">
        <p14:creationId xmlns="" xmlns:p14="http://schemas.microsoft.com/office/powerpoint/2010/main" val="2055365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05C52790-B727-4AE7-9A06-F9A4D683ABA5}" type="slidenum">
              <a:rPr lang="it-IT" smtClean="0"/>
              <a:pPr/>
              <a:t>9</a:t>
            </a:fld>
            <a:endParaRPr lang="it-IT"/>
          </a:p>
        </p:txBody>
      </p:sp>
    </p:spTree>
    <p:extLst>
      <p:ext uri="{BB962C8B-B14F-4D97-AF65-F5344CB8AC3E}">
        <p14:creationId xmlns="" xmlns:p14="http://schemas.microsoft.com/office/powerpoint/2010/main" val="15373283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gi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image" Target="../media/image5.jpe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a titolo">
    <p:spTree>
      <p:nvGrpSpPr>
        <p:cNvPr id="1" name=""/>
        <p:cNvGrpSpPr/>
        <p:nvPr/>
      </p:nvGrpSpPr>
      <p:grpSpPr>
        <a:xfrm>
          <a:off x="0" y="0"/>
          <a:ext cx="0" cy="0"/>
          <a:chOff x="0" y="0"/>
          <a:chExt cx="0" cy="0"/>
        </a:xfrm>
      </p:grpSpPr>
      <p:grpSp>
        <p:nvGrpSpPr>
          <p:cNvPr id="2" name="Gruppo 1"/>
          <p:cNvGrpSpPr/>
          <p:nvPr/>
        </p:nvGrpSpPr>
        <p:grpSpPr>
          <a:xfrm>
            <a:off x="-4078" y="4971288"/>
            <a:ext cx="9910079" cy="1912088"/>
            <a:chOff x="-3765" y="4832896"/>
            <a:chExt cx="9147765" cy="2032192"/>
          </a:xfrm>
        </p:grpSpPr>
        <p:sp>
          <p:nvSpPr>
            <p:cNvPr id="7" name="Figura a mano libera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rgbClr val="548665"/>
            </a:solidFill>
            <a:ln w="9525" cap="flat" cmpd="sng" algn="ctr">
              <a:solidFill>
                <a:srgbClr val="4D8556"/>
              </a:solidFill>
              <a:prstDash val="solid"/>
              <a:round/>
              <a:headEnd type="none" w="med" len="med"/>
              <a:tailEnd type="none" w="med" len="med"/>
            </a:ln>
            <a:effectLst/>
          </p:spPr>
          <p:txBody>
            <a:bodyPr vert="horz" wrap="square" lIns="91440" tIns="45720" rIns="91440" bIns="45720" anchor="t" compatLnSpc="1"/>
            <a:lstStyle/>
            <a:p>
              <a:endParaRPr kumimoji="0" lang="en-US" sz="1463"/>
            </a:p>
          </p:txBody>
        </p:sp>
        <p:sp>
          <p:nvSpPr>
            <p:cNvPr id="8" name="Figura a mano libera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446C51"/>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sz="1463"/>
            </a:p>
          </p:txBody>
        </p:sp>
        <p:sp>
          <p:nvSpPr>
            <p:cNvPr id="11" name="Figura a mano libera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sz="1463"/>
            </a:p>
          </p:txBody>
        </p:sp>
        <p:cxnSp>
          <p:nvCxnSpPr>
            <p:cNvPr id="12" name="Connettore 1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0" name="Triangolo rettangolo 9"/>
          <p:cNvSpPr/>
          <p:nvPr/>
        </p:nvSpPr>
        <p:spPr>
          <a:xfrm>
            <a:off x="-2" y="4664147"/>
            <a:ext cx="991368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sz="1463"/>
          </a:p>
        </p:txBody>
      </p:sp>
      <p:sp>
        <p:nvSpPr>
          <p:cNvPr id="3" name="Titolo 2"/>
          <p:cNvSpPr>
            <a:spLocks noGrp="1"/>
          </p:cNvSpPr>
          <p:nvPr>
            <p:ph type="title"/>
          </p:nvPr>
        </p:nvSpPr>
        <p:spPr>
          <a:xfrm>
            <a:off x="493260" y="1799843"/>
            <a:ext cx="8915400" cy="3073520"/>
          </a:xfrm>
        </p:spPr>
        <p:txBody>
          <a:bodyPr/>
          <a:lstStyle>
            <a:lvl1pPr algn="ctr">
              <a:defRPr sz="2600" b="1">
                <a:effectLst/>
              </a:defRPr>
            </a:lvl1pPr>
          </a:lstStyle>
          <a:p>
            <a:r>
              <a:rPr lang="it-IT" dirty="0"/>
              <a:t>Fare clic per modificare lo stile del titolo</a:t>
            </a:r>
          </a:p>
        </p:txBody>
      </p:sp>
      <p:sp>
        <p:nvSpPr>
          <p:cNvPr id="17" name="Sottotitolo 16"/>
          <p:cNvSpPr>
            <a:spLocks noGrp="1"/>
          </p:cNvSpPr>
          <p:nvPr>
            <p:ph type="subTitle" idx="1"/>
          </p:nvPr>
        </p:nvSpPr>
        <p:spPr>
          <a:xfrm>
            <a:off x="1426111" y="5414493"/>
            <a:ext cx="8363427" cy="1372615"/>
          </a:xfrm>
        </p:spPr>
        <p:txBody>
          <a:bodyPr lIns="45720" rIns="45720" anchor="ctr">
            <a:normAutofit/>
          </a:bodyPr>
          <a:lstStyle>
            <a:lvl1pPr marL="0" marR="52007" indent="0" algn="l">
              <a:spcBef>
                <a:spcPts val="0"/>
              </a:spcBef>
              <a:buNone/>
              <a:defRPr sz="1138" b="1" i="1">
                <a:solidFill>
                  <a:schemeClr val="tx2">
                    <a:lumMod val="75000"/>
                  </a:schemeClr>
                </a:solidFill>
              </a:defRPr>
            </a:lvl1pPr>
            <a:lvl2pPr marL="371475" indent="0" algn="ctr">
              <a:buNone/>
            </a:lvl2pPr>
            <a:lvl3pPr marL="742950" indent="0" algn="ctr">
              <a:buNone/>
            </a:lvl3pPr>
            <a:lvl4pPr marL="1114425" indent="0" algn="ctr">
              <a:buNone/>
            </a:lvl4pPr>
            <a:lvl5pPr marL="1485900" indent="0" algn="ctr">
              <a:buNone/>
            </a:lvl5pPr>
            <a:lvl6pPr marL="1857375" indent="0" algn="ctr">
              <a:buNone/>
            </a:lvl6pPr>
            <a:lvl7pPr marL="2228850" indent="0" algn="ctr">
              <a:buNone/>
            </a:lvl7pPr>
            <a:lvl8pPr marL="2600325" indent="0" algn="ctr">
              <a:buNone/>
            </a:lvl8pPr>
            <a:lvl9pPr marL="2971800" indent="0" algn="ctr">
              <a:buNone/>
            </a:lvl9pPr>
            <a:extLst/>
          </a:lstStyle>
          <a:p>
            <a:endParaRPr lang="it-IT" sz="1138" dirty="0"/>
          </a:p>
        </p:txBody>
      </p:sp>
      <p:grpSp>
        <p:nvGrpSpPr>
          <p:cNvPr id="27" name="Gruppo 26"/>
          <p:cNvGrpSpPr/>
          <p:nvPr userDrawn="1"/>
        </p:nvGrpSpPr>
        <p:grpSpPr>
          <a:xfrm>
            <a:off x="139518" y="5411110"/>
            <a:ext cx="1147075" cy="1382402"/>
            <a:chOff x="250592" y="5214950"/>
            <a:chExt cx="1058839" cy="1382402"/>
          </a:xfrm>
        </p:grpSpPr>
        <p:pic>
          <p:nvPicPr>
            <p:cNvPr id="28" name="Picture 2" descr="logo dicaar"/>
            <p:cNvPicPr>
              <a:picLocks noChangeAspect="1" noChangeArrowheads="1"/>
            </p:cNvPicPr>
            <p:nvPr/>
          </p:nvPicPr>
          <p:blipFill>
            <a:blip r:embed="rId3" cstate="print">
              <a:clrChange>
                <a:clrFrom>
                  <a:srgbClr val="FFFFFE"/>
                </a:clrFrom>
                <a:clrTo>
                  <a:srgbClr val="FFFFFE">
                    <a:alpha val="0"/>
                  </a:srgbClr>
                </a:clrTo>
              </a:clrChange>
              <a:duotone>
                <a:prstClr val="black"/>
                <a:schemeClr val="tx2">
                  <a:tint val="45000"/>
                  <a:satMod val="400000"/>
                </a:schemeClr>
              </a:duotone>
              <a:lum contrast="40000"/>
              <a:extLst>
                <a:ext uri="{28A0092B-C50C-407E-A947-70E740481C1C}">
                  <a14:useLocalDpi xmlns="" xmlns:a14="http://schemas.microsoft.com/office/drawing/2010/main"/>
                </a:ext>
              </a:extLst>
            </a:blip>
            <a:srcRect r="2083"/>
            <a:stretch>
              <a:fillRect/>
            </a:stretch>
          </p:blipFill>
          <p:spPr bwMode="auto">
            <a:xfrm>
              <a:off x="257927" y="6267005"/>
              <a:ext cx="1044168" cy="330347"/>
            </a:xfrm>
            <a:prstGeom prst="rect">
              <a:avLst/>
            </a:prstGeom>
            <a:noFill/>
            <a:ln w="9525">
              <a:noFill/>
              <a:miter lim="800000"/>
              <a:headEnd/>
              <a:tailEnd/>
            </a:ln>
          </p:spPr>
        </p:pic>
        <p:pic>
          <p:nvPicPr>
            <p:cNvPr id="29" name="Picture 2" descr="http://www.unica.it/UserFiles/Image/Grafica/logouniv800.GIF"/>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 xmlns:a14="http://schemas.microsoft.com/office/drawing/2010/main"/>
                </a:ext>
              </a:extLst>
            </a:blip>
            <a:srcRect/>
            <a:stretch>
              <a:fillRect/>
            </a:stretch>
          </p:blipFill>
          <p:spPr bwMode="auto">
            <a:xfrm>
              <a:off x="250592" y="5214950"/>
              <a:ext cx="1058839" cy="1058839"/>
            </a:xfrm>
            <a:prstGeom prst="rect">
              <a:avLst/>
            </a:prstGeom>
            <a:noFill/>
          </p:spPr>
        </p:pic>
      </p:grpSp>
      <p:sp>
        <p:nvSpPr>
          <p:cNvPr id="19" name="Rettangolo 18">
            <a:extLst>
              <a:ext uri="{FF2B5EF4-FFF2-40B4-BE49-F238E27FC236}">
                <a16:creationId xmlns="" xmlns:a16="http://schemas.microsoft.com/office/drawing/2014/main" id="{C59571EB-5866-4243-9B86-6BD9CE700110}"/>
              </a:ext>
            </a:extLst>
          </p:cNvPr>
          <p:cNvSpPr/>
          <p:nvPr userDrawn="1"/>
        </p:nvSpPr>
        <p:spPr>
          <a:xfrm>
            <a:off x="4317543" y="70809"/>
            <a:ext cx="4953000" cy="1200329"/>
          </a:xfrm>
          <a:prstGeom prst="rect">
            <a:avLst/>
          </a:prstGeom>
        </p:spPr>
        <p:txBody>
          <a:bodyPr>
            <a:spAutoFit/>
          </a:bodyPr>
          <a:lstStyle/>
          <a:p>
            <a:pPr algn="ctr"/>
            <a:r>
              <a:rPr lang="it-IT" sz="1800" b="1" baseline="0" dirty="0" smtClean="0">
                <a:latin typeface="Arial-BoldMT"/>
              </a:rPr>
              <a:t>Master di II Livello</a:t>
            </a:r>
          </a:p>
          <a:p>
            <a:pPr algn="ctr"/>
            <a:r>
              <a:rPr lang="it-IT" sz="1800" b="1" baseline="0" dirty="0" smtClean="0">
                <a:latin typeface="Arial-BoldMT"/>
              </a:rPr>
              <a:t>GOVERNANCE MULTILIVELLO. GESTIONE INTEGRATA  DELLE POLITICHE PUBBLICHE</a:t>
            </a:r>
            <a:endParaRPr lang="it-IT" sz="1800" b="1" baseline="0" dirty="0" smtClean="0">
              <a:latin typeface="Arial-BoldMT"/>
            </a:endParaRPr>
          </a:p>
        </p:txBody>
      </p:sp>
      <p:sp>
        <p:nvSpPr>
          <p:cNvPr id="1028" name="AutoShape 4" descr="https://webmail.unica.it/horde/imp/view.php?actionID=view_attach&amp;id=3&amp;muid=%7B5%7DINBOX159390&amp;view_token=mD_E7d-ST4_vm0d3izjtwfA&amp;uniq=1528797781915"/>
          <p:cNvSpPr>
            <a:spLocks noChangeAspect="1" noChangeArrowheads="1"/>
          </p:cNvSpPr>
          <p:nvPr userDrawn="1"/>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1029" name="Picture 5"/>
          <p:cNvPicPr>
            <a:picLocks noChangeAspect="1" noChangeArrowheads="1"/>
          </p:cNvPicPr>
          <p:nvPr userDrawn="1"/>
        </p:nvPicPr>
        <p:blipFill>
          <a:blip r:embed="rId5"/>
          <a:srcRect/>
          <a:stretch>
            <a:fillRect/>
          </a:stretch>
        </p:blipFill>
        <p:spPr bwMode="auto">
          <a:xfrm>
            <a:off x="0" y="116632"/>
            <a:ext cx="4206390" cy="504056"/>
          </a:xfrm>
          <a:prstGeom prst="rect">
            <a:avLst/>
          </a:prstGeom>
          <a:noFill/>
          <a:ln w="9525">
            <a:noFill/>
            <a:miter lim="800000"/>
            <a:headEnd/>
            <a:tailEnd/>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12" name="Rettangolo 11"/>
          <p:cNvSpPr/>
          <p:nvPr userDrawn="1"/>
        </p:nvSpPr>
        <p:spPr>
          <a:xfrm>
            <a:off x="0" y="6215517"/>
            <a:ext cx="2066679" cy="642484"/>
          </a:xfrm>
          <a:prstGeom prst="rect">
            <a:avLst/>
          </a:prstGeom>
        </p:spPr>
        <p:txBody>
          <a:bodyPr wrap="square" anchor="b">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lang="en-US" sz="650" i="0" baseline="0" dirty="0" smtClean="0"/>
              <a:t>C</a:t>
            </a:r>
            <a:r>
              <a:rPr lang="en-US" sz="650" i="0" baseline="0" dirty="0"/>
              <a:t>. </a:t>
            </a:r>
            <a:r>
              <a:rPr lang="en-US" sz="650" i="0" baseline="0" dirty="0" err="1"/>
              <a:t>Zoppi</a:t>
            </a:r>
            <a:endParaRPr lang="en-US" sz="650" i="0" baseline="0" dirty="0"/>
          </a:p>
          <a:p>
            <a:pPr marL="0" marR="0" lvl="0" indent="0" algn="l" defTabSz="742950" rtl="0" eaLnBrk="1" fontAlgn="auto" latinLnBrk="0" hangingPunct="1">
              <a:lnSpc>
                <a:spcPct val="100000"/>
              </a:lnSpc>
              <a:spcBef>
                <a:spcPts val="0"/>
              </a:spcBef>
              <a:spcAft>
                <a:spcPts val="0"/>
              </a:spcAft>
              <a:buClrTx/>
              <a:buSzTx/>
              <a:buFontTx/>
              <a:buNone/>
              <a:tabLst/>
              <a:defRPr/>
            </a:pPr>
            <a:endParaRPr lang="it-IT" sz="325" i="1" dirty="0"/>
          </a:p>
          <a:p>
            <a:pPr marL="0" marR="0" lvl="0" indent="0" algn="l" defTabSz="742950" rtl="0" eaLnBrk="1" fontAlgn="auto" latinLnBrk="0" hangingPunct="1">
              <a:lnSpc>
                <a:spcPct val="100000"/>
              </a:lnSpc>
              <a:spcBef>
                <a:spcPts val="0"/>
              </a:spcBef>
              <a:spcAft>
                <a:spcPts val="0"/>
              </a:spcAft>
              <a:buClrTx/>
              <a:buSzTx/>
              <a:buFontTx/>
              <a:buNone/>
              <a:tabLst/>
              <a:defRPr/>
            </a:pPr>
            <a:r>
              <a:rPr lang="it-IT" sz="650" b="1" i="1" dirty="0" smtClean="0"/>
              <a:t>Integrazione delle misure di conservazione dei siti della Rete Natura 2000 nei regolamenti delle aree marine protette: uno studio relativo alla Sardegna</a:t>
            </a:r>
            <a:endParaRPr lang="en-US" sz="650" b="1" i="1" dirty="0"/>
          </a:p>
        </p:txBody>
      </p:sp>
      <p:sp>
        <p:nvSpPr>
          <p:cNvPr id="3" name="Segnaposto contenuto 2"/>
          <p:cNvSpPr>
            <a:spLocks noGrp="1"/>
          </p:cNvSpPr>
          <p:nvPr>
            <p:ph idx="1" hasCustomPrompt="1"/>
          </p:nvPr>
        </p:nvSpPr>
        <p:spPr>
          <a:xfrm>
            <a:off x="116463" y="1351309"/>
            <a:ext cx="9673075" cy="4453955"/>
          </a:xfrm>
        </p:spPr>
        <p:txBody>
          <a:bodyPr anchor="ctr">
            <a:normAutofit/>
          </a:bodyPr>
          <a:lstStyle>
            <a:lvl1pPr marL="217984" indent="-217984">
              <a:spcBef>
                <a:spcPts val="488"/>
              </a:spcBef>
              <a:defRPr sz="1788">
                <a:solidFill>
                  <a:schemeClr val="accent6"/>
                </a:solidFill>
              </a:defRPr>
            </a:lvl1pPr>
            <a:lvl2pPr marL="361156" indent="-143173">
              <a:spcBef>
                <a:spcPts val="488"/>
              </a:spcBef>
              <a:buFont typeface="Wingdings" pitchFamily="2" charset="2"/>
              <a:buChar char="§"/>
              <a:defRPr sz="1625">
                <a:solidFill>
                  <a:schemeClr val="accent6"/>
                </a:solidFill>
              </a:defRPr>
            </a:lvl2pPr>
            <a:lvl3pPr marL="585589" indent="-149622">
              <a:spcBef>
                <a:spcPts val="488"/>
              </a:spcBef>
              <a:buClr>
                <a:srgbClr val="F07F09"/>
              </a:buClr>
              <a:buSzPct val="90000"/>
              <a:buFont typeface="Wingdings 2" pitchFamily="18" charset="2"/>
              <a:buChar char=""/>
              <a:defRPr sz="1463">
                <a:solidFill>
                  <a:schemeClr val="accent6"/>
                </a:solidFill>
              </a:defRPr>
            </a:lvl3pPr>
            <a:lvl4pPr>
              <a:spcBef>
                <a:spcPts val="488"/>
              </a:spcBef>
              <a:defRPr sz="1463">
                <a:solidFill>
                  <a:schemeClr val="accent6"/>
                </a:solidFill>
              </a:defRPr>
            </a:lvl4pPr>
            <a:lvl5pPr>
              <a:spcBef>
                <a:spcPts val="488"/>
              </a:spcBef>
              <a:defRPr sz="1463">
                <a:solidFill>
                  <a:schemeClr val="accent6"/>
                </a:solidFill>
              </a:defRPr>
            </a:lvl5pPr>
            <a:extLst/>
          </a:lstStyle>
          <a:p>
            <a:pPr lvl="0" eaLnBrk="1" latinLnBrk="0" hangingPunct="1"/>
            <a:r>
              <a:rPr lang="it-IT" dirty="0"/>
              <a:t>Fare clic per modificare stili del testo dello schema</a:t>
            </a:r>
          </a:p>
          <a:p>
            <a:pPr lvl="1" eaLnBrk="1" latinLnBrk="0" hangingPunct="1"/>
            <a:r>
              <a:rPr lang="it-IT" dirty="0"/>
              <a:t>Secondo livello</a:t>
            </a:r>
          </a:p>
          <a:p>
            <a:pPr lvl="2" eaLnBrk="1" latinLnBrk="0" hangingPunct="1"/>
            <a:r>
              <a:rPr lang="it-IT" dirty="0"/>
              <a:t>Terzo livello</a:t>
            </a:r>
          </a:p>
          <a:p>
            <a:pPr lvl="3" eaLnBrk="1" latinLnBrk="0" hangingPunct="1"/>
            <a:r>
              <a:rPr lang="it-IT" dirty="0"/>
              <a:t>Quarto livello</a:t>
            </a:r>
          </a:p>
          <a:p>
            <a:pPr lvl="4" eaLnBrk="1" latinLnBrk="0" hangingPunct="1"/>
            <a:r>
              <a:rPr lang="it-IT" dirty="0"/>
              <a:t>Quinto livello</a:t>
            </a:r>
            <a:endParaRPr kumimoji="0" lang="en-US" dirty="0"/>
          </a:p>
        </p:txBody>
      </p:sp>
      <p:sp>
        <p:nvSpPr>
          <p:cNvPr id="7" name="Titolo 6"/>
          <p:cNvSpPr>
            <a:spLocks noGrp="1"/>
          </p:cNvSpPr>
          <p:nvPr>
            <p:ph type="title"/>
          </p:nvPr>
        </p:nvSpPr>
        <p:spPr>
          <a:xfrm>
            <a:off x="116463" y="116632"/>
            <a:ext cx="9673075" cy="1070992"/>
          </a:xfrm>
        </p:spPr>
        <p:txBody>
          <a:bodyPr rtlCol="0">
            <a:noAutofit/>
            <a:scene3d>
              <a:camera prst="orthographicFront"/>
              <a:lightRig rig="soft" dir="t"/>
            </a:scene3d>
            <a:sp3d prstMaterial="softEdge"/>
          </a:bodyPr>
          <a:lstStyle>
            <a:lvl1pPr>
              <a:defRPr sz="2113" b="1" strike="noStrike" cap="none" spc="0">
                <a:ln>
                  <a:noFill/>
                </a:ln>
                <a:solidFill>
                  <a:schemeClr val="tx1"/>
                </a:solidFill>
                <a:effectLst/>
              </a:defRPr>
            </a:lvl1pPr>
            <a:extLst/>
          </a:lstStyle>
          <a:p>
            <a:r>
              <a:rPr kumimoji="0" lang="it-IT" dirty="0"/>
              <a:t>Fare clic per modificare lo stile del titolo</a:t>
            </a:r>
            <a:endParaRPr kumimoji="0" lang="en-US" dirty="0"/>
          </a:p>
        </p:txBody>
      </p:sp>
      <p:grpSp>
        <p:nvGrpSpPr>
          <p:cNvPr id="6" name="Gruppo 5"/>
          <p:cNvGrpSpPr>
            <a:grpSpLocks noChangeAspect="1"/>
          </p:cNvGrpSpPr>
          <p:nvPr userDrawn="1"/>
        </p:nvGrpSpPr>
        <p:grpSpPr>
          <a:xfrm>
            <a:off x="7888772" y="6381328"/>
            <a:ext cx="1744749" cy="350796"/>
            <a:chOff x="292611" y="6246000"/>
            <a:chExt cx="2479189" cy="540000"/>
          </a:xfrm>
        </p:grpSpPr>
        <p:pic>
          <p:nvPicPr>
            <p:cNvPr id="8" name="Picture 3"/>
            <p:cNvPicPr>
              <a:picLocks noChangeAspect="1" noChangeArrowheads="1"/>
            </p:cNvPicPr>
            <p:nvPr userDrawn="1"/>
          </p:nvPicPr>
          <p:blipFill>
            <a:blip r:embed="rId2" cstate="hqprint">
              <a:clrChange>
                <a:clrFrom>
                  <a:srgbClr val="FFFFFF"/>
                </a:clrFrom>
                <a:clrTo>
                  <a:srgbClr val="FFFFFF">
                    <a:alpha val="0"/>
                  </a:srgbClr>
                </a:clrTo>
              </a:clrChange>
              <a:extLst>
                <a:ext uri="{28A0092B-C50C-407E-A947-70E740481C1C}">
                  <a14:useLocalDpi xmlns="" xmlns:a14="http://schemas.microsoft.com/office/drawing/2010/main"/>
                </a:ext>
              </a:extLst>
            </a:blip>
            <a:srcRect/>
            <a:stretch>
              <a:fillRect/>
            </a:stretch>
          </p:blipFill>
          <p:spPr bwMode="auto">
            <a:xfrm>
              <a:off x="292611" y="6246000"/>
              <a:ext cx="540000" cy="540000"/>
            </a:xfrm>
            <a:prstGeom prst="rect">
              <a:avLst/>
            </a:prstGeom>
            <a:noFill/>
            <a:extLst>
              <a:ext uri="{909E8E84-426E-40DD-AFC4-6F175D3DCCD1}">
                <a14:hiddenFill xmlns="" xmlns:a14="http://schemas.microsoft.com/office/drawing/2010/main">
                  <a:solidFill>
                    <a:srgbClr val="4F81BD"/>
                  </a:solidFill>
                </a14:hiddenFill>
              </a:ext>
            </a:extLst>
          </p:spPr>
        </p:pic>
        <p:pic>
          <p:nvPicPr>
            <p:cNvPr id="9" name="Picture 2"/>
            <p:cNvPicPr>
              <a:picLocks noChangeAspect="1" noChangeArrowheads="1"/>
            </p:cNvPicPr>
            <p:nvPr userDrawn="1"/>
          </p:nvPicPr>
          <p:blipFill rotWithShape="1">
            <a:blip r:embed="rId3">
              <a:clrChange>
                <a:clrFrom>
                  <a:srgbClr val="FFFFFF"/>
                </a:clrFrom>
                <a:clrTo>
                  <a:srgbClr val="FFFFFF">
                    <a:alpha val="0"/>
                  </a:srgbClr>
                </a:clrTo>
              </a:clrChange>
              <a:extLst>
                <a:ext uri="{28A0092B-C50C-407E-A947-70E740481C1C}">
                  <a14:useLocalDpi xmlns="" xmlns:a14="http://schemas.microsoft.com/office/drawing/2010/main"/>
                </a:ext>
              </a:extLst>
            </a:blip>
            <a:srcRect l="7106" t="22569" r="6980" b="21941"/>
            <a:stretch/>
          </p:blipFill>
          <p:spPr bwMode="auto">
            <a:xfrm>
              <a:off x="976187" y="6336215"/>
              <a:ext cx="1795613" cy="359570"/>
            </a:xfrm>
            <a:prstGeom prst="rect">
              <a:avLst/>
            </a:prstGeom>
            <a:ln>
              <a:noFill/>
            </a:ln>
            <a:effectLst/>
            <a:extLst>
              <a:ext uri="{909E8E84-426E-40DD-AFC4-6F175D3DCCD1}">
                <a14:hiddenFill xmlns="" xmlns:a14="http://schemas.microsoft.com/office/drawing/2010/main">
                  <a:solidFill>
                    <a:srgbClr val="4F81BD"/>
                  </a:solidFill>
                </a14:hiddenFill>
              </a:ext>
            </a:extLst>
          </p:spPr>
        </p:pic>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ue contenuti">
    <p:spTree>
      <p:nvGrpSpPr>
        <p:cNvPr id="1" name=""/>
        <p:cNvGrpSpPr/>
        <p:nvPr/>
      </p:nvGrpSpPr>
      <p:grpSpPr>
        <a:xfrm>
          <a:off x="0" y="0"/>
          <a:ext cx="0" cy="0"/>
          <a:chOff x="0" y="0"/>
          <a:chExt cx="0" cy="0"/>
        </a:xfrm>
      </p:grpSpPr>
      <p:sp>
        <p:nvSpPr>
          <p:cNvPr id="3" name="Segnaposto contenuto 2"/>
          <p:cNvSpPr>
            <a:spLocks noGrp="1"/>
          </p:cNvSpPr>
          <p:nvPr>
            <p:ph sz="half" idx="1" hasCustomPrompt="1"/>
          </p:nvPr>
        </p:nvSpPr>
        <p:spPr>
          <a:xfrm>
            <a:off x="116463" y="1351310"/>
            <a:ext cx="4753987" cy="4453954"/>
          </a:xfrm>
        </p:spPr>
        <p:txBody>
          <a:bodyPr anchor="ctr"/>
          <a:lstStyle>
            <a:lvl1pPr marL="0" indent="0">
              <a:buNone/>
              <a:defRPr lang="it-IT" sz="1788" kern="1200" dirty="0" smtClean="0">
                <a:solidFill>
                  <a:schemeClr val="accent6"/>
                </a:solidFill>
                <a:latin typeface="Verdana" pitchFamily="34" charset="0"/>
                <a:ea typeface="Verdana" pitchFamily="34" charset="0"/>
                <a:cs typeface="Verdana" pitchFamily="34" charset="0"/>
              </a:defRPr>
            </a:lvl1pPr>
            <a:lvl2pPr marL="288925" indent="-211534">
              <a:buClr>
                <a:srgbClr val="FF8800"/>
              </a:buClr>
              <a:buFont typeface="Wingdings" pitchFamily="2" charset="2"/>
              <a:buChar char="Ø"/>
              <a:defRPr sz="1950">
                <a:solidFill>
                  <a:schemeClr val="accent6"/>
                </a:solidFill>
              </a:defRPr>
            </a:lvl2pPr>
            <a:lvl3pPr marL="509489" indent="-220564">
              <a:buClr>
                <a:srgbClr val="FF8800"/>
              </a:buClr>
              <a:buFont typeface="Wingdings" pitchFamily="2" charset="2"/>
              <a:buChar char="v"/>
              <a:defRPr sz="1625">
                <a:solidFill>
                  <a:schemeClr val="accent6"/>
                </a:solidFill>
              </a:defRPr>
            </a:lvl3pPr>
            <a:lvl4pPr marL="798414" indent="-210245">
              <a:buClr>
                <a:srgbClr val="FF8800"/>
              </a:buClr>
              <a:buFont typeface="Wingdings" pitchFamily="2" charset="2"/>
              <a:buChar char=""/>
              <a:defRPr sz="1463">
                <a:solidFill>
                  <a:schemeClr val="accent6"/>
                </a:solidFill>
              </a:defRPr>
            </a:lvl4pPr>
            <a:lvl5pPr marL="1097657" indent="-221853">
              <a:buClr>
                <a:srgbClr val="FF8800"/>
              </a:buClr>
              <a:buFont typeface="Arial" pitchFamily="34" charset="0"/>
              <a:buChar char="-"/>
              <a:defRPr sz="1463">
                <a:solidFill>
                  <a:schemeClr val="accent6"/>
                </a:solidFill>
              </a:defRPr>
            </a:lvl5pPr>
            <a:lvl6pPr>
              <a:defRPr sz="1463"/>
            </a:lvl6pPr>
            <a:lvl7pPr>
              <a:defRPr sz="1463"/>
            </a:lvl7pPr>
            <a:lvl8pPr>
              <a:defRPr sz="1463"/>
            </a:lvl8pPr>
            <a:lvl9pPr>
              <a:defRPr sz="1463"/>
            </a:lvl9pPr>
          </a:lstStyle>
          <a:p>
            <a:pPr lvl="0"/>
            <a:r>
              <a:rPr lang="it-IT" dirty="0"/>
              <a:t>Fare clic per modificare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17" name="Segnaposto contenuto 2"/>
          <p:cNvSpPr>
            <a:spLocks noGrp="1"/>
          </p:cNvSpPr>
          <p:nvPr>
            <p:ph sz="half" idx="10" hasCustomPrompt="1"/>
          </p:nvPr>
        </p:nvSpPr>
        <p:spPr>
          <a:xfrm>
            <a:off x="5034900" y="1351308"/>
            <a:ext cx="4754637" cy="4453957"/>
          </a:xfrm>
        </p:spPr>
        <p:txBody>
          <a:bodyPr anchor="ctr"/>
          <a:lstStyle>
            <a:lvl1pPr marL="0" indent="0">
              <a:buNone/>
              <a:defRPr lang="it-IT" sz="1788" kern="1200" dirty="0" smtClean="0">
                <a:solidFill>
                  <a:schemeClr val="accent6"/>
                </a:solidFill>
                <a:latin typeface="Verdana" pitchFamily="34" charset="0"/>
                <a:ea typeface="Verdana" pitchFamily="34" charset="0"/>
                <a:cs typeface="Verdana" pitchFamily="34" charset="0"/>
              </a:defRPr>
            </a:lvl1pPr>
            <a:lvl2pPr marL="288925" indent="-211534">
              <a:buClr>
                <a:srgbClr val="FF8800"/>
              </a:buClr>
              <a:buFont typeface="Wingdings" pitchFamily="2" charset="2"/>
              <a:buChar char="Ø"/>
              <a:defRPr sz="1950">
                <a:solidFill>
                  <a:schemeClr val="accent6"/>
                </a:solidFill>
              </a:defRPr>
            </a:lvl2pPr>
            <a:lvl3pPr marL="509489" indent="-220564">
              <a:buClr>
                <a:srgbClr val="FF8800"/>
              </a:buClr>
              <a:buFont typeface="Wingdings" pitchFamily="2" charset="2"/>
              <a:buChar char="v"/>
              <a:defRPr sz="1625">
                <a:solidFill>
                  <a:schemeClr val="accent6"/>
                </a:solidFill>
              </a:defRPr>
            </a:lvl3pPr>
            <a:lvl4pPr marL="798414" indent="-210245">
              <a:buClr>
                <a:srgbClr val="FF8800"/>
              </a:buClr>
              <a:buFont typeface="Wingdings" pitchFamily="2" charset="2"/>
              <a:buChar char=""/>
              <a:defRPr sz="1463">
                <a:solidFill>
                  <a:schemeClr val="accent6"/>
                </a:solidFill>
              </a:defRPr>
            </a:lvl4pPr>
            <a:lvl5pPr marL="1097657" indent="-221853">
              <a:buClr>
                <a:srgbClr val="FF8800"/>
              </a:buClr>
              <a:buFont typeface="Arial" pitchFamily="34" charset="0"/>
              <a:buChar char="-"/>
              <a:defRPr sz="1463">
                <a:solidFill>
                  <a:schemeClr val="accent6"/>
                </a:solidFill>
              </a:defRPr>
            </a:lvl5pPr>
            <a:lvl6pPr>
              <a:defRPr sz="1463"/>
            </a:lvl6pPr>
            <a:lvl7pPr>
              <a:defRPr sz="1463"/>
            </a:lvl7pPr>
            <a:lvl8pPr>
              <a:defRPr sz="1463"/>
            </a:lvl8pPr>
            <a:lvl9pPr>
              <a:defRPr sz="1463"/>
            </a:lvl9pPr>
          </a:lstStyle>
          <a:p>
            <a:pPr lvl="0"/>
            <a:r>
              <a:rPr lang="it-IT" dirty="0"/>
              <a:t>Fare clic per modificare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11" name="Titolo 6"/>
          <p:cNvSpPr>
            <a:spLocks noGrp="1"/>
          </p:cNvSpPr>
          <p:nvPr>
            <p:ph type="title"/>
          </p:nvPr>
        </p:nvSpPr>
        <p:spPr>
          <a:xfrm>
            <a:off x="116463" y="116632"/>
            <a:ext cx="9673075" cy="1070992"/>
          </a:xfrm>
        </p:spPr>
        <p:txBody>
          <a:bodyPr rtlCol="0">
            <a:noAutofit/>
            <a:scene3d>
              <a:camera prst="orthographicFront"/>
              <a:lightRig rig="soft" dir="t"/>
            </a:scene3d>
            <a:sp3d prstMaterial="softEdge"/>
          </a:bodyPr>
          <a:lstStyle>
            <a:lvl1pPr>
              <a:defRPr sz="2113" b="1" strike="noStrike" cap="none" spc="0">
                <a:ln>
                  <a:noFill/>
                </a:ln>
                <a:solidFill>
                  <a:schemeClr val="tx1"/>
                </a:solidFill>
                <a:effectLst/>
              </a:defRPr>
            </a:lvl1pPr>
            <a:extLst/>
          </a:lstStyle>
          <a:p>
            <a:r>
              <a:rPr kumimoji="0" lang="it-IT" dirty="0"/>
              <a:t>Fare clic per modificare lo stile del titolo</a:t>
            </a:r>
            <a:endParaRPr kumimoji="0" lang="en-US" dirty="0"/>
          </a:p>
        </p:txBody>
      </p:sp>
      <p:sp>
        <p:nvSpPr>
          <p:cNvPr id="12" name="Rettangolo 11">
            <a:extLst>
              <a:ext uri="{FF2B5EF4-FFF2-40B4-BE49-F238E27FC236}">
                <a16:creationId xmlns="" xmlns:a16="http://schemas.microsoft.com/office/drawing/2014/main" id="{54948E07-147C-4E97-8911-3F159C9C7A66}"/>
              </a:ext>
            </a:extLst>
          </p:cNvPr>
          <p:cNvSpPr/>
          <p:nvPr userDrawn="1"/>
        </p:nvSpPr>
        <p:spPr>
          <a:xfrm>
            <a:off x="0" y="6215517"/>
            <a:ext cx="2066679" cy="642484"/>
          </a:xfrm>
          <a:prstGeom prst="rect">
            <a:avLst/>
          </a:prstGeom>
        </p:spPr>
        <p:txBody>
          <a:bodyPr wrap="square" anchor="b">
            <a:spAutoFit/>
          </a:bodyPr>
          <a:lstStyle/>
          <a:p>
            <a:pPr marL="0" marR="0" lvl="0" indent="0" algn="l" defTabSz="742950" rtl="0" eaLnBrk="1" fontAlgn="auto" latinLnBrk="0" hangingPunct="1">
              <a:lnSpc>
                <a:spcPct val="100000"/>
              </a:lnSpc>
              <a:spcBef>
                <a:spcPts val="0"/>
              </a:spcBef>
              <a:spcAft>
                <a:spcPts val="0"/>
              </a:spcAft>
              <a:buClrTx/>
              <a:buSzTx/>
              <a:buFontTx/>
              <a:buNone/>
              <a:tabLst/>
              <a:defRPr/>
            </a:pPr>
            <a:r>
              <a:rPr lang="en-US" sz="650" i="0" baseline="0" dirty="0" smtClean="0"/>
              <a:t>C</a:t>
            </a:r>
            <a:r>
              <a:rPr lang="en-US" sz="650" i="0" baseline="0" dirty="0"/>
              <a:t>. </a:t>
            </a:r>
            <a:r>
              <a:rPr lang="en-US" sz="650" i="0" baseline="0" dirty="0" err="1"/>
              <a:t>Zoppi</a:t>
            </a:r>
            <a:endParaRPr lang="en-US" sz="650" i="0" baseline="0" dirty="0"/>
          </a:p>
          <a:p>
            <a:pPr marL="0" marR="0" lvl="0" indent="0" algn="l" defTabSz="742950" rtl="0" eaLnBrk="1" fontAlgn="auto" latinLnBrk="0" hangingPunct="1">
              <a:lnSpc>
                <a:spcPct val="100000"/>
              </a:lnSpc>
              <a:spcBef>
                <a:spcPts val="0"/>
              </a:spcBef>
              <a:spcAft>
                <a:spcPts val="0"/>
              </a:spcAft>
              <a:buClrTx/>
              <a:buSzTx/>
              <a:buFontTx/>
              <a:buNone/>
              <a:tabLst/>
              <a:defRPr/>
            </a:pPr>
            <a:endParaRPr lang="it-IT" sz="325" i="1" dirty="0"/>
          </a:p>
          <a:p>
            <a:pPr marL="0" marR="0" lvl="0" indent="0" algn="l" defTabSz="742950" rtl="0" eaLnBrk="1" fontAlgn="auto" latinLnBrk="0" hangingPunct="1">
              <a:lnSpc>
                <a:spcPct val="100000"/>
              </a:lnSpc>
              <a:spcBef>
                <a:spcPts val="0"/>
              </a:spcBef>
              <a:spcAft>
                <a:spcPts val="0"/>
              </a:spcAft>
              <a:buClrTx/>
              <a:buSzTx/>
              <a:buFontTx/>
              <a:buNone/>
              <a:tabLst/>
              <a:defRPr/>
            </a:pPr>
            <a:r>
              <a:rPr lang="it-IT" sz="650" b="1" i="1" dirty="0" smtClean="0"/>
              <a:t>Integrazione delle misure di conservazione dei siti della Rete Natura 2000 nei regolamenti delle aree marine protette: uno studio relativo alla Sardegna</a:t>
            </a:r>
            <a:endParaRPr lang="en-US" sz="650" b="1" i="1" dirty="0"/>
          </a:p>
        </p:txBody>
      </p:sp>
      <p:grpSp>
        <p:nvGrpSpPr>
          <p:cNvPr id="10" name="Gruppo 9"/>
          <p:cNvGrpSpPr>
            <a:grpSpLocks noChangeAspect="1"/>
          </p:cNvGrpSpPr>
          <p:nvPr userDrawn="1"/>
        </p:nvGrpSpPr>
        <p:grpSpPr>
          <a:xfrm>
            <a:off x="7888772" y="6381328"/>
            <a:ext cx="1744749" cy="350796"/>
            <a:chOff x="292611" y="6246000"/>
            <a:chExt cx="2479189" cy="540000"/>
          </a:xfrm>
        </p:grpSpPr>
        <p:pic>
          <p:nvPicPr>
            <p:cNvPr id="14" name="Picture 3"/>
            <p:cNvPicPr>
              <a:picLocks noChangeAspect="1" noChangeArrowheads="1"/>
            </p:cNvPicPr>
            <p:nvPr userDrawn="1"/>
          </p:nvPicPr>
          <p:blipFill>
            <a:blip r:embed="rId2" cstate="hqprint">
              <a:clrChange>
                <a:clrFrom>
                  <a:srgbClr val="FFFFFF"/>
                </a:clrFrom>
                <a:clrTo>
                  <a:srgbClr val="FFFFFF">
                    <a:alpha val="0"/>
                  </a:srgbClr>
                </a:clrTo>
              </a:clrChange>
              <a:extLst>
                <a:ext uri="{28A0092B-C50C-407E-A947-70E740481C1C}">
                  <a14:useLocalDpi xmlns="" xmlns:a14="http://schemas.microsoft.com/office/drawing/2010/main"/>
                </a:ext>
              </a:extLst>
            </a:blip>
            <a:srcRect/>
            <a:stretch>
              <a:fillRect/>
            </a:stretch>
          </p:blipFill>
          <p:spPr bwMode="auto">
            <a:xfrm>
              <a:off x="292611" y="6246000"/>
              <a:ext cx="540000" cy="540000"/>
            </a:xfrm>
            <a:prstGeom prst="rect">
              <a:avLst/>
            </a:prstGeom>
            <a:noFill/>
            <a:extLst>
              <a:ext uri="{909E8E84-426E-40DD-AFC4-6F175D3DCCD1}">
                <a14:hiddenFill xmlns="" xmlns:a14="http://schemas.microsoft.com/office/drawing/2010/main">
                  <a:solidFill>
                    <a:srgbClr val="4F81BD"/>
                  </a:solidFill>
                </a14:hiddenFill>
              </a:ext>
            </a:extLst>
          </p:spPr>
        </p:pic>
        <p:pic>
          <p:nvPicPr>
            <p:cNvPr id="15" name="Picture 2"/>
            <p:cNvPicPr>
              <a:picLocks noChangeAspect="1" noChangeArrowheads="1"/>
            </p:cNvPicPr>
            <p:nvPr userDrawn="1"/>
          </p:nvPicPr>
          <p:blipFill rotWithShape="1">
            <a:blip r:embed="rId3">
              <a:clrChange>
                <a:clrFrom>
                  <a:srgbClr val="FFFFFF"/>
                </a:clrFrom>
                <a:clrTo>
                  <a:srgbClr val="FFFFFF">
                    <a:alpha val="0"/>
                  </a:srgbClr>
                </a:clrTo>
              </a:clrChange>
              <a:extLst>
                <a:ext uri="{28A0092B-C50C-407E-A947-70E740481C1C}">
                  <a14:useLocalDpi xmlns="" xmlns:a14="http://schemas.microsoft.com/office/drawing/2010/main"/>
                </a:ext>
              </a:extLst>
            </a:blip>
            <a:srcRect l="7106" t="22569" r="6980" b="21941"/>
            <a:stretch/>
          </p:blipFill>
          <p:spPr bwMode="auto">
            <a:xfrm>
              <a:off x="976187" y="6336215"/>
              <a:ext cx="1795613" cy="359570"/>
            </a:xfrm>
            <a:prstGeom prst="rect">
              <a:avLst/>
            </a:prstGeom>
            <a:ln>
              <a:noFill/>
            </a:ln>
            <a:effectLst/>
            <a:extLst>
              <a:ext uri="{909E8E84-426E-40DD-AFC4-6F175D3DCCD1}">
                <a14:hiddenFill xmlns="" xmlns:a14="http://schemas.microsoft.com/office/drawing/2010/main">
                  <a:solidFill>
                    <a:srgbClr val="4F81BD"/>
                  </a:solidFill>
                </a14:hiddenFill>
              </a:ext>
            </a:extLst>
          </p:spPr>
        </p:pic>
      </p:grpSp>
      <p:pic>
        <p:nvPicPr>
          <p:cNvPr id="16" name="Picture 5"/>
          <p:cNvPicPr>
            <a:picLocks noChangeAspect="1" noChangeArrowheads="1"/>
          </p:cNvPicPr>
          <p:nvPr userDrawn="1"/>
        </p:nvPicPr>
        <p:blipFill>
          <a:blip r:embed="rId4"/>
          <a:srcRect/>
          <a:stretch>
            <a:fillRect/>
          </a:stretch>
        </p:blipFill>
        <p:spPr bwMode="auto">
          <a:xfrm>
            <a:off x="4592960" y="6381328"/>
            <a:ext cx="2936777" cy="351917"/>
          </a:xfrm>
          <a:prstGeom prst="rect">
            <a:avLst/>
          </a:prstGeom>
          <a:noFill/>
          <a:ln w="9525">
            <a:noFill/>
            <a:miter lim="800000"/>
            <a:headEnd/>
            <a:tailEnd/>
          </a:ln>
        </p:spPr>
      </p:pic>
      <p:pic>
        <p:nvPicPr>
          <p:cNvPr id="23" name="Picture 2"/>
          <p:cNvPicPr>
            <a:picLocks noChangeAspect="1" noChangeArrowheads="1"/>
          </p:cNvPicPr>
          <p:nvPr userDrawn="1"/>
        </p:nvPicPr>
        <p:blipFill>
          <a:blip r:embed="rId5"/>
          <a:srcRect/>
          <a:stretch>
            <a:fillRect/>
          </a:stretch>
        </p:blipFill>
        <p:spPr bwMode="auto">
          <a:xfrm>
            <a:off x="5169024" y="5877272"/>
            <a:ext cx="708924" cy="432048"/>
          </a:xfrm>
          <a:prstGeom prst="rect">
            <a:avLst/>
          </a:prstGeom>
          <a:noFill/>
          <a:ln w="9525">
            <a:noFill/>
            <a:miter lim="800000"/>
            <a:headEnd/>
            <a:tailEnd/>
          </a:ln>
        </p:spPr>
      </p:pic>
      <p:pic>
        <p:nvPicPr>
          <p:cNvPr id="24" name="Picture 3"/>
          <p:cNvPicPr>
            <a:picLocks noChangeAspect="1" noChangeArrowheads="1"/>
          </p:cNvPicPr>
          <p:nvPr userDrawn="1"/>
        </p:nvPicPr>
        <p:blipFill>
          <a:blip r:embed="rId6"/>
          <a:srcRect/>
          <a:stretch>
            <a:fillRect/>
          </a:stretch>
        </p:blipFill>
        <p:spPr bwMode="auto">
          <a:xfrm>
            <a:off x="6753200" y="5877272"/>
            <a:ext cx="757264" cy="434968"/>
          </a:xfrm>
          <a:prstGeom prst="rect">
            <a:avLst/>
          </a:prstGeom>
          <a:noFill/>
          <a:ln w="9525">
            <a:noFill/>
            <a:miter lim="800000"/>
            <a:headEnd/>
            <a:tailEnd/>
          </a:ln>
        </p:spPr>
      </p:pic>
      <p:pic>
        <p:nvPicPr>
          <p:cNvPr id="25" name="Picture 4"/>
          <p:cNvPicPr>
            <a:picLocks noChangeAspect="1" noChangeArrowheads="1"/>
          </p:cNvPicPr>
          <p:nvPr userDrawn="1"/>
        </p:nvPicPr>
        <p:blipFill>
          <a:blip r:embed="rId7"/>
          <a:srcRect/>
          <a:stretch>
            <a:fillRect/>
          </a:stretch>
        </p:blipFill>
        <p:spPr bwMode="auto">
          <a:xfrm>
            <a:off x="8115212" y="5949281"/>
            <a:ext cx="1338463" cy="412308"/>
          </a:xfrm>
          <a:prstGeom prst="rect">
            <a:avLst/>
          </a:prstGeom>
          <a:noFill/>
          <a:ln w="9525">
            <a:noFill/>
            <a:miter lim="800000"/>
            <a:headEnd/>
            <a:tailEnd/>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igura a mano libera 12"/>
          <p:cNvSpPr>
            <a:spLocks/>
          </p:cNvSpPr>
          <p:nvPr/>
        </p:nvSpPr>
        <p:spPr bwMode="auto">
          <a:xfrm>
            <a:off x="540879" y="5944936"/>
            <a:ext cx="5352343"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74295" tIns="37148" rIns="74295" bIns="37148" anchor="t" compatLnSpc="1"/>
          <a:lstStyle/>
          <a:p>
            <a:endParaRPr kumimoji="0" lang="en-US" sz="1463"/>
          </a:p>
        </p:txBody>
      </p:sp>
      <p:sp>
        <p:nvSpPr>
          <p:cNvPr id="12" name="Figura a mano libera 11"/>
          <p:cNvSpPr>
            <a:spLocks/>
          </p:cNvSpPr>
          <p:nvPr/>
        </p:nvSpPr>
        <p:spPr bwMode="auto">
          <a:xfrm>
            <a:off x="526194" y="5939011"/>
            <a:ext cx="3997988"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74295" tIns="37148" rIns="74295" bIns="37148" anchor="t" compatLnSpc="1"/>
          <a:lstStyle/>
          <a:p>
            <a:endParaRPr kumimoji="0" lang="en-US" sz="1463"/>
          </a:p>
        </p:txBody>
      </p:sp>
      <p:sp>
        <p:nvSpPr>
          <p:cNvPr id="14" name="Triangolo rettangolo 13"/>
          <p:cNvSpPr>
            <a:spLocks/>
          </p:cNvSpPr>
          <p:nvPr/>
        </p:nvSpPr>
        <p:spPr bwMode="auto">
          <a:xfrm>
            <a:off x="-6545" y="5791253"/>
            <a:ext cx="3685840" cy="1080868"/>
          </a:xfrm>
          <a:prstGeom prst="rtTriangle">
            <a:avLst/>
          </a:prstGeom>
          <a:blipFill>
            <a:blip r:embed="rId5"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74295" tIns="37148" rIns="74295" bIns="37148" anchor="ctr" compatLnSpc="1"/>
          <a:lstStyle/>
          <a:p>
            <a:pPr algn="ctr" eaLnBrk="1" latinLnBrk="0" hangingPunct="1"/>
            <a:endParaRPr kumimoji="0" lang="en-US" sz="1463"/>
          </a:p>
        </p:txBody>
      </p:sp>
      <p:cxnSp>
        <p:nvCxnSpPr>
          <p:cNvPr id="15" name="Connettore 1 14"/>
          <p:cNvCxnSpPr/>
          <p:nvPr/>
        </p:nvCxnSpPr>
        <p:spPr>
          <a:xfrm>
            <a:off x="-10007" y="5787740"/>
            <a:ext cx="3689302"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Segnaposto titolo 8"/>
          <p:cNvSpPr>
            <a:spLocks noGrp="1"/>
          </p:cNvSpPr>
          <p:nvPr>
            <p:ph type="title"/>
          </p:nvPr>
        </p:nvSpPr>
        <p:spPr>
          <a:xfrm>
            <a:off x="495300" y="274638"/>
            <a:ext cx="8915400" cy="1143000"/>
          </a:xfrm>
          <a:prstGeom prst="rect">
            <a:avLst/>
          </a:prstGeom>
        </p:spPr>
        <p:txBody>
          <a:bodyPr vert="horz" anchor="ctr">
            <a:noAutofit/>
            <a:scene3d>
              <a:camera prst="orthographicFront"/>
              <a:lightRig rig="soft" dir="t"/>
            </a:scene3d>
            <a:sp3d prstMaterial="softEdge">
              <a:bevelT w="25400" h="25400"/>
            </a:sp3d>
          </a:bodyPr>
          <a:lstStyle/>
          <a:p>
            <a:r>
              <a:rPr kumimoji="0" lang="it-IT" dirty="0"/>
              <a:t>Fare clic per modificare lo stile del titolo</a:t>
            </a:r>
            <a:endParaRPr kumimoji="0" lang="en-US" dirty="0"/>
          </a:p>
        </p:txBody>
      </p:sp>
      <p:sp>
        <p:nvSpPr>
          <p:cNvPr id="30" name="Segnaposto testo 29"/>
          <p:cNvSpPr>
            <a:spLocks noGrp="1"/>
          </p:cNvSpPr>
          <p:nvPr>
            <p:ph type="body" idx="1"/>
          </p:nvPr>
        </p:nvSpPr>
        <p:spPr>
          <a:xfrm>
            <a:off x="495300" y="1481330"/>
            <a:ext cx="8915400" cy="4525963"/>
          </a:xfrm>
          <a:prstGeom prst="rect">
            <a:avLst/>
          </a:prstGeom>
        </p:spPr>
        <p:txBody>
          <a:bodyPr vert="horz" anchor="ctr">
            <a:normAutofit/>
          </a:bodyPr>
          <a:lstStyle/>
          <a:p>
            <a:pPr lvl="0" eaLnBrk="1" latinLnBrk="0" hangingPunct="1"/>
            <a:r>
              <a:rPr kumimoji="0" lang="it-IT" dirty="0"/>
              <a:t>Fare clic per modificare stili del testo dello schema</a:t>
            </a:r>
          </a:p>
          <a:p>
            <a:pPr lvl="1" eaLnBrk="1" latinLnBrk="0" hangingPunct="1"/>
            <a:r>
              <a:rPr kumimoji="0" lang="it-IT" dirty="0"/>
              <a:t>Secondo livello</a:t>
            </a:r>
          </a:p>
          <a:p>
            <a:pPr lvl="2" eaLnBrk="1" latinLnBrk="0" hangingPunct="1"/>
            <a:r>
              <a:rPr kumimoji="0" lang="it-IT" dirty="0"/>
              <a:t>Terzo livello</a:t>
            </a:r>
          </a:p>
          <a:p>
            <a:pPr lvl="3" eaLnBrk="1" latinLnBrk="0" hangingPunct="1"/>
            <a:r>
              <a:rPr kumimoji="0" lang="it-IT" dirty="0"/>
              <a:t>Quarto livello</a:t>
            </a:r>
          </a:p>
          <a:p>
            <a:pPr lvl="4" eaLnBrk="1" latinLnBrk="0" hangingPunct="1"/>
            <a:r>
              <a:rPr kumimoji="0" lang="it-IT" dirty="0"/>
              <a:t>Quinto livello</a:t>
            </a:r>
            <a:endParaRPr kumimoji="0" lang="en-US" dirty="0"/>
          </a:p>
        </p:txBody>
      </p:sp>
      <p:sp>
        <p:nvSpPr>
          <p:cNvPr id="10" name="Segnaposto data 9"/>
          <p:cNvSpPr>
            <a:spLocks noGrp="1"/>
          </p:cNvSpPr>
          <p:nvPr>
            <p:ph type="dt" sz="half" idx="2"/>
          </p:nvPr>
        </p:nvSpPr>
        <p:spPr>
          <a:xfrm>
            <a:off x="7287618" y="6407944"/>
            <a:ext cx="2080260" cy="365760"/>
          </a:xfrm>
          <a:prstGeom prst="rect">
            <a:avLst/>
          </a:prstGeom>
        </p:spPr>
        <p:txBody>
          <a:bodyPr vert="horz" anchor="b"/>
          <a:lstStyle>
            <a:lvl1pPr algn="l" eaLnBrk="1" latinLnBrk="0" hangingPunct="1">
              <a:defRPr kumimoji="0" sz="813">
                <a:solidFill>
                  <a:schemeClr val="tx1"/>
                </a:solidFill>
              </a:defRPr>
            </a:lvl1pPr>
            <a:extLst/>
          </a:lstStyle>
          <a:p>
            <a:endParaRPr lang="en-US" dirty="0"/>
          </a:p>
        </p:txBody>
      </p:sp>
      <p:sp>
        <p:nvSpPr>
          <p:cNvPr id="22" name="Segnaposto piè di pagina 21"/>
          <p:cNvSpPr>
            <a:spLocks noGrp="1"/>
          </p:cNvSpPr>
          <p:nvPr>
            <p:ph type="ftr" sz="quarter" idx="3"/>
          </p:nvPr>
        </p:nvSpPr>
        <p:spPr>
          <a:xfrm>
            <a:off x="4745079" y="6407946"/>
            <a:ext cx="2546571" cy="365125"/>
          </a:xfrm>
          <a:prstGeom prst="rect">
            <a:avLst/>
          </a:prstGeom>
        </p:spPr>
        <p:txBody>
          <a:bodyPr vert="horz" anchor="b"/>
          <a:lstStyle>
            <a:lvl1pPr algn="r" eaLnBrk="1" latinLnBrk="0" hangingPunct="1">
              <a:defRPr kumimoji="0" sz="813">
                <a:solidFill>
                  <a:schemeClr val="tx1"/>
                </a:solidFill>
              </a:defRPr>
            </a:lvl1pPr>
            <a:extLst/>
          </a:lstStyle>
          <a:p>
            <a:endParaRPr lang="en-US" dirty="0"/>
          </a:p>
        </p:txBody>
      </p:sp>
      <p:sp>
        <p:nvSpPr>
          <p:cNvPr id="18" name="Segnaposto numero diapositiva 17"/>
          <p:cNvSpPr>
            <a:spLocks noGrp="1"/>
          </p:cNvSpPr>
          <p:nvPr>
            <p:ph type="sldNum" sz="quarter" idx="4"/>
          </p:nvPr>
        </p:nvSpPr>
        <p:spPr>
          <a:xfrm>
            <a:off x="9367878" y="6407946"/>
            <a:ext cx="396240" cy="365125"/>
          </a:xfrm>
          <a:prstGeom prst="rect">
            <a:avLst/>
          </a:prstGeom>
        </p:spPr>
        <p:txBody>
          <a:bodyPr vert="horz" anchor="b"/>
          <a:lstStyle>
            <a:lvl1pPr algn="r" eaLnBrk="1" latinLnBrk="0" hangingPunct="1">
              <a:defRPr kumimoji="0" sz="813" b="0">
                <a:solidFill>
                  <a:schemeClr val="tx1"/>
                </a:solidFill>
              </a:defRPr>
            </a:lvl1pPr>
            <a:extLst/>
          </a:lstStyle>
          <a:p>
            <a:fld id="{2754ED01-E2A0-4C1E-8E21-014B99041579}" type="slidenum">
              <a:rPr lang="en-US" smtClean="0"/>
              <a:pPr/>
              <a:t>‹N›</a:t>
            </a:fld>
            <a:endParaRPr lang="en-US" dirty="0"/>
          </a:p>
        </p:txBody>
      </p:sp>
    </p:spTree>
  </p:cSld>
  <p:clrMap bg1="lt1" tx1="dk1" bg2="lt2" tx2="dk2" accent1="accent1" accent2="accent2" accent3="accent3" accent4="accent4" accent5="accent5" accent6="accent6" hlink="hlink" folHlink="folHlink"/>
  <p:sldLayoutIdLst>
    <p:sldLayoutId id="2147483901" r:id="rId1"/>
    <p:sldLayoutId id="2147483902" r:id="rId2"/>
    <p:sldLayoutId id="2147483832" r:id="rId3"/>
  </p:sldLayoutIdLst>
  <p:hf hdr="0" ftr="0" dt="0"/>
  <p:txStyles>
    <p:titleStyle>
      <a:lvl1pPr algn="l" rtl="0" eaLnBrk="1" latinLnBrk="0" hangingPunct="1">
        <a:spcBef>
          <a:spcPct val="0"/>
        </a:spcBef>
        <a:buNone/>
        <a:defRPr kumimoji="0" sz="2763" b="0" kern="1200">
          <a:solidFill>
            <a:schemeClr val="tx2"/>
          </a:solidFill>
          <a:effectLst>
            <a:outerShdw blurRad="31750" dist="25400" dir="5400000" algn="tl" rotWithShape="0">
              <a:srgbClr val="000000">
                <a:alpha val="25000"/>
              </a:srgbClr>
            </a:outerShdw>
          </a:effectLst>
          <a:latin typeface="Verdana" pitchFamily="34" charset="0"/>
          <a:ea typeface="Verdana" pitchFamily="34" charset="0"/>
          <a:cs typeface="Verdana" pitchFamily="34" charset="0"/>
        </a:defRPr>
      </a:lvl1pPr>
      <a:extLst/>
    </p:titleStyle>
    <p:bodyStyle>
      <a:lvl1pPr marL="297180" indent="-208026" algn="l" rtl="0" eaLnBrk="1" latinLnBrk="0" hangingPunct="1">
        <a:spcBef>
          <a:spcPts val="325"/>
        </a:spcBef>
        <a:spcAft>
          <a:spcPts val="0"/>
        </a:spcAft>
        <a:buClr>
          <a:schemeClr val="accent1"/>
        </a:buClr>
        <a:buSzPct val="68000"/>
        <a:buFont typeface="Wingdings 3"/>
        <a:buChar char=""/>
        <a:defRPr kumimoji="0" sz="2194" kern="1200">
          <a:solidFill>
            <a:schemeClr val="tx1"/>
          </a:solidFill>
          <a:latin typeface="Verdana" pitchFamily="34" charset="0"/>
          <a:ea typeface="Verdana" pitchFamily="34" charset="0"/>
          <a:cs typeface="Verdana" pitchFamily="34" charset="0"/>
        </a:defRPr>
      </a:lvl1pPr>
      <a:lvl2pPr marL="505206" indent="-185738" algn="l" rtl="0" eaLnBrk="1" latinLnBrk="0" hangingPunct="1">
        <a:spcBef>
          <a:spcPts val="263"/>
        </a:spcBef>
        <a:buClr>
          <a:schemeClr val="accent1"/>
        </a:buClr>
        <a:buFont typeface="Verdana"/>
        <a:buChar char="◦"/>
        <a:defRPr kumimoji="0" sz="1869" kern="1200">
          <a:solidFill>
            <a:schemeClr val="tx1"/>
          </a:solidFill>
          <a:latin typeface="Verdana" pitchFamily="34" charset="0"/>
          <a:ea typeface="Verdana" pitchFamily="34" charset="0"/>
          <a:cs typeface="Verdana" pitchFamily="34" charset="0"/>
        </a:defRPr>
      </a:lvl2pPr>
      <a:lvl3pPr marL="698373" indent="-185738" algn="l" rtl="0" eaLnBrk="1" latinLnBrk="0" hangingPunct="1">
        <a:spcBef>
          <a:spcPts val="284"/>
        </a:spcBef>
        <a:buClr>
          <a:schemeClr val="accent2"/>
        </a:buClr>
        <a:buSzPct val="100000"/>
        <a:buFont typeface="Wingdings 2"/>
        <a:buChar char=""/>
        <a:defRPr kumimoji="0" sz="1706" kern="1200">
          <a:solidFill>
            <a:schemeClr val="tx1"/>
          </a:solidFill>
          <a:latin typeface="Verdana" pitchFamily="34" charset="0"/>
          <a:ea typeface="Verdana" pitchFamily="34" charset="0"/>
          <a:cs typeface="Verdana" pitchFamily="34" charset="0"/>
        </a:defRPr>
      </a:lvl3pPr>
      <a:lvl4pPr marL="928688" indent="-185738" algn="l" rtl="0" eaLnBrk="1" latinLnBrk="0" hangingPunct="1">
        <a:spcBef>
          <a:spcPts val="284"/>
        </a:spcBef>
        <a:buClr>
          <a:schemeClr val="accent2"/>
        </a:buClr>
        <a:buFont typeface="Wingdings 2"/>
        <a:buChar char=""/>
        <a:defRPr kumimoji="0" sz="1544" kern="1200">
          <a:solidFill>
            <a:schemeClr val="tx1"/>
          </a:solidFill>
          <a:latin typeface="Verdana" pitchFamily="34" charset="0"/>
          <a:ea typeface="Verdana" pitchFamily="34" charset="0"/>
          <a:cs typeface="Verdana" pitchFamily="34" charset="0"/>
        </a:defRPr>
      </a:lvl4pPr>
      <a:lvl5pPr marL="1114425" indent="-185738" algn="l" rtl="0" eaLnBrk="1" latinLnBrk="0" hangingPunct="1">
        <a:spcBef>
          <a:spcPts val="284"/>
        </a:spcBef>
        <a:buClr>
          <a:schemeClr val="accent2"/>
        </a:buClr>
        <a:buFont typeface="Wingdings 2"/>
        <a:buChar char=""/>
        <a:defRPr kumimoji="0" sz="1463" kern="1200">
          <a:solidFill>
            <a:schemeClr val="tx1"/>
          </a:solidFill>
          <a:latin typeface="Verdana" pitchFamily="34" charset="0"/>
          <a:ea typeface="Verdana" pitchFamily="34" charset="0"/>
          <a:cs typeface="Verdana" pitchFamily="34" charset="0"/>
        </a:defRPr>
      </a:lvl5pPr>
      <a:lvl6pPr marL="1300163" indent="-185738" algn="l" rtl="0" eaLnBrk="1" latinLnBrk="0" hangingPunct="1">
        <a:spcBef>
          <a:spcPts val="284"/>
        </a:spcBef>
        <a:buClr>
          <a:schemeClr val="accent3"/>
        </a:buClr>
        <a:buFont typeface="Wingdings 2"/>
        <a:buChar char=""/>
        <a:defRPr kumimoji="0" sz="1463" kern="1200">
          <a:solidFill>
            <a:schemeClr val="tx1"/>
          </a:solidFill>
          <a:latin typeface="+mn-lt"/>
          <a:ea typeface="+mn-ea"/>
          <a:cs typeface="+mn-cs"/>
        </a:defRPr>
      </a:lvl6pPr>
      <a:lvl7pPr marL="1485900" indent="-185738" algn="l" rtl="0" eaLnBrk="1" latinLnBrk="0" hangingPunct="1">
        <a:spcBef>
          <a:spcPts val="284"/>
        </a:spcBef>
        <a:buClr>
          <a:schemeClr val="accent3"/>
        </a:buClr>
        <a:buFont typeface="Wingdings 2"/>
        <a:buChar char=""/>
        <a:defRPr kumimoji="0" sz="1300" kern="1200">
          <a:solidFill>
            <a:schemeClr val="tx1"/>
          </a:solidFill>
          <a:latin typeface="+mn-lt"/>
          <a:ea typeface="+mn-ea"/>
          <a:cs typeface="+mn-cs"/>
        </a:defRPr>
      </a:lvl7pPr>
      <a:lvl8pPr marL="1671638" indent="-185738" algn="l" rtl="0" eaLnBrk="1" latinLnBrk="0" hangingPunct="1">
        <a:spcBef>
          <a:spcPts val="284"/>
        </a:spcBef>
        <a:buClr>
          <a:schemeClr val="accent3"/>
        </a:buClr>
        <a:buFont typeface="Wingdings 2"/>
        <a:buChar char=""/>
        <a:defRPr kumimoji="0" sz="1300" kern="1200">
          <a:solidFill>
            <a:schemeClr val="tx1"/>
          </a:solidFill>
          <a:latin typeface="+mn-lt"/>
          <a:ea typeface="+mn-ea"/>
          <a:cs typeface="+mn-cs"/>
        </a:defRPr>
      </a:lvl8pPr>
      <a:lvl9pPr marL="1857375" indent="-185738" algn="l" rtl="0" eaLnBrk="1" latinLnBrk="0" hangingPunct="1">
        <a:spcBef>
          <a:spcPts val="284"/>
        </a:spcBef>
        <a:buClr>
          <a:schemeClr val="accent3"/>
        </a:buClr>
        <a:buFont typeface="Wingdings 2"/>
        <a:buChar char=""/>
        <a:defRPr kumimoji="0" sz="13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371475" algn="l" rtl="0" eaLnBrk="1" latinLnBrk="0" hangingPunct="1">
        <a:defRPr kumimoji="0" kern="1200">
          <a:solidFill>
            <a:schemeClr val="tx1"/>
          </a:solidFill>
          <a:latin typeface="+mn-lt"/>
          <a:ea typeface="+mn-ea"/>
          <a:cs typeface="+mn-cs"/>
        </a:defRPr>
      </a:lvl2pPr>
      <a:lvl3pPr marL="742950" algn="l" rtl="0" eaLnBrk="1" latinLnBrk="0" hangingPunct="1">
        <a:defRPr kumimoji="0" kern="1200">
          <a:solidFill>
            <a:schemeClr val="tx1"/>
          </a:solidFill>
          <a:latin typeface="+mn-lt"/>
          <a:ea typeface="+mn-ea"/>
          <a:cs typeface="+mn-cs"/>
        </a:defRPr>
      </a:lvl3pPr>
      <a:lvl4pPr marL="1114425" algn="l" rtl="0" eaLnBrk="1" latinLnBrk="0" hangingPunct="1">
        <a:defRPr kumimoji="0" kern="1200">
          <a:solidFill>
            <a:schemeClr val="tx1"/>
          </a:solidFill>
          <a:latin typeface="+mn-lt"/>
          <a:ea typeface="+mn-ea"/>
          <a:cs typeface="+mn-cs"/>
        </a:defRPr>
      </a:lvl4pPr>
      <a:lvl5pPr marL="1485900" algn="l" rtl="0" eaLnBrk="1" latinLnBrk="0" hangingPunct="1">
        <a:defRPr kumimoji="0" kern="1200">
          <a:solidFill>
            <a:schemeClr val="tx1"/>
          </a:solidFill>
          <a:latin typeface="+mn-lt"/>
          <a:ea typeface="+mn-ea"/>
          <a:cs typeface="+mn-cs"/>
        </a:defRPr>
      </a:lvl5pPr>
      <a:lvl6pPr marL="1857375" algn="l" rtl="0" eaLnBrk="1" latinLnBrk="0" hangingPunct="1">
        <a:defRPr kumimoji="0" kern="1200">
          <a:solidFill>
            <a:schemeClr val="tx1"/>
          </a:solidFill>
          <a:latin typeface="+mn-lt"/>
          <a:ea typeface="+mn-ea"/>
          <a:cs typeface="+mn-cs"/>
        </a:defRPr>
      </a:lvl6pPr>
      <a:lvl7pPr marL="2228850" algn="l" rtl="0" eaLnBrk="1" latinLnBrk="0" hangingPunct="1">
        <a:defRPr kumimoji="0" kern="1200">
          <a:solidFill>
            <a:schemeClr val="tx1"/>
          </a:solidFill>
          <a:latin typeface="+mn-lt"/>
          <a:ea typeface="+mn-ea"/>
          <a:cs typeface="+mn-cs"/>
        </a:defRPr>
      </a:lvl7pPr>
      <a:lvl8pPr marL="2600325" algn="l" rtl="0" eaLnBrk="1" latinLnBrk="0" hangingPunct="1">
        <a:defRPr kumimoji="0" kern="1200">
          <a:solidFill>
            <a:schemeClr val="tx1"/>
          </a:solidFill>
          <a:latin typeface="+mn-lt"/>
          <a:ea typeface="+mn-ea"/>
          <a:cs typeface="+mn-cs"/>
        </a:defRPr>
      </a:lvl8pPr>
      <a:lvl9pPr marL="29718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Sottotitolo 20"/>
          <p:cNvSpPr>
            <a:spLocks noGrp="1"/>
          </p:cNvSpPr>
          <p:nvPr>
            <p:ph type="subTitle" idx="1"/>
          </p:nvPr>
        </p:nvSpPr>
        <p:spPr/>
        <p:txBody>
          <a:bodyPr>
            <a:normAutofit/>
          </a:bodyPr>
          <a:lstStyle/>
          <a:p>
            <a:r>
              <a:rPr lang="it-IT" dirty="0" smtClean="0">
                <a:solidFill>
                  <a:schemeClr val="tx1"/>
                </a:solidFill>
              </a:rPr>
              <a:t>Corrado </a:t>
            </a:r>
            <a:r>
              <a:rPr lang="it-IT" dirty="0">
                <a:solidFill>
                  <a:schemeClr val="tx1"/>
                </a:solidFill>
              </a:rPr>
              <a:t>Zoppi</a:t>
            </a:r>
          </a:p>
          <a:p>
            <a:r>
              <a:rPr lang="it-IT" dirty="0">
                <a:solidFill>
                  <a:schemeClr val="tx1"/>
                </a:solidFill>
              </a:rPr>
              <a:t>Università di Cagliari </a:t>
            </a:r>
          </a:p>
          <a:p>
            <a:r>
              <a:rPr lang="it-IT" dirty="0">
                <a:solidFill>
                  <a:schemeClr val="tx1"/>
                </a:solidFill>
              </a:rPr>
              <a:t>Dipartimento di Ingegneria Civile, Ambientale e Architettura</a:t>
            </a:r>
            <a:br>
              <a:rPr lang="it-IT" dirty="0">
                <a:solidFill>
                  <a:schemeClr val="tx1"/>
                </a:solidFill>
              </a:rPr>
            </a:br>
            <a:r>
              <a:rPr lang="it-IT" dirty="0">
                <a:solidFill>
                  <a:schemeClr val="tx1"/>
                </a:solidFill>
              </a:rPr>
              <a:t>Via Marengo, 2 – 09123 Cagliari, Italy</a:t>
            </a:r>
            <a:br>
              <a:rPr lang="it-IT" dirty="0">
                <a:solidFill>
                  <a:schemeClr val="tx1"/>
                </a:solidFill>
              </a:rPr>
            </a:br>
            <a:r>
              <a:rPr lang="it-IT" dirty="0">
                <a:solidFill>
                  <a:schemeClr val="tx1"/>
                </a:solidFill>
              </a:rPr>
              <a:t>Tel.: +39 070 </a:t>
            </a:r>
            <a:r>
              <a:rPr lang="it-IT" dirty="0" smtClean="0">
                <a:solidFill>
                  <a:schemeClr val="tx1"/>
                </a:solidFill>
              </a:rPr>
              <a:t>6755213 </a:t>
            </a:r>
            <a:r>
              <a:rPr lang="it-IT" dirty="0">
                <a:solidFill>
                  <a:schemeClr val="tx1"/>
                </a:solidFill>
              </a:rPr>
              <a:t>– Telefax: +39 070 6755215</a:t>
            </a:r>
            <a:r>
              <a:rPr lang="it-IT" dirty="0"/>
              <a:t/>
            </a:r>
            <a:br>
              <a:rPr lang="it-IT" dirty="0"/>
            </a:br>
            <a:r>
              <a:rPr lang="it-IT" dirty="0" smtClean="0">
                <a:solidFill>
                  <a:schemeClr val="tx1"/>
                </a:solidFill>
              </a:rPr>
              <a:t>zoppi@unica.it</a:t>
            </a:r>
            <a:endParaRPr lang="it-IT" dirty="0">
              <a:solidFill>
                <a:schemeClr val="tx1"/>
              </a:solidFill>
            </a:endParaRPr>
          </a:p>
        </p:txBody>
      </p:sp>
      <p:sp>
        <p:nvSpPr>
          <p:cNvPr id="5" name="Titolo 4"/>
          <p:cNvSpPr>
            <a:spLocks noGrp="1"/>
          </p:cNvSpPr>
          <p:nvPr>
            <p:ph type="ctrTitle"/>
          </p:nvPr>
        </p:nvSpPr>
        <p:spPr/>
        <p:txBody>
          <a:bodyPr/>
          <a:lstStyle/>
          <a:p>
            <a:r>
              <a:rPr lang="it-IT" dirty="0" smtClean="0"/>
              <a:t>Integrazione delle misure di conservazione dei siti della Rete Natura 2000 nei regolamenti delle aree marine protette: uno studio relativo alla Sardegna</a:t>
            </a:r>
            <a:endParaRPr lang="it-IT"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sz="half" idx="1"/>
          </p:nvPr>
        </p:nvSpPr>
        <p:spPr/>
        <p:txBody>
          <a:bodyPr>
            <a:normAutofit fontScale="92500" lnSpcReduction="20000"/>
          </a:bodyPr>
          <a:lstStyle/>
          <a:p>
            <a:r>
              <a:rPr smtClean="0"/>
              <a:t>Le </a:t>
            </a:r>
            <a:r>
              <a:rPr/>
              <a:t>operazioni legate al primo obiettivo della Tabella 3 sono identificate nelle seguenti: 1. messa in atto di misure di conservazione e miglioramento degli habitat di interesse comunitario e delle specie floristiche e faunistiche marine e terrestri; 2. gestione appropriata della Posidonia oceanica spiaggiata; 3. messa in atto di misure che contrastino l’erosione costiera; 4. definizione di strategie e progetti per lo sviluppo di sui dei suoli sostenibili nell’AMP Tavolara; 5. lancio di campagne di educazione ambientale mirate alla raccolta dei rifiuti abbandonati ed alla bonifica di aree inquinate nell’AMP Tavolara; 6. lancio di campagne per l’eliminazione di specie aliene, invasive o potenzialmente invasive, e per la rinaturalizzazione; ecc.;</a:t>
            </a:r>
            <a:endParaRPr lang="en-US" dirty="0"/>
          </a:p>
        </p:txBody>
      </p:sp>
      <p:sp>
        <p:nvSpPr>
          <p:cNvPr id="2" name="Titolo 1"/>
          <p:cNvSpPr>
            <a:spLocks noGrp="1"/>
          </p:cNvSpPr>
          <p:nvPr>
            <p:ph type="title"/>
          </p:nvPr>
        </p:nvSpPr>
        <p:spPr/>
        <p:txBody>
          <a:bodyPr/>
          <a:lstStyle/>
          <a:p>
            <a:r>
              <a:rPr lang="it-IT" dirty="0"/>
              <a:t>3</a:t>
            </a:r>
            <a:r>
              <a:rPr lang="it-IT" dirty="0" smtClean="0"/>
              <a:t>. Risultati (d): Azioni di piano</a:t>
            </a:r>
            <a:endParaRPr lang="it-IT" dirty="0"/>
          </a:p>
        </p:txBody>
      </p:sp>
      <p:sp>
        <p:nvSpPr>
          <p:cNvPr id="16" name="ProgressBar">
            <a:extLst>
              <a:ext uri="{FF2B5EF4-FFF2-40B4-BE49-F238E27FC236}">
                <a16:creationId xmlns="" xmlns:a16="http://schemas.microsoft.com/office/drawing/2014/main" id="{2D4C3F9C-B0BE-4709-832F-31A30079A797}"/>
              </a:ext>
            </a:extLst>
          </p:cNvPr>
          <p:cNvSpPr/>
          <p:nvPr/>
        </p:nvSpPr>
        <p:spPr>
          <a:xfrm>
            <a:off x="0" y="825500"/>
            <a:ext cx="1748118" cy="25400"/>
          </a:xfrm>
          <a:prstGeom prst="rect">
            <a:avLst/>
          </a:prstGeom>
          <a:solidFill>
            <a:srgbClr val="006206"/>
          </a:solidFill>
          <a:ln>
            <a:solidFill>
              <a:srgbClr val="006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egnaposto contenuto 3"/>
          <p:cNvSpPr>
            <a:spLocks noGrp="1"/>
          </p:cNvSpPr>
          <p:nvPr>
            <p:ph sz="half" idx="10"/>
          </p:nvPr>
        </p:nvSpPr>
        <p:spPr>
          <a:xfrm>
            <a:off x="5024438" y="785794"/>
            <a:ext cx="4754637" cy="4876595"/>
          </a:xfrm>
        </p:spPr>
        <p:txBody>
          <a:bodyPr>
            <a:noAutofit/>
          </a:bodyPr>
          <a:lstStyle/>
          <a:p>
            <a:r>
              <a:rPr sz="1600" smtClean="0"/>
              <a:t>Le </a:t>
            </a:r>
            <a:r>
              <a:rPr sz="1600"/>
              <a:t>operazioni concernenti il secondo obiettivo della Tabella 3 sono le seguenti: 1. definizione di strategie e progetti per lo sviluppo di usi dei suoli sostenibili nell’AMP Tavolara; 2. definizione di una zonizzazione che regoli le concessioni marittime da parte dello Stato; 3. regolazione delle stazioni di ormeggio; 4. coordinamento dell’utilizzo delle aree di parcheggio e di accesso all’AMP Tavolara in base alla valutazione della capacità di carico del sistema ambientale;</a:t>
            </a:r>
          </a:p>
          <a:p>
            <a:r>
              <a:rPr sz="1600"/>
              <a:t>I</a:t>
            </a:r>
            <a:r>
              <a:rPr sz="1600" smtClean="0"/>
              <a:t>l </a:t>
            </a:r>
            <a:r>
              <a:rPr sz="1600"/>
              <a:t>terzo obiettivo della Tabella 3 comporta le operazioni seguenti: 1. regolazione delle diverse attività che si svolgono nelle zone dell’AMP Tavolara; 2. organizzazione del sistema dei servizi legati alle attività turistiche; 3. regolazione delle attività balneari; 4. regolazione delle attività di immersione, delle visite guidate, del sea-watching, ecc.</a:t>
            </a:r>
          </a:p>
        </p:txBody>
      </p:sp>
    </p:spTree>
    <p:extLst>
      <p:ext uri="{BB962C8B-B14F-4D97-AF65-F5344CB8AC3E}">
        <p14:creationId xmlns="" xmlns:p14="http://schemas.microsoft.com/office/powerpoint/2010/main" val="34916201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sz="half" idx="1"/>
          </p:nvPr>
        </p:nvSpPr>
        <p:spPr/>
        <p:txBody>
          <a:bodyPr>
            <a:normAutofit fontScale="92500" lnSpcReduction="10000"/>
          </a:bodyPr>
          <a:lstStyle/>
          <a:p>
            <a:r>
              <a:rPr lang="it-IT" b="1" dirty="0"/>
              <a:t>In primo luogo</a:t>
            </a:r>
            <a:r>
              <a:rPr lang="it-IT" dirty="0"/>
              <a:t>, va notato come i processi, in atto, di definizione di nuovi regolamenti (i RINTAMP) che integrino le misure di conservazione individuate dai PdG, siano caratterizzati da una cooperazione interistituzionale debole. Il RINTAMP è approvato dal MATTM, mentre le misure di conservazione sono stabilite dalle amministrazioni regionali, e, nel caso della Sardegna, queste sono definite nei PdG dei SRN2</a:t>
            </a:r>
            <a:r>
              <a:rPr lang="it-IT" dirty="0" smtClean="0"/>
              <a:t>.</a:t>
            </a:r>
          </a:p>
          <a:p>
            <a:r>
              <a:rPr lang="it-IT" dirty="0"/>
              <a:t>L’approccio metodologico e tecnico, proposto in questo studio a proposito dell’AMP Tavolara, è utile ed efficace per l’individuazione di pratiche collaborative virtuose, orientate al paradigma della sostenibilità, integrate nel processo di piano del RINTAMP tramite il QL.</a:t>
            </a:r>
            <a:endParaRPr lang="en-US" dirty="0"/>
          </a:p>
        </p:txBody>
      </p:sp>
      <p:sp>
        <p:nvSpPr>
          <p:cNvPr id="2" name="Titolo 1"/>
          <p:cNvSpPr>
            <a:spLocks noGrp="1"/>
          </p:cNvSpPr>
          <p:nvPr>
            <p:ph type="title"/>
          </p:nvPr>
        </p:nvSpPr>
        <p:spPr/>
        <p:txBody>
          <a:bodyPr/>
          <a:lstStyle/>
          <a:p>
            <a:r>
              <a:rPr lang="it-IT" dirty="0"/>
              <a:t>4</a:t>
            </a:r>
            <a:r>
              <a:rPr lang="it-IT" dirty="0" smtClean="0"/>
              <a:t>. Discussione e conclusioni (a): Tre </a:t>
            </a:r>
            <a:r>
              <a:rPr lang="it-IT" smtClean="0"/>
              <a:t>punti problematici</a:t>
            </a:r>
            <a:endParaRPr lang="it-IT" dirty="0"/>
          </a:p>
        </p:txBody>
      </p:sp>
      <p:sp>
        <p:nvSpPr>
          <p:cNvPr id="16" name="ProgressBar">
            <a:extLst>
              <a:ext uri="{FF2B5EF4-FFF2-40B4-BE49-F238E27FC236}">
                <a16:creationId xmlns="" xmlns:a16="http://schemas.microsoft.com/office/drawing/2014/main" id="{2D4C3F9C-B0BE-4709-832F-31A30079A797}"/>
              </a:ext>
            </a:extLst>
          </p:cNvPr>
          <p:cNvSpPr/>
          <p:nvPr/>
        </p:nvSpPr>
        <p:spPr>
          <a:xfrm>
            <a:off x="0" y="825500"/>
            <a:ext cx="1748118" cy="25400"/>
          </a:xfrm>
          <a:prstGeom prst="rect">
            <a:avLst/>
          </a:prstGeom>
          <a:solidFill>
            <a:srgbClr val="006206"/>
          </a:solidFill>
          <a:ln>
            <a:solidFill>
              <a:srgbClr val="006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egnaposto contenuto 3"/>
          <p:cNvSpPr>
            <a:spLocks noGrp="1"/>
          </p:cNvSpPr>
          <p:nvPr>
            <p:ph sz="half" idx="10"/>
          </p:nvPr>
        </p:nvSpPr>
        <p:spPr/>
        <p:txBody>
          <a:bodyPr>
            <a:normAutofit fontScale="85000" lnSpcReduction="20000"/>
          </a:bodyPr>
          <a:lstStyle/>
          <a:p>
            <a:r>
              <a:rPr lang="it-IT" b="1" dirty="0"/>
              <a:t>In secondo luogo</a:t>
            </a:r>
            <a:r>
              <a:rPr lang="it-IT" dirty="0"/>
              <a:t>, va sottolineato come siano necessarie linee-guida normative, che diano indicazioni tecniche immediatamente applicabili per la definizione del RINTAMP, che, secondo quanto discusso in questo studio, dovrebbero fondarsi su un QL avente, quale colonna portante, un sistema di obiettivi di sostenibilità identificati tramite l’analisi ambientale e la </a:t>
            </a:r>
            <a:r>
              <a:rPr lang="it-IT" dirty="0" smtClean="0"/>
              <a:t>SWOT.</a:t>
            </a:r>
            <a:endParaRPr lang="en-US" dirty="0"/>
          </a:p>
          <a:p>
            <a:r>
              <a:rPr lang="it-IT" b="1" dirty="0"/>
              <a:t>Una terza importante questione </a:t>
            </a:r>
            <a:r>
              <a:rPr lang="it-IT" dirty="0"/>
              <a:t>concerne la scala territoriale dei processi di piano relativi ai RINTAMP. Vi sono, da questo punto di vista, problematiche, quali, ad esempio, la realizzazione di infrastrutture stradali e la protezione dei corridoi ecologici che connettono i SRN2 regionali, che implicano il coinvolgimento simultaneo dei comuni responsabili del rilascio dei permessi di costruire sul proprio territorio, dell’AMP e dell’amministrazione regionale della Sardegna, che è responsabile dell’attuazione delle misure di conservazione riferite ai SRN2.</a:t>
            </a:r>
          </a:p>
        </p:txBody>
      </p:sp>
    </p:spTree>
    <p:extLst>
      <p:ext uri="{BB962C8B-B14F-4D97-AF65-F5344CB8AC3E}">
        <p14:creationId xmlns="" xmlns:p14="http://schemas.microsoft.com/office/powerpoint/2010/main" val="10214176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sz="half" idx="1"/>
          </p:nvPr>
        </p:nvSpPr>
        <p:spPr/>
        <p:txBody>
          <a:bodyPr>
            <a:normAutofit/>
          </a:bodyPr>
          <a:lstStyle/>
          <a:p>
            <a:r>
              <a:rPr lang="it-IT" dirty="0"/>
              <a:t>Tra gli aspetti positivi dell’implementazione della metodologia qui proposta, è, senz’altro, da riconoscere il processo di apprendimento generato dalla partecipazione nella definizione delle politiche territoriali, che si evidenzia con riferimento al coinvolgimento delle pubbliche amministrazioni in una governance virtuosa integrata verticalmente. </a:t>
            </a:r>
            <a:endParaRPr lang="en-US" dirty="0"/>
          </a:p>
        </p:txBody>
      </p:sp>
      <p:sp>
        <p:nvSpPr>
          <p:cNvPr id="2" name="Titolo 1"/>
          <p:cNvSpPr>
            <a:spLocks noGrp="1"/>
          </p:cNvSpPr>
          <p:nvPr>
            <p:ph type="title"/>
          </p:nvPr>
        </p:nvSpPr>
        <p:spPr/>
        <p:txBody>
          <a:bodyPr/>
          <a:lstStyle/>
          <a:p>
            <a:r>
              <a:rPr lang="it-IT" dirty="0"/>
              <a:t>4</a:t>
            </a:r>
            <a:r>
              <a:rPr lang="it-IT" dirty="0" smtClean="0"/>
              <a:t>. Discussione e conclusioni (b): Un “valore aggiunto” dello studio</a:t>
            </a:r>
            <a:endParaRPr lang="it-IT" dirty="0"/>
          </a:p>
        </p:txBody>
      </p:sp>
      <p:sp>
        <p:nvSpPr>
          <p:cNvPr id="16" name="ProgressBar">
            <a:extLst>
              <a:ext uri="{FF2B5EF4-FFF2-40B4-BE49-F238E27FC236}">
                <a16:creationId xmlns="" xmlns:a16="http://schemas.microsoft.com/office/drawing/2014/main" id="{2D4C3F9C-B0BE-4709-832F-31A30079A797}"/>
              </a:ext>
            </a:extLst>
          </p:cNvPr>
          <p:cNvSpPr/>
          <p:nvPr/>
        </p:nvSpPr>
        <p:spPr>
          <a:xfrm>
            <a:off x="0" y="980728"/>
            <a:ext cx="1748118" cy="25400"/>
          </a:xfrm>
          <a:prstGeom prst="rect">
            <a:avLst/>
          </a:prstGeom>
          <a:solidFill>
            <a:srgbClr val="006206"/>
          </a:solidFill>
          <a:ln>
            <a:solidFill>
              <a:srgbClr val="006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egnaposto contenuto 3"/>
          <p:cNvSpPr>
            <a:spLocks noGrp="1"/>
          </p:cNvSpPr>
          <p:nvPr>
            <p:ph sz="half" idx="10"/>
          </p:nvPr>
        </p:nvSpPr>
        <p:spPr/>
        <p:txBody>
          <a:bodyPr>
            <a:normAutofit lnSpcReduction="10000"/>
          </a:bodyPr>
          <a:lstStyle/>
          <a:p>
            <a:r>
              <a:rPr lang="it-IT" dirty="0"/>
              <a:t>I processi di apprendimento possono agevolmente essere ripercorsi a partire dagli incontri di scoping e relativi documenti, preparatori e conclusivi, fino alla versione finale del </a:t>
            </a:r>
            <a:r>
              <a:rPr lang="it-IT" dirty="0" smtClean="0"/>
              <a:t>RINTAMP.</a:t>
            </a:r>
          </a:p>
          <a:p>
            <a:r>
              <a:rPr lang="it-IT" dirty="0" smtClean="0"/>
              <a:t>Continui </a:t>
            </a:r>
            <a:r>
              <a:rPr lang="it-IT" dirty="0"/>
              <a:t>miglioramenti nella qualità </a:t>
            </a:r>
            <a:r>
              <a:rPr lang="it-IT" dirty="0" smtClean="0"/>
              <a:t>delle </a:t>
            </a:r>
            <a:r>
              <a:rPr lang="it-IT" dirty="0"/>
              <a:t>politiche territoriali proposte, delle modalità e dei risultati della partecipazione, e dell’esperienza a collaborare, caratterizzano il progressivo sviluppo delle bozze del </a:t>
            </a:r>
            <a:r>
              <a:rPr lang="it-IT" dirty="0" smtClean="0"/>
              <a:t>RINTAMP. </a:t>
            </a:r>
            <a:r>
              <a:rPr lang="it-IT" dirty="0"/>
              <a:t>L’esperienza cognitiva, acquisita attraverso il coinvolgimento nella governance del processo, resta, in maniera permanente, come patrimonio delle società locali, delle amministrazioni e degli enti pubblici.</a:t>
            </a:r>
          </a:p>
        </p:txBody>
      </p:sp>
    </p:spTree>
    <p:extLst>
      <p:ext uri="{BB962C8B-B14F-4D97-AF65-F5344CB8AC3E}">
        <p14:creationId xmlns="" xmlns:p14="http://schemas.microsoft.com/office/powerpoint/2010/main" val="31927122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sz="half" idx="1"/>
          </p:nvPr>
        </p:nvSpPr>
        <p:spPr/>
        <p:txBody>
          <a:bodyPr>
            <a:normAutofit/>
          </a:bodyPr>
          <a:lstStyle/>
          <a:p>
            <a:r>
              <a:rPr lang="it-IT" dirty="0"/>
              <a:t>La forza dell’applicazione dell’approccio metodologico proposto, che consiste in un processo di valutazione ambientale strategica articolato per fasi successive, si riconosce nell’integrazione del paradigma della sostenibilità in ognuna delle fasi del processo valutativo/pianificatorio, e nel progressivo miglioramento delle condizioni e dei risultati del coinvolgimento e della partecipazione delle amministrazioni e degli enti pubblici, e delle comunità locali e dei relativi portatori di interesse, che si può riconoscere dagli esiti, fase dopo fase, dello sviluppo del processo di </a:t>
            </a:r>
            <a:r>
              <a:rPr lang="it-IT" dirty="0" smtClean="0"/>
              <a:t>piano.</a:t>
            </a:r>
            <a:endParaRPr lang="en-US" dirty="0"/>
          </a:p>
        </p:txBody>
      </p:sp>
      <p:sp>
        <p:nvSpPr>
          <p:cNvPr id="2" name="Titolo 1"/>
          <p:cNvSpPr>
            <a:spLocks noGrp="1"/>
          </p:cNvSpPr>
          <p:nvPr>
            <p:ph type="title"/>
          </p:nvPr>
        </p:nvSpPr>
        <p:spPr/>
        <p:txBody>
          <a:bodyPr/>
          <a:lstStyle/>
          <a:p>
            <a:r>
              <a:rPr lang="it-IT" dirty="0"/>
              <a:t>4</a:t>
            </a:r>
            <a:r>
              <a:rPr lang="it-IT" dirty="0" smtClean="0"/>
              <a:t>. Discussione e conclusioni (c): La forza del processo di piano</a:t>
            </a:r>
            <a:endParaRPr lang="it-IT" dirty="0"/>
          </a:p>
        </p:txBody>
      </p:sp>
      <p:sp>
        <p:nvSpPr>
          <p:cNvPr id="16" name="ProgressBar">
            <a:extLst>
              <a:ext uri="{FF2B5EF4-FFF2-40B4-BE49-F238E27FC236}">
                <a16:creationId xmlns="" xmlns:a16="http://schemas.microsoft.com/office/drawing/2014/main" id="{2D4C3F9C-B0BE-4709-832F-31A30079A797}"/>
              </a:ext>
            </a:extLst>
          </p:cNvPr>
          <p:cNvSpPr/>
          <p:nvPr/>
        </p:nvSpPr>
        <p:spPr>
          <a:xfrm>
            <a:off x="0" y="908720"/>
            <a:ext cx="1748118" cy="25400"/>
          </a:xfrm>
          <a:prstGeom prst="rect">
            <a:avLst/>
          </a:prstGeom>
          <a:solidFill>
            <a:srgbClr val="006206"/>
          </a:solidFill>
          <a:ln>
            <a:solidFill>
              <a:srgbClr val="006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egnaposto contenuto 3"/>
          <p:cNvSpPr>
            <a:spLocks noGrp="1"/>
          </p:cNvSpPr>
          <p:nvPr>
            <p:ph sz="half" idx="10"/>
          </p:nvPr>
        </p:nvSpPr>
        <p:spPr>
          <a:xfrm>
            <a:off x="5034901" y="1178485"/>
            <a:ext cx="4754637" cy="4453957"/>
          </a:xfrm>
        </p:spPr>
        <p:txBody>
          <a:bodyPr>
            <a:normAutofit lnSpcReduction="10000"/>
          </a:bodyPr>
          <a:lstStyle/>
          <a:p>
            <a:r>
              <a:rPr lang="it-IT" dirty="0"/>
              <a:t>Il QL si sviluppa a partire dagli obiettivi di sostenibilità, punti di riferimento fondamentali del processo di piano, attraverso una valutazione progressiva degli obiettivi specifici che sono identificati come una declinazione operativa degli obiettivi di sostenibilità, messa in atto tramite misure efficaci. In altre parole, gli obiettivi specifici sono designati in relazione alla colonna portante del QL, cioè gli obiettivi di sostenibilità, e le azioni di piano si individuano sulla base della valutazione della loro idoneità a rendere operativi gli obiettivi specifici e, quindi, a perseguire adeguatamente gli obiettivi di sostenibilità.</a:t>
            </a:r>
          </a:p>
        </p:txBody>
      </p:sp>
    </p:spTree>
    <p:extLst>
      <p:ext uri="{BB962C8B-B14F-4D97-AF65-F5344CB8AC3E}">
        <p14:creationId xmlns="" xmlns:p14="http://schemas.microsoft.com/office/powerpoint/2010/main" val="15224580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a:bodyPr>
          <a:lstStyle/>
          <a:p>
            <a:pPr marL="437257" lvl="1" indent="-371475">
              <a:spcBef>
                <a:spcPts val="1463"/>
              </a:spcBef>
              <a:buFont typeface="+mj-lt"/>
              <a:buAutoNum type="arabicPeriod"/>
            </a:pPr>
            <a:endParaRPr lang="en-US" sz="1950" dirty="0"/>
          </a:p>
          <a:p>
            <a:pPr marL="65782" lvl="1" indent="0">
              <a:spcBef>
                <a:spcPts val="1463"/>
              </a:spcBef>
              <a:buNone/>
            </a:pPr>
            <a:endParaRPr lang="en-US" sz="1950" dirty="0"/>
          </a:p>
          <a:p>
            <a:pPr marL="437257" lvl="1" indent="-371475">
              <a:spcBef>
                <a:spcPts val="1463"/>
              </a:spcBef>
              <a:buFont typeface="+mj-lt"/>
              <a:buAutoNum type="arabicPeriod"/>
            </a:pPr>
            <a:r>
              <a:rPr lang="en-US" sz="1950" dirty="0" err="1" smtClean="0"/>
              <a:t>Introduzione</a:t>
            </a:r>
            <a:endParaRPr lang="en-US" sz="1950" dirty="0"/>
          </a:p>
          <a:p>
            <a:pPr marL="437257" lvl="1" indent="-371475">
              <a:spcBef>
                <a:spcPts val="1463"/>
              </a:spcBef>
              <a:buFont typeface="+mj-lt"/>
              <a:buAutoNum type="arabicPeriod"/>
            </a:pPr>
            <a:r>
              <a:rPr lang="en-US" sz="1950" dirty="0" err="1" smtClean="0"/>
              <a:t>Metodologia</a:t>
            </a:r>
            <a:r>
              <a:rPr lang="en-US" sz="1950" dirty="0" smtClean="0"/>
              <a:t> </a:t>
            </a:r>
            <a:endParaRPr lang="en-US" sz="1950" dirty="0"/>
          </a:p>
          <a:p>
            <a:pPr marL="437257" lvl="1" indent="-371475">
              <a:spcBef>
                <a:spcPts val="1463"/>
              </a:spcBef>
              <a:buFont typeface="+mj-lt"/>
              <a:buAutoNum type="arabicPeriod"/>
            </a:pPr>
            <a:r>
              <a:rPr lang="en-US" sz="1950" dirty="0" err="1" smtClean="0"/>
              <a:t>Risultati</a:t>
            </a:r>
            <a:endParaRPr lang="en-US" sz="1950" dirty="0"/>
          </a:p>
          <a:p>
            <a:pPr marL="437257" lvl="1" indent="-371475">
              <a:spcBef>
                <a:spcPts val="1463"/>
              </a:spcBef>
              <a:buFont typeface="+mj-lt"/>
              <a:buAutoNum type="arabicPeriod"/>
            </a:pPr>
            <a:r>
              <a:rPr lang="en-US" sz="1950" dirty="0" err="1" smtClean="0"/>
              <a:t>Discussione</a:t>
            </a:r>
            <a:r>
              <a:rPr lang="en-US" sz="1950" dirty="0" smtClean="0"/>
              <a:t> e </a:t>
            </a:r>
            <a:r>
              <a:rPr lang="en-US" sz="1950" dirty="0" err="1" smtClean="0"/>
              <a:t>conclusioni</a:t>
            </a:r>
            <a:endParaRPr lang="en-US" sz="1950" dirty="0"/>
          </a:p>
        </p:txBody>
      </p:sp>
      <p:sp>
        <p:nvSpPr>
          <p:cNvPr id="2" name="Titolo 1"/>
          <p:cNvSpPr>
            <a:spLocks noGrp="1"/>
          </p:cNvSpPr>
          <p:nvPr>
            <p:ph type="title"/>
          </p:nvPr>
        </p:nvSpPr>
        <p:spPr/>
        <p:txBody>
          <a:bodyPr/>
          <a:lstStyle/>
          <a:p>
            <a:r>
              <a:rPr lang="it-IT" dirty="0" smtClean="0"/>
              <a:t>Sommario</a:t>
            </a:r>
            <a:endParaRPr lang="it-IT" dirty="0"/>
          </a:p>
        </p:txBody>
      </p:sp>
      <p:sp>
        <p:nvSpPr>
          <p:cNvPr id="15" name="ProgressBar">
            <a:extLst>
              <a:ext uri="{FF2B5EF4-FFF2-40B4-BE49-F238E27FC236}">
                <a16:creationId xmlns="" xmlns:a16="http://schemas.microsoft.com/office/drawing/2014/main" id="{368AE458-4811-451E-850B-A4F467411E69}"/>
              </a:ext>
            </a:extLst>
          </p:cNvPr>
          <p:cNvSpPr/>
          <p:nvPr/>
        </p:nvSpPr>
        <p:spPr>
          <a:xfrm>
            <a:off x="0" y="825500"/>
            <a:ext cx="1165412" cy="25400"/>
          </a:xfrm>
          <a:prstGeom prst="rect">
            <a:avLst/>
          </a:prstGeom>
          <a:solidFill>
            <a:srgbClr val="006206"/>
          </a:solidFill>
          <a:ln>
            <a:solidFill>
              <a:srgbClr val="006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sz="half" idx="1"/>
          </p:nvPr>
        </p:nvSpPr>
        <p:spPr/>
        <p:txBody>
          <a:bodyPr/>
          <a:lstStyle/>
          <a:p>
            <a:r>
              <a:rPr/>
              <a:t>Le norme relative alle AMP italiane sono contenute nel Regolamento dell’AMP (RAMP), che stabilisce ciò che è consentito e ciò che è proibito in termini di usi e di attività, e le relative soglie, in rapporto ai diversi livelli di protezione ambientale individuati dalla pubblica amministrazione, tramite la Direzione dell’AMP (Legge n. 394/91, art. 9, comma 5).</a:t>
            </a:r>
            <a:endParaRPr lang="en-US" dirty="0"/>
          </a:p>
        </p:txBody>
      </p:sp>
      <p:sp>
        <p:nvSpPr>
          <p:cNvPr id="2" name="Titolo 1"/>
          <p:cNvSpPr>
            <a:spLocks noGrp="1"/>
          </p:cNvSpPr>
          <p:nvPr>
            <p:ph type="title"/>
          </p:nvPr>
        </p:nvSpPr>
        <p:spPr/>
        <p:txBody>
          <a:bodyPr/>
          <a:lstStyle/>
          <a:p>
            <a:r>
              <a:rPr lang="it-IT" dirty="0"/>
              <a:t>1. </a:t>
            </a:r>
            <a:r>
              <a:rPr lang="it-IT" dirty="0" smtClean="0"/>
              <a:t>Introduzione (a): RAMP e </a:t>
            </a:r>
            <a:r>
              <a:rPr lang="it-IT" dirty="0" err="1" smtClean="0"/>
              <a:t>PdG</a:t>
            </a:r>
            <a:endParaRPr lang="it-IT" dirty="0"/>
          </a:p>
        </p:txBody>
      </p:sp>
      <p:sp>
        <p:nvSpPr>
          <p:cNvPr id="16" name="ProgressBar">
            <a:extLst>
              <a:ext uri="{FF2B5EF4-FFF2-40B4-BE49-F238E27FC236}">
                <a16:creationId xmlns="" xmlns:a16="http://schemas.microsoft.com/office/drawing/2014/main" id="{2D4C3F9C-B0BE-4709-832F-31A30079A797}"/>
              </a:ext>
            </a:extLst>
          </p:cNvPr>
          <p:cNvSpPr/>
          <p:nvPr/>
        </p:nvSpPr>
        <p:spPr>
          <a:xfrm>
            <a:off x="0" y="825500"/>
            <a:ext cx="1748118" cy="25400"/>
          </a:xfrm>
          <a:prstGeom prst="rect">
            <a:avLst/>
          </a:prstGeom>
          <a:solidFill>
            <a:srgbClr val="006206"/>
          </a:solidFill>
          <a:ln>
            <a:solidFill>
              <a:srgbClr val="006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Segnaposto contenuto 5"/>
          <p:cNvSpPr>
            <a:spLocks noGrp="1"/>
          </p:cNvSpPr>
          <p:nvPr>
            <p:ph sz="half" idx="10"/>
          </p:nvPr>
        </p:nvSpPr>
        <p:spPr/>
        <p:txBody>
          <a:bodyPr>
            <a:normAutofit fontScale="92500" lnSpcReduction="20000"/>
          </a:bodyPr>
          <a:lstStyle/>
          <a:p>
            <a:r>
              <a:rPr/>
              <a:t>I Paesi della UE devono istituire specifiche misure di conservazione in relazione ad habitat e specie che sono localizzati nei SRN2. Queste misure possono essere identificate e coordinate tramite Piani di Gestione (PdG), che possono essere studiati o come strumenti avulsi rispetto allo stato della pianificazione territoriale in atto, oppure quali componenti integrati nell’ambito di strategie regionali complessive. Inoltre, le misure di conservazione possono comportare norme specifiche che tengano conto della domanda ecologica di specie ed habitat con riferimento agli usi del suolo, gestione dei siti ed eventuali compromessi legati alla gestione, definiti in maniera condivisa tra portatori di interesse pubblici e privati (Direttiva Habitat, art. 6).</a:t>
            </a:r>
          </a:p>
        </p:txBody>
      </p:sp>
    </p:spTree>
    <p:extLst>
      <p:ext uri="{BB962C8B-B14F-4D97-AF65-F5344CB8AC3E}">
        <p14:creationId xmlns="" xmlns:p14="http://schemas.microsoft.com/office/powerpoint/2010/main" val="9559620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sz="half" idx="1"/>
          </p:nvPr>
        </p:nvSpPr>
        <p:spPr/>
        <p:txBody>
          <a:bodyPr/>
          <a:lstStyle/>
          <a:p>
            <a:r>
              <a:rPr/>
              <a:t>Le valutazioni ambientali orientate alla </a:t>
            </a:r>
            <a:r>
              <a:rPr smtClean="0"/>
              <a:t>sostenibilità sono </a:t>
            </a:r>
            <a:r>
              <a:rPr/>
              <a:t>intrinsecamente collegate al principio fondamentale secondo il quale gli obiettivi di sostenibilità sono una componente fondamentale dell’insieme degli obiettivi dei piani territoriali e vanno considerati come tali, il che comporta che il processo valutativo si identifica, ed è integralmente integrato, nel processo di definizione ed attuazione delle politiche dell’organizzazione dello spazio delle comunità.</a:t>
            </a:r>
            <a:endParaRPr lang="en-US" dirty="0"/>
          </a:p>
        </p:txBody>
      </p:sp>
      <p:sp>
        <p:nvSpPr>
          <p:cNvPr id="2" name="Titolo 1"/>
          <p:cNvSpPr>
            <a:spLocks noGrp="1"/>
          </p:cNvSpPr>
          <p:nvPr>
            <p:ph type="title"/>
          </p:nvPr>
        </p:nvSpPr>
        <p:spPr/>
        <p:txBody>
          <a:bodyPr/>
          <a:lstStyle/>
          <a:p>
            <a:r>
              <a:rPr lang="it-IT" dirty="0"/>
              <a:t>1. </a:t>
            </a:r>
            <a:r>
              <a:rPr lang="it-IT" dirty="0" smtClean="0"/>
              <a:t>Introduzione (b): Un approccio </a:t>
            </a:r>
            <a:r>
              <a:rPr lang="it-IT" dirty="0" err="1" smtClean="0"/>
              <a:t>pianificatorio</a:t>
            </a:r>
            <a:r>
              <a:rPr lang="it-IT" dirty="0" smtClean="0"/>
              <a:t> fondato sul paradigma della sostenibilità </a:t>
            </a:r>
            <a:endParaRPr lang="it-IT" dirty="0"/>
          </a:p>
        </p:txBody>
      </p:sp>
      <p:sp>
        <p:nvSpPr>
          <p:cNvPr id="16" name="ProgressBar">
            <a:extLst>
              <a:ext uri="{FF2B5EF4-FFF2-40B4-BE49-F238E27FC236}">
                <a16:creationId xmlns="" xmlns:a16="http://schemas.microsoft.com/office/drawing/2014/main" id="{2D4C3F9C-B0BE-4709-832F-31A30079A797}"/>
              </a:ext>
            </a:extLst>
          </p:cNvPr>
          <p:cNvSpPr/>
          <p:nvPr/>
        </p:nvSpPr>
        <p:spPr>
          <a:xfrm>
            <a:off x="0" y="1000108"/>
            <a:ext cx="1748118" cy="25400"/>
          </a:xfrm>
          <a:prstGeom prst="rect">
            <a:avLst/>
          </a:prstGeom>
          <a:solidFill>
            <a:srgbClr val="006206"/>
          </a:solidFill>
          <a:ln>
            <a:solidFill>
              <a:srgbClr val="006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Segnaposto contenuto 5"/>
          <p:cNvSpPr>
            <a:spLocks noGrp="1"/>
          </p:cNvSpPr>
          <p:nvPr>
            <p:ph sz="half" idx="10"/>
          </p:nvPr>
        </p:nvSpPr>
        <p:spPr/>
        <p:txBody>
          <a:bodyPr>
            <a:normAutofit fontScale="85000" lnSpcReduction="10000"/>
          </a:bodyPr>
          <a:lstStyle/>
          <a:p>
            <a:r>
              <a:rPr/>
              <a:t>Ad esempio, la valutazione orientata alla sostenibilità di un RAMP implica, nella definizione e nell’attuazione del regolamento, un continuo feedback relativo alla verifica di coerenza del regolamento con gli obiettivi di sostenibilità che, essendo integrati nel sistema degli obiettivi di piano, non dovrebbero essere trattati in maniera diversa rispetto agli altri obiettivi (economici, sociali, ecc.), quasi che la sostenibilità funzionasse come un freno allo sviluppo locale, o come un male, purtroppo necessario,  generatore di ritardi ed inerzie nella fase </a:t>
            </a:r>
            <a:r>
              <a:rPr smtClean="0"/>
              <a:t>attuativa.</a:t>
            </a:r>
          </a:p>
          <a:p>
            <a:r>
              <a:rPr smtClean="0"/>
              <a:t>Quindi</a:t>
            </a:r>
            <a:r>
              <a:rPr/>
              <a:t>, i processi valutativi e pianificatori orientati alla sostenibilità si configurano come basati su una sorta di coscienza critica fondata sulla coerenza delle azioni di piano in relazione ad un sottoinsieme di obiettivi, riferiti al paradigma della sostenibilità.</a:t>
            </a:r>
            <a:endParaRPr lang="it-IT" dirty="0"/>
          </a:p>
        </p:txBody>
      </p:sp>
    </p:spTree>
    <p:extLst>
      <p:ext uri="{BB962C8B-B14F-4D97-AF65-F5344CB8AC3E}">
        <p14:creationId xmlns="" xmlns:p14="http://schemas.microsoft.com/office/powerpoint/2010/main" val="9559620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sz="half" idx="1"/>
          </p:nvPr>
        </p:nvSpPr>
        <p:spPr/>
        <p:txBody>
          <a:bodyPr>
            <a:normAutofit fontScale="77500" lnSpcReduction="20000"/>
          </a:bodyPr>
          <a:lstStyle/>
          <a:p>
            <a:r>
              <a:rPr/>
              <a:t>L’AMP di Tavolara e Punta Coda Cavallo (da qui in poi indicata come AMP Tavolara) è localizzata nella Sardegna nord-orientale, nella territorio provinciale di Sassari, vicino ad Olbia, e si sviluppa, lungo la costa, da Capo Ceraso, nel comune di Olbia, fino a Cala Finocchi e Capo Coda Cavallo, nel comune di San Teodoro. L’AMP venne istituita, nel 1997, con il Decreto del Ministero dell’Ambiente del 12 Dicembre, poi modificato dal Decreto del Ministero dell’Ambiente del 28 Novembre 2001. L’AMP comprende una zona marina di circa 15.000 ettari ed una striscia costiera che include aree dei comuni di Olbia, Loiri Porto San Paolo e San Teodoro. I tre centri hanno costituito un Consorzio di gestione che ha ottenuto la Certificazione EMAS nel 2005. Nel 2007, all’AMP Tavolara venne riconosciuto lo status di Area specialmente protetta di importanza mediterranea (ASPIM), per la cospicua dotazione di risorse naturali, ai sensi del </a:t>
            </a:r>
            <a:r>
              <a:rPr i="1"/>
              <a:t>Protocol concerning Specially Protected Areas and Biological Diversity in the Mediterranean</a:t>
            </a:r>
            <a:r>
              <a:rPr/>
              <a:t> </a:t>
            </a:r>
            <a:endParaRPr lang="en-US" dirty="0"/>
          </a:p>
        </p:txBody>
      </p:sp>
      <p:sp>
        <p:nvSpPr>
          <p:cNvPr id="2" name="Titolo 1"/>
          <p:cNvSpPr>
            <a:spLocks noGrp="1"/>
          </p:cNvSpPr>
          <p:nvPr>
            <p:ph type="title"/>
          </p:nvPr>
        </p:nvSpPr>
        <p:spPr/>
        <p:txBody>
          <a:bodyPr/>
          <a:lstStyle/>
          <a:p>
            <a:r>
              <a:rPr lang="it-IT" dirty="0"/>
              <a:t>1. </a:t>
            </a:r>
            <a:r>
              <a:rPr lang="it-IT" dirty="0" smtClean="0"/>
              <a:t>Introduzione (c): Il contesto territoriale </a:t>
            </a:r>
            <a:endParaRPr lang="it-IT" dirty="0"/>
          </a:p>
        </p:txBody>
      </p:sp>
      <p:sp>
        <p:nvSpPr>
          <p:cNvPr id="16" name="ProgressBar">
            <a:extLst>
              <a:ext uri="{FF2B5EF4-FFF2-40B4-BE49-F238E27FC236}">
                <a16:creationId xmlns="" xmlns:a16="http://schemas.microsoft.com/office/drawing/2014/main" id="{2D4C3F9C-B0BE-4709-832F-31A30079A797}"/>
              </a:ext>
            </a:extLst>
          </p:cNvPr>
          <p:cNvSpPr/>
          <p:nvPr/>
        </p:nvSpPr>
        <p:spPr>
          <a:xfrm>
            <a:off x="0" y="825500"/>
            <a:ext cx="1748118" cy="25400"/>
          </a:xfrm>
          <a:prstGeom prst="rect">
            <a:avLst/>
          </a:prstGeom>
          <a:solidFill>
            <a:srgbClr val="006206"/>
          </a:solidFill>
          <a:ln>
            <a:solidFill>
              <a:srgbClr val="006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Segnaposto contenuto 9"/>
          <p:cNvPicPr>
            <a:picLocks noGrp="1"/>
          </p:cNvPicPr>
          <p:nvPr>
            <p:ph sz="half" idx="10"/>
          </p:nvPr>
        </p:nvPicPr>
        <p:blipFill>
          <a:blip r:embed="rId2" cstate="print"/>
          <a:srcRect/>
          <a:stretch>
            <a:fillRect/>
          </a:stretch>
        </p:blipFill>
        <p:spPr bwMode="auto">
          <a:xfrm>
            <a:off x="5419894" y="1350963"/>
            <a:ext cx="3985874" cy="4454525"/>
          </a:xfrm>
          <a:prstGeom prst="rect">
            <a:avLst/>
          </a:prstGeom>
          <a:noFill/>
          <a:ln w="9525">
            <a:noFill/>
            <a:miter lim="800000"/>
            <a:headEnd/>
            <a:tailEnd/>
          </a:ln>
        </p:spPr>
      </p:pic>
    </p:spTree>
    <p:extLst>
      <p:ext uri="{BB962C8B-B14F-4D97-AF65-F5344CB8AC3E}">
        <p14:creationId xmlns="" xmlns:p14="http://schemas.microsoft.com/office/powerpoint/2010/main" val="9559620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sz="half" idx="1"/>
          </p:nvPr>
        </p:nvSpPr>
        <p:spPr/>
        <p:txBody>
          <a:bodyPr>
            <a:normAutofit fontScale="92500" lnSpcReduction="10000"/>
          </a:bodyPr>
          <a:lstStyle/>
          <a:p>
            <a:r>
              <a:rPr/>
              <a:t>L’approccio metodologico si basa su un processo continuo e progressivo, i cui passi successivi implicano continui feed-back rispetto ai precedenti. L’attività di pianificazione si può schematizzare attraverso un quadro logico (QL) che identifica connessioni concettuali tra obiettivi di sostenibilità relativi ai contesti spaziali cui il processo si riferisce e le azioni di piano che li indirizzano, concernenti l’integrazione delle misure di conservazione dei SRN2 nei RAMP. L’esito complessivo dell’applicazione della metodologia è la definizione di un RAMP che integri le misure di conservazione definite per gli SRN2 che sono localizzati nell’AMP e le norme regolamentari relative alla gestione dell’AMP </a:t>
            </a:r>
            <a:r>
              <a:rPr smtClean="0"/>
              <a:t>(RINTAMP</a:t>
            </a:r>
            <a:r>
              <a:rPr/>
              <a:t>).</a:t>
            </a:r>
            <a:endParaRPr lang="it-IT" dirty="0"/>
          </a:p>
        </p:txBody>
      </p:sp>
      <p:sp>
        <p:nvSpPr>
          <p:cNvPr id="2" name="Titolo 1"/>
          <p:cNvSpPr>
            <a:spLocks noGrp="1"/>
          </p:cNvSpPr>
          <p:nvPr>
            <p:ph type="title"/>
          </p:nvPr>
        </p:nvSpPr>
        <p:spPr/>
        <p:txBody>
          <a:bodyPr/>
          <a:lstStyle/>
          <a:p>
            <a:r>
              <a:rPr lang="it-IT" dirty="0"/>
              <a:t>2</a:t>
            </a:r>
            <a:r>
              <a:rPr lang="it-IT" dirty="0" smtClean="0"/>
              <a:t>. </a:t>
            </a:r>
            <a:r>
              <a:rPr lang="it-IT" dirty="0" err="1" smtClean="0"/>
              <a:t>Methodologia</a:t>
            </a:r>
            <a:r>
              <a:rPr lang="it-IT" dirty="0" smtClean="0"/>
              <a:t>: lo schema metodologico del RINTAMP</a:t>
            </a:r>
            <a:endParaRPr lang="it-IT" dirty="0"/>
          </a:p>
        </p:txBody>
      </p:sp>
      <p:sp>
        <p:nvSpPr>
          <p:cNvPr id="16" name="ProgressBar">
            <a:extLst>
              <a:ext uri="{FF2B5EF4-FFF2-40B4-BE49-F238E27FC236}">
                <a16:creationId xmlns="" xmlns:a16="http://schemas.microsoft.com/office/drawing/2014/main" id="{2D4C3F9C-B0BE-4709-832F-31A30079A797}"/>
              </a:ext>
            </a:extLst>
          </p:cNvPr>
          <p:cNvSpPr/>
          <p:nvPr/>
        </p:nvSpPr>
        <p:spPr>
          <a:xfrm>
            <a:off x="0" y="825500"/>
            <a:ext cx="1748118" cy="25400"/>
          </a:xfrm>
          <a:prstGeom prst="rect">
            <a:avLst/>
          </a:prstGeom>
          <a:solidFill>
            <a:srgbClr val="006206"/>
          </a:solidFill>
          <a:ln>
            <a:solidFill>
              <a:srgbClr val="006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aphicFrame>
        <p:nvGraphicFramePr>
          <p:cNvPr id="7" name="Segnaposto contenuto 6"/>
          <p:cNvGraphicFramePr>
            <a:graphicFrameLocks noGrp="1"/>
          </p:cNvGraphicFramePr>
          <p:nvPr>
            <p:ph sz="half" idx="10"/>
          </p:nvPr>
        </p:nvGraphicFramePr>
        <p:xfrm>
          <a:off x="5035550" y="1350963"/>
          <a:ext cx="4754563" cy="44545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9559620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3. Risultati (a): Analisi SWOT e obiettivi di sostenibilità</a:t>
            </a:r>
            <a:endParaRPr lang="it-IT" dirty="0"/>
          </a:p>
        </p:txBody>
      </p:sp>
      <p:sp>
        <p:nvSpPr>
          <p:cNvPr id="16" name="ProgressBar">
            <a:extLst>
              <a:ext uri="{FF2B5EF4-FFF2-40B4-BE49-F238E27FC236}">
                <a16:creationId xmlns="" xmlns:a16="http://schemas.microsoft.com/office/drawing/2014/main" id="{2D4C3F9C-B0BE-4709-832F-31A30079A797}"/>
              </a:ext>
            </a:extLst>
          </p:cNvPr>
          <p:cNvSpPr/>
          <p:nvPr/>
        </p:nvSpPr>
        <p:spPr>
          <a:xfrm>
            <a:off x="0" y="1052736"/>
            <a:ext cx="1748118" cy="25400"/>
          </a:xfrm>
          <a:prstGeom prst="rect">
            <a:avLst/>
          </a:prstGeom>
          <a:solidFill>
            <a:srgbClr val="006206"/>
          </a:solidFill>
          <a:ln>
            <a:solidFill>
              <a:srgbClr val="006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pic>
        <p:nvPicPr>
          <p:cNvPr id="1026" name="Picture 2"/>
          <p:cNvPicPr>
            <a:picLocks noGrp="1" noChangeAspect="1" noChangeArrowheads="1"/>
          </p:cNvPicPr>
          <p:nvPr>
            <p:ph idx="1"/>
          </p:nvPr>
        </p:nvPicPr>
        <p:blipFill>
          <a:blip r:embed="rId2"/>
          <a:srcRect/>
          <a:stretch>
            <a:fillRect/>
          </a:stretch>
        </p:blipFill>
        <p:spPr bwMode="auto">
          <a:xfrm>
            <a:off x="1809728" y="1285860"/>
            <a:ext cx="6271116" cy="2876237"/>
          </a:xfrm>
          <a:prstGeom prst="rect">
            <a:avLst/>
          </a:prstGeom>
          <a:noFill/>
          <a:ln w="9525">
            <a:noFill/>
            <a:miter lim="800000"/>
            <a:headEnd/>
            <a:tailEnd/>
          </a:ln>
          <a:effectLst/>
        </p:spPr>
      </p:pic>
      <p:graphicFrame>
        <p:nvGraphicFramePr>
          <p:cNvPr id="10" name="Tabella 9"/>
          <p:cNvGraphicFramePr>
            <a:graphicFrameLocks noGrp="1"/>
          </p:cNvGraphicFramePr>
          <p:nvPr/>
        </p:nvGraphicFramePr>
        <p:xfrm>
          <a:off x="1666852" y="4214817"/>
          <a:ext cx="6604000" cy="1383033"/>
        </p:xfrm>
        <a:graphic>
          <a:graphicData uri="http://schemas.openxmlformats.org/drawingml/2006/table">
            <a:tbl>
              <a:tblPr/>
              <a:tblGrid>
                <a:gridCol w="4275430"/>
                <a:gridCol w="2328570"/>
              </a:tblGrid>
              <a:tr h="461011">
                <a:tc>
                  <a:txBody>
                    <a:bodyPr/>
                    <a:lstStyle/>
                    <a:p>
                      <a:pPr marL="640715" indent="-640715" algn="ctr">
                        <a:spcBef>
                          <a:spcPts val="1000"/>
                        </a:spcBef>
                        <a:spcAft>
                          <a:spcPts val="0"/>
                        </a:spcAft>
                      </a:pPr>
                      <a:r>
                        <a:rPr lang="it-IT" sz="1000" b="1">
                          <a:solidFill>
                            <a:srgbClr val="243F60"/>
                          </a:solidFill>
                          <a:latin typeface="Arial"/>
                          <a:ea typeface="Times New Roman"/>
                          <a:cs typeface="Times New Roman"/>
                        </a:rPr>
                        <a:t>Obiettivi di sostenibilità</a:t>
                      </a:r>
                      <a:endParaRPr lang="it-IT" sz="1000" b="1">
                        <a:solidFill>
                          <a:srgbClr val="243F60"/>
                        </a:solidFill>
                        <a:latin typeface="Times New Roman"/>
                        <a:ea typeface="Times New Roman"/>
                        <a:cs typeface="Times New Roman"/>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DBE5F1"/>
                    </a:solidFill>
                  </a:tcPr>
                </a:tc>
                <a:tc>
                  <a:txBody>
                    <a:bodyPr/>
                    <a:lstStyle/>
                    <a:p>
                      <a:pPr algn="ctr">
                        <a:spcAft>
                          <a:spcPts val="0"/>
                        </a:spcAft>
                      </a:pPr>
                      <a:r>
                        <a:rPr lang="it-IT" sz="800" b="1">
                          <a:latin typeface="Arial"/>
                          <a:ea typeface="Calibri"/>
                        </a:rPr>
                        <a:t>Criteri di sostenibilità concernenti gli obiettivi di sostenibilità individuati (elencati nella nota 5)</a:t>
                      </a:r>
                      <a:endParaRPr lang="it-IT" sz="800">
                        <a:latin typeface="Arial"/>
                        <a:ea typeface="Calibri"/>
                      </a:endParaRPr>
                    </a:p>
                  </a:txBody>
                  <a:tcPr marL="68580" marR="6858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DBE5F1"/>
                    </a:solidFill>
                  </a:tcPr>
                </a:tc>
              </a:tr>
              <a:tr h="461011">
                <a:tc>
                  <a:txBody>
                    <a:bodyPr/>
                    <a:lstStyle/>
                    <a:p>
                      <a:pPr marL="554355" indent="-540385">
                        <a:spcAft>
                          <a:spcPts val="0"/>
                        </a:spcAft>
                      </a:pPr>
                      <a:r>
                        <a:rPr lang="it-IT" sz="800">
                          <a:latin typeface="Arial"/>
                          <a:ea typeface="Calibri"/>
                        </a:rPr>
                        <a:t>Conservazione e miglioramento di habitat, specie, e delle risorse naturali che li sostengono, anche attraverso la promozione di una partecipazione proattiva da parte delle comunità locali</a:t>
                      </a:r>
                    </a:p>
                  </a:txBody>
                  <a:tcPr marL="68580" marR="6858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algn="ctr">
                        <a:spcAft>
                          <a:spcPts val="0"/>
                        </a:spcAft>
                      </a:pPr>
                      <a:r>
                        <a:rPr lang="it-IT" sz="800">
                          <a:latin typeface="Arial"/>
                          <a:ea typeface="Calibri"/>
                        </a:rPr>
                        <a:t>1-2-4-5-7-9-10</a:t>
                      </a:r>
                    </a:p>
                  </a:txBody>
                  <a:tcPr marL="68580" marR="6858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r>
              <a:tr h="461011">
                <a:tc>
                  <a:txBody>
                    <a:bodyPr/>
                    <a:lstStyle/>
                    <a:p>
                      <a:pPr marL="554355" indent="13970">
                        <a:spcAft>
                          <a:spcPts val="0"/>
                        </a:spcAft>
                      </a:pPr>
                      <a:r>
                        <a:rPr lang="it-IT" sz="800">
                          <a:latin typeface="Arial"/>
                          <a:ea typeface="Calibri"/>
                        </a:rPr>
                        <a:t>Mitigazione degli impatti su habitat e specie generati dalle attività antropiche e monitoraggio dell’inquinamento dell’ambiente prodotto da diverse fonti inquinanti</a:t>
                      </a:r>
                    </a:p>
                  </a:txBody>
                  <a:tcPr marL="68580" marR="6858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algn="ctr">
                        <a:spcAft>
                          <a:spcPts val="0"/>
                        </a:spcAft>
                      </a:pPr>
                      <a:r>
                        <a:rPr lang="it-IT" sz="800" dirty="0">
                          <a:latin typeface="Arial"/>
                          <a:ea typeface="Calibri"/>
                        </a:rPr>
                        <a:t>1-3-4-7-8</a:t>
                      </a:r>
                    </a:p>
                  </a:txBody>
                  <a:tcPr marL="68580" marR="6858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1756957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a:bodyPr>
          <a:lstStyle/>
          <a:p>
            <a:pPr marL="0" indent="0">
              <a:buNone/>
            </a:pPr>
            <a:r>
              <a:rPr lang="it-IT" dirty="0" smtClean="0"/>
              <a:t>L’analisi SWOT relativa alla FFB implica obiettivi di sostenibilità legati a due aspetti. In primo luogo, la protezione degli habitat e delle specie, e, se possibile, il futuro miglioramento dello stato di conservazione. Da questo punto di vista, la partecipazione ed il coinvolgimento delle società locali nei processi di gestione ambientale assume un ruolo fondamentale. In secondo luogo, la questione degli impatti ambientali generati dalle attività umane. Va notato come questa problematica vada attentamente valutata, e come l’individuazione di adeguate misure di mitigazione sia altrettanto importante. Otto dei dieci criteri di sostenibilità sono di particolare rilievo per un efficace perseguimento dei due obiettivi di sostenibilità, il che pone in evidenza come l’approccio olistico alla sostenibilità, proposto dalla CE attraverso i dieci criteri (</a:t>
            </a:r>
            <a:r>
              <a:rPr lang="it-IT" dirty="0" err="1" smtClean="0"/>
              <a:t>European</a:t>
            </a:r>
            <a:r>
              <a:rPr lang="it-IT" dirty="0" smtClean="0"/>
              <a:t> </a:t>
            </a:r>
            <a:r>
              <a:rPr lang="it-IT" dirty="0" err="1" smtClean="0"/>
              <a:t>Commission–DG</a:t>
            </a:r>
            <a:r>
              <a:rPr lang="it-IT" dirty="0" smtClean="0"/>
              <a:t> XI </a:t>
            </a:r>
            <a:r>
              <a:rPr lang="it-IT" dirty="0" err="1" smtClean="0"/>
              <a:t>Environment</a:t>
            </a:r>
            <a:r>
              <a:rPr lang="it-IT" dirty="0" smtClean="0"/>
              <a:t>, </a:t>
            </a:r>
            <a:r>
              <a:rPr lang="it-IT" dirty="0" err="1" smtClean="0"/>
              <a:t>Nuclear</a:t>
            </a:r>
            <a:r>
              <a:rPr lang="it-IT" dirty="0" smtClean="0"/>
              <a:t> </a:t>
            </a:r>
            <a:r>
              <a:rPr lang="it-IT" dirty="0" err="1" smtClean="0"/>
              <a:t>Safety</a:t>
            </a:r>
            <a:r>
              <a:rPr lang="it-IT" dirty="0" smtClean="0"/>
              <a:t> and </a:t>
            </a:r>
            <a:r>
              <a:rPr lang="it-IT" dirty="0" err="1" smtClean="0"/>
              <a:t>Civil</a:t>
            </a:r>
            <a:r>
              <a:rPr lang="it-IT" dirty="0" smtClean="0"/>
              <a:t> </a:t>
            </a:r>
            <a:r>
              <a:rPr lang="it-IT" dirty="0" err="1" smtClean="0"/>
              <a:t>Protection</a:t>
            </a:r>
            <a:r>
              <a:rPr lang="it-IT" dirty="0" smtClean="0"/>
              <a:t>, 1998), sia adeguatamente rappresentato dai due obiettivi individuati.</a:t>
            </a:r>
          </a:p>
        </p:txBody>
      </p:sp>
      <p:sp>
        <p:nvSpPr>
          <p:cNvPr id="2" name="Titolo 1"/>
          <p:cNvSpPr>
            <a:spLocks noGrp="1"/>
          </p:cNvSpPr>
          <p:nvPr>
            <p:ph type="title"/>
          </p:nvPr>
        </p:nvSpPr>
        <p:spPr/>
        <p:txBody>
          <a:bodyPr/>
          <a:lstStyle/>
          <a:p>
            <a:r>
              <a:rPr lang="it-IT" dirty="0" smtClean="0"/>
              <a:t>3. Risultati (b): Analisi SWOT e obiettivi di sostenibilità (</a:t>
            </a:r>
            <a:r>
              <a:rPr lang="it-IT" dirty="0" err="1" smtClean="0"/>
              <a:t>cont</a:t>
            </a:r>
            <a:r>
              <a:rPr lang="it-IT" dirty="0" smtClean="0"/>
              <a:t>.)</a:t>
            </a:r>
            <a:endParaRPr lang="it-IT" dirty="0"/>
          </a:p>
        </p:txBody>
      </p:sp>
      <p:sp>
        <p:nvSpPr>
          <p:cNvPr id="16" name="ProgressBar">
            <a:extLst>
              <a:ext uri="{FF2B5EF4-FFF2-40B4-BE49-F238E27FC236}">
                <a16:creationId xmlns="" xmlns:a16="http://schemas.microsoft.com/office/drawing/2014/main" id="{2D4C3F9C-B0BE-4709-832F-31A30079A797}"/>
              </a:ext>
            </a:extLst>
          </p:cNvPr>
          <p:cNvSpPr/>
          <p:nvPr/>
        </p:nvSpPr>
        <p:spPr>
          <a:xfrm>
            <a:off x="0" y="1052736"/>
            <a:ext cx="1748118" cy="25400"/>
          </a:xfrm>
          <a:prstGeom prst="rect">
            <a:avLst/>
          </a:prstGeom>
          <a:solidFill>
            <a:srgbClr val="006206"/>
          </a:solidFill>
          <a:ln>
            <a:solidFill>
              <a:srgbClr val="006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spTree>
    <p:extLst>
      <p:ext uri="{BB962C8B-B14F-4D97-AF65-F5344CB8AC3E}">
        <p14:creationId xmlns="" xmlns:p14="http://schemas.microsoft.com/office/powerpoint/2010/main" val="39706221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3</a:t>
            </a:r>
            <a:r>
              <a:rPr lang="it-IT" dirty="0" smtClean="0"/>
              <a:t>. Risultati (c): Obiettivi specifici</a:t>
            </a:r>
            <a:endParaRPr lang="it-IT" dirty="0"/>
          </a:p>
        </p:txBody>
      </p:sp>
      <p:sp>
        <p:nvSpPr>
          <p:cNvPr id="16" name="ProgressBar">
            <a:extLst>
              <a:ext uri="{FF2B5EF4-FFF2-40B4-BE49-F238E27FC236}">
                <a16:creationId xmlns="" xmlns:a16="http://schemas.microsoft.com/office/drawing/2014/main" id="{2D4C3F9C-B0BE-4709-832F-31A30079A797}"/>
              </a:ext>
            </a:extLst>
          </p:cNvPr>
          <p:cNvSpPr/>
          <p:nvPr/>
        </p:nvSpPr>
        <p:spPr>
          <a:xfrm>
            <a:off x="0" y="825500"/>
            <a:ext cx="1748118" cy="25400"/>
          </a:xfrm>
          <a:prstGeom prst="rect">
            <a:avLst/>
          </a:prstGeom>
          <a:solidFill>
            <a:srgbClr val="006206"/>
          </a:solidFill>
          <a:ln>
            <a:solidFill>
              <a:srgbClr val="0062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Segnaposto contenuto 3"/>
          <p:cNvSpPr>
            <a:spLocks noGrp="1"/>
          </p:cNvSpPr>
          <p:nvPr>
            <p:ph sz="half" idx="10"/>
          </p:nvPr>
        </p:nvSpPr>
        <p:spPr>
          <a:xfrm>
            <a:off x="5034900" y="980728"/>
            <a:ext cx="4754637" cy="5877272"/>
          </a:xfrm>
        </p:spPr>
        <p:txBody>
          <a:bodyPr>
            <a:noAutofit/>
          </a:bodyPr>
          <a:lstStyle/>
          <a:p>
            <a:r>
              <a:rPr sz="1200"/>
              <a:t>Il secondo obiettivo comprende: A. proteggere e migliorare: 1. la biodiversità degli ecosistemi marini e costieri; 2. le funzioni ambientali della Posidonia oceanica spiaggiata; 3. le caratteristiche biochimiche dell’aria e delle acque marine (RAMP); B. proteggere gli habitat e le specie di importanza comunitaria (PdG); C. proteggere la biodiversità presente negli ecosistemi costieri (GIZC); D. integrare i sistemi di protezione degli ecosistemi dunali, ponendo particolare attenzione al recupero delle barriere danneggiate che fungono da protezione delle aree dunali (PISEA).</a:t>
            </a:r>
          </a:p>
          <a:p>
            <a:r>
              <a:rPr sz="1200"/>
              <a:t>Infine, il terzo obiettivo si declina come segue: A. favorire la messa in atto, nel contesto marittimo, di attività turistiche e ricreative coerenti con il dettato dei piani di utilizzo dei litorali dei comuni membri del Consorzio dell’AMP Tavolara (RAMP); B. favorire la messa in atto di attività di pesca ricreativa e sportiva, di immersione e di scuola di immersione, in base alle regole in vigore in ogni Zona dell’AMP Tavolara ed al relativo codice di condotta (RAMP); C. preservare, nel lungo periodo, l’integrità del SICTMM, in termini di habitat e specie, la cui protezione è la ragione fondamentale della sua individuazione come parte della RN2, attraverso il sostegno dei processi di sviluppo sostenibile che comportano un adeguato controllo dell’attività turistica ed un utilizzo appropriato delle risorse naturali (PdG); D. favorire l’attuazione di politiche di piano orientate allo sviluppo sostenibile concernenti iniziative produttive, turistiche, sociali e culturali, da sviluppare nelle aree marine e costiere (GIZC); E. definire ed attuare un piano complessivo ed un sistema di regole riguardanti le attività di ormeggio ed ancoraggio dei natanti turistici (PISEA).</a:t>
            </a:r>
            <a:endParaRPr lang="it-IT" sz="1200" dirty="0"/>
          </a:p>
        </p:txBody>
      </p:sp>
      <p:sp>
        <p:nvSpPr>
          <p:cNvPr id="6" name="CasellaDiTesto 5"/>
          <p:cNvSpPr txBox="1"/>
          <p:nvPr/>
        </p:nvSpPr>
        <p:spPr>
          <a:xfrm>
            <a:off x="198438" y="3212976"/>
            <a:ext cx="4610546" cy="3416320"/>
          </a:xfrm>
          <a:prstGeom prst="rect">
            <a:avLst/>
          </a:prstGeom>
          <a:noFill/>
        </p:spPr>
        <p:txBody>
          <a:bodyPr wrap="square" rtlCol="0">
            <a:spAutoFit/>
          </a:bodyPr>
          <a:lstStyle/>
          <a:p>
            <a:r>
              <a:rPr lang="it-IT" sz="1200" dirty="0" smtClean="0"/>
              <a:t>Il primo obiettivo integra gli obiettivi indicati di seguito, designati nell’ambito di RAMP, </a:t>
            </a:r>
            <a:r>
              <a:rPr lang="it-IT" sz="1200" dirty="0" err="1" smtClean="0"/>
              <a:t>PdG</a:t>
            </a:r>
            <a:r>
              <a:rPr lang="it-IT" sz="1200" dirty="0" smtClean="0"/>
              <a:t>, GIZC e PISEA: A. contribuire all’attività di monitoraggio di habitat e specie di interesse comunitario ai sensi della Direttiva Habitat (RAMP); B. conservare gli habitat </a:t>
            </a:r>
            <a:r>
              <a:rPr lang="it-IT" sz="1200" dirty="0" err="1" smtClean="0"/>
              <a:t>dunali</a:t>
            </a:r>
            <a:r>
              <a:rPr lang="it-IT" sz="1200" dirty="0" smtClean="0"/>
              <a:t> e le specie presenti nelle spiagge sabbiose (</a:t>
            </a:r>
            <a:r>
              <a:rPr lang="it-IT" sz="1200" dirty="0" err="1" smtClean="0"/>
              <a:t>PdG</a:t>
            </a:r>
            <a:r>
              <a:rPr lang="it-IT" sz="1200" dirty="0" smtClean="0"/>
              <a:t>); C. conservare l’habitat n. 1170 (</a:t>
            </a:r>
            <a:r>
              <a:rPr lang="it-IT" sz="1200" dirty="0" err="1" smtClean="0"/>
              <a:t>coralligeno</a:t>
            </a:r>
            <a:r>
              <a:rPr lang="it-IT" sz="1200" dirty="0" smtClean="0"/>
              <a:t>) e, in particolare, la facies denominata “</a:t>
            </a:r>
            <a:r>
              <a:rPr lang="it-IT" sz="1200" dirty="0" err="1" smtClean="0"/>
              <a:t>coralligeno</a:t>
            </a:r>
            <a:r>
              <a:rPr lang="it-IT" sz="1200" dirty="0" smtClean="0"/>
              <a:t>” (</a:t>
            </a:r>
            <a:r>
              <a:rPr lang="it-IT" sz="1200" dirty="0" err="1" smtClean="0"/>
              <a:t>PdG</a:t>
            </a:r>
            <a:r>
              <a:rPr lang="it-IT" sz="1200" dirty="0" smtClean="0"/>
              <a:t>); D. preservare, nel lungo periodo, l’integrità del SICTMM, in termini di habitat e specie, la cui protezione è la ragione fondamentale della sua individuazione come parte della RN2, attraverso il sostegno dei processi di sviluppo sostenibile che comportano un adeguato controllo dell’attività turistica ed un utilizzo appropriato delle risorse naturali (</a:t>
            </a:r>
            <a:r>
              <a:rPr lang="it-IT" sz="1200" dirty="0" err="1" smtClean="0"/>
              <a:t>PdG</a:t>
            </a:r>
            <a:r>
              <a:rPr lang="it-IT" sz="1200" dirty="0" smtClean="0"/>
              <a:t>); E. proteggere i seguenti ecosistemi costieri: terre umide e aree di foce; habitat marini; foreste costiere ed aree </a:t>
            </a:r>
            <a:r>
              <a:rPr lang="it-IT" sz="1200" dirty="0" err="1" smtClean="0"/>
              <a:t>dunali</a:t>
            </a:r>
            <a:r>
              <a:rPr lang="it-IT" sz="1200" dirty="0" smtClean="0"/>
              <a:t> (GIZC); F. integrare i sistemi di protezione degli ecosistemi </a:t>
            </a:r>
            <a:r>
              <a:rPr lang="it-IT" sz="1200" dirty="0" err="1" smtClean="0"/>
              <a:t>dunali</a:t>
            </a:r>
            <a:r>
              <a:rPr lang="it-IT" sz="1200" dirty="0" smtClean="0"/>
              <a:t> (PISEA).</a:t>
            </a:r>
            <a:endParaRPr lang="it-IT" sz="1200" dirty="0"/>
          </a:p>
        </p:txBody>
      </p:sp>
      <p:graphicFrame>
        <p:nvGraphicFramePr>
          <p:cNvPr id="8" name="Segnaposto contenuto 7"/>
          <p:cNvGraphicFramePr>
            <a:graphicFrameLocks noGrp="1"/>
          </p:cNvGraphicFramePr>
          <p:nvPr>
            <p:ph sz="half" idx="1"/>
          </p:nvPr>
        </p:nvGraphicFramePr>
        <p:xfrm>
          <a:off x="166654" y="1428736"/>
          <a:ext cx="4754562" cy="1764974"/>
        </p:xfrm>
        <a:graphic>
          <a:graphicData uri="http://schemas.openxmlformats.org/drawingml/2006/table">
            <a:tbl>
              <a:tblPr/>
              <a:tblGrid>
                <a:gridCol w="4754562"/>
              </a:tblGrid>
              <a:tr h="301934">
                <a:tc>
                  <a:txBody>
                    <a:bodyPr/>
                    <a:lstStyle/>
                    <a:p>
                      <a:pPr algn="just">
                        <a:spcAft>
                          <a:spcPts val="0"/>
                        </a:spcAft>
                      </a:pPr>
                      <a:r>
                        <a:rPr lang="it-IT" sz="1200" dirty="0">
                          <a:latin typeface="Arial"/>
                          <a:ea typeface="Calibri"/>
                        </a:rPr>
                        <a:t>Obiettivi specifici</a:t>
                      </a:r>
                    </a:p>
                  </a:txBody>
                  <a:tcPr marL="55439" marR="55439"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3E2"/>
                    </a:solidFill>
                  </a:tcPr>
                </a:tc>
              </a:tr>
              <a:tr h="301934">
                <a:tc>
                  <a:txBody>
                    <a:bodyPr/>
                    <a:lstStyle/>
                    <a:p>
                      <a:pPr algn="just">
                        <a:spcAft>
                          <a:spcPts val="0"/>
                        </a:spcAft>
                      </a:pPr>
                      <a:r>
                        <a:rPr lang="it-IT" sz="1200">
                          <a:latin typeface="Arial"/>
                          <a:ea typeface="Calibri"/>
                        </a:rPr>
                        <a:t>1. Protezione e conservazione degli habitat di interesse comunitario e delle specie faunistiche e floristiche marine e terrestri</a:t>
                      </a:r>
                    </a:p>
                  </a:txBody>
                  <a:tcPr marL="55439" marR="55439"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1008">
                <a:tc>
                  <a:txBody>
                    <a:bodyPr/>
                    <a:lstStyle/>
                    <a:p>
                      <a:pPr algn="just">
                        <a:spcAft>
                          <a:spcPts val="0"/>
                        </a:spcAft>
                      </a:pPr>
                      <a:r>
                        <a:rPr lang="it-IT" sz="1200">
                          <a:latin typeface="Arial"/>
                          <a:ea typeface="Times New Roman"/>
                        </a:rPr>
                        <a:t>2. Integrazione delle esigenze di protezione dell’ambiente nelle regole di gestione dell’AMP e negli usi consentiti nel dominio marittimo pubblico</a:t>
                      </a:r>
                      <a:endParaRPr lang="it-IT" sz="1200">
                        <a:latin typeface="Arial"/>
                        <a:ea typeface="Calibri"/>
                      </a:endParaRPr>
                    </a:p>
                  </a:txBody>
                  <a:tcPr marL="55439" marR="55439"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41008">
                <a:tc>
                  <a:txBody>
                    <a:bodyPr/>
                    <a:lstStyle/>
                    <a:p>
                      <a:pPr algn="just">
                        <a:spcAft>
                          <a:spcPts val="0"/>
                        </a:spcAft>
                      </a:pPr>
                      <a:r>
                        <a:rPr lang="it-IT" sz="1200" dirty="0">
                          <a:latin typeface="Arial"/>
                          <a:ea typeface="Calibri"/>
                        </a:rPr>
                        <a:t>3. Attuazione efficace e sostenibile delle attività turistiche e ricreative  in base alle regole in vigore in ogni Zona dell’AMP </a:t>
                      </a:r>
                      <a:r>
                        <a:rPr lang="it-IT" sz="1200" dirty="0" err="1">
                          <a:latin typeface="Arial"/>
                          <a:ea typeface="Calibri"/>
                        </a:rPr>
                        <a:t>Tavolara</a:t>
                      </a:r>
                      <a:r>
                        <a:rPr lang="it-IT" sz="1200" dirty="0">
                          <a:latin typeface="Arial"/>
                          <a:ea typeface="Calibri"/>
                        </a:rPr>
                        <a:t> ed al relativo codice di condotta</a:t>
                      </a:r>
                    </a:p>
                  </a:txBody>
                  <a:tcPr marL="55439" marR="55439"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200743864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iale">
  <a:themeElements>
    <a:clrScheme name="AISRe">
      <a:dk1>
        <a:srgbClr val="1B1810"/>
      </a:dk1>
      <a:lt1>
        <a:sysClr val="window" lastClr="FFFFFF"/>
      </a:lt1>
      <a:dk2>
        <a:srgbClr val="455F51"/>
      </a:dk2>
      <a:lt2>
        <a:srgbClr val="E3DED1"/>
      </a:lt2>
      <a:accent1>
        <a:srgbClr val="2A4F1C"/>
      </a:accent1>
      <a:accent2>
        <a:srgbClr val="8AB833"/>
      </a:accent2>
      <a:accent3>
        <a:srgbClr val="C0CF3A"/>
      </a:accent3>
      <a:accent4>
        <a:srgbClr val="029676"/>
      </a:accent4>
      <a:accent5>
        <a:srgbClr val="4AB5C4"/>
      </a:accent5>
      <a:accent6>
        <a:srgbClr val="14270D"/>
      </a:accent6>
      <a:hlink>
        <a:srgbClr val="6B9F25"/>
      </a:hlink>
      <a:folHlink>
        <a:srgbClr val="BA6906"/>
      </a:folHlink>
    </a:clrScheme>
    <a:fontScheme name="Vial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Vial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2617</TotalTime>
  <Words>2552</Words>
  <Application>Microsoft Office PowerPoint</Application>
  <PresentationFormat>A4 (21x29,7 cm)</PresentationFormat>
  <Paragraphs>66</Paragraphs>
  <Slides>13</Slides>
  <Notes>2</Notes>
  <HiddenSlides>0</HiddenSlides>
  <MMClips>0</MMClips>
  <ScaleCrop>false</ScaleCrop>
  <HeadingPairs>
    <vt:vector size="4" baseType="variant">
      <vt:variant>
        <vt:lpstr>Tema</vt:lpstr>
      </vt:variant>
      <vt:variant>
        <vt:i4>1</vt:i4>
      </vt:variant>
      <vt:variant>
        <vt:lpstr>Titoli diapositive</vt:lpstr>
      </vt:variant>
      <vt:variant>
        <vt:i4>13</vt:i4>
      </vt:variant>
    </vt:vector>
  </HeadingPairs>
  <TitlesOfParts>
    <vt:vector size="14" baseType="lpstr">
      <vt:lpstr>Viale</vt:lpstr>
      <vt:lpstr>Integrazione delle misure di conservazione dei siti della Rete Natura 2000 nei regolamenti delle aree marine protette: uno studio relativo alla Sardegna</vt:lpstr>
      <vt:lpstr>Sommario</vt:lpstr>
      <vt:lpstr>1. Introduzione (a): RAMP e PdG</vt:lpstr>
      <vt:lpstr>1. Introduzione (b): Un approccio pianificatorio fondato sul paradigma della sostenibilità </vt:lpstr>
      <vt:lpstr>1. Introduzione (c): Il contesto territoriale </vt:lpstr>
      <vt:lpstr>2. Methodologia: lo schema metodologico del RINTAMP</vt:lpstr>
      <vt:lpstr>3. Risultati (a): Analisi SWOT e obiettivi di sostenibilità</vt:lpstr>
      <vt:lpstr>3. Risultati (b): Analisi SWOT e obiettivi di sostenibilità (cont.)</vt:lpstr>
      <vt:lpstr>3. Risultati (c): Obiettivi specifici</vt:lpstr>
      <vt:lpstr>3. Risultati (d): Azioni di piano</vt:lpstr>
      <vt:lpstr>4. Discussione e conclusioni (a): Tre punti problematici</vt:lpstr>
      <vt:lpstr>4. Discussione e conclusioni (b): Un “valore aggiunto” dello studio</vt:lpstr>
      <vt:lpstr>4. Discussione e conclusioni (c): La forza del processo di piano</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Sabrina Lai</dc:creator>
  <cp:lastModifiedBy>Corrado</cp:lastModifiedBy>
  <cp:revision>384</cp:revision>
  <dcterms:created xsi:type="dcterms:W3CDTF">2012-04-26T17:03:17Z</dcterms:created>
  <dcterms:modified xsi:type="dcterms:W3CDTF">2019-01-10T11:26:20Z</dcterms:modified>
</cp:coreProperties>
</file>