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1" r:id="rId7"/>
    <p:sldId id="260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4"/>
    <p:restoredTop sz="93669"/>
  </p:normalViewPr>
  <p:slideViewPr>
    <p:cSldViewPr snapToGrid="0" snapToObjects="1">
      <p:cViewPr varScale="1">
        <p:scale>
          <a:sx n="108" d="100"/>
          <a:sy n="108" d="100"/>
        </p:scale>
        <p:origin x="9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2/21/19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Art%20120.2%20Cost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Il%20sistema%20delle%20Conferenze%20(trascinato).pdf" TargetMode="External"/><Relationship Id="rId3" Type="http://schemas.openxmlformats.org/officeDocument/2006/relationships/hyperlink" Target="Bassanini%20e%20D.Lgs.%201997%20Conferenze%20funzioni%20e%20compiti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file:///l%20131/2003%20art%208_6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Screenshot%20forestas.pdf" TargetMode="External"/><Relationship Id="rId4" Type="http://schemas.openxmlformats.org/officeDocument/2006/relationships/hyperlink" Target="comunicaz_impugnazione_Nota%20Ufficio%20di%20Gabinetto%20del%20Presidente%20prot.%20n.%20369%20del%2018%20gennaio%202019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Articolo%20127%20Cost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Dl%2083_2012.pdf" TargetMode="External"/><Relationship Id="rId3" Type="http://schemas.openxmlformats.org/officeDocument/2006/relationships/hyperlink" Target="239-2013%20stralcio%20su%20superamento%20mancata%20intesa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principio di leale collaborazione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59237" y="4274288"/>
            <a:ext cx="8673427" cy="954565"/>
          </a:xfrm>
        </p:spPr>
        <p:txBody>
          <a:bodyPr/>
          <a:lstStyle/>
          <a:p>
            <a:r>
              <a:rPr lang="it-IT" dirty="0" smtClean="0"/>
              <a:t>Prof. Giovanni Coinu</a:t>
            </a:r>
          </a:p>
          <a:p>
            <a:r>
              <a:rPr lang="it-IT" dirty="0" smtClean="0"/>
              <a:t>Giovedì, 21 febbraio 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458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Sommario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 fonti del principio della leale collaborazione</a:t>
            </a:r>
          </a:p>
          <a:p>
            <a:r>
              <a:rPr lang="it-IT" dirty="0" smtClean="0"/>
              <a:t>I “luoghi” della leale collaborazione</a:t>
            </a:r>
          </a:p>
          <a:p>
            <a:r>
              <a:rPr lang="it-IT" dirty="0" smtClean="0"/>
              <a:t>Il sistema delle Conferenze</a:t>
            </a:r>
          </a:p>
          <a:p>
            <a:r>
              <a:rPr lang="it-IT" dirty="0" smtClean="0"/>
              <a:t>I “luoghi” non istituzionali</a:t>
            </a:r>
          </a:p>
          <a:p>
            <a:r>
              <a:rPr lang="it-IT" dirty="0" smtClean="0"/>
              <a:t>Gli strumenti della leale collaborazione</a:t>
            </a:r>
          </a:p>
          <a:p>
            <a:r>
              <a:rPr lang="it-IT" dirty="0" smtClean="0"/>
              <a:t>Utilizzi frequenti ma poco noti della leale collaborazione</a:t>
            </a:r>
          </a:p>
          <a:p>
            <a:r>
              <a:rPr lang="it-IT" dirty="0" smtClean="0"/>
              <a:t>Inerzia e leale collaborazione</a:t>
            </a:r>
          </a:p>
          <a:p>
            <a:r>
              <a:rPr lang="it-IT" dirty="0" smtClean="0"/>
              <a:t>Leale collaborazione e Master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172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fonti del principio di leale collaborazione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Sentenze 303/2003 e 6/2004, intervento dello Stato</a:t>
            </a:r>
          </a:p>
          <a:p>
            <a:pPr lvl="1"/>
            <a:r>
              <a:rPr lang="it-IT" dirty="0" smtClean="0"/>
              <a:t>Proporzionato</a:t>
            </a:r>
          </a:p>
          <a:p>
            <a:pPr lvl="1"/>
            <a:r>
              <a:rPr lang="it-IT" dirty="0" smtClean="0"/>
              <a:t>Ragionevole</a:t>
            </a:r>
          </a:p>
          <a:p>
            <a:pPr lvl="1"/>
            <a:r>
              <a:rPr lang="it-IT" dirty="0" smtClean="0"/>
              <a:t>Rispettoso della leale collaborazione</a:t>
            </a:r>
          </a:p>
          <a:p>
            <a:r>
              <a:rPr lang="it-IT" dirty="0" smtClean="0"/>
              <a:t>Art. 120, 2 </a:t>
            </a:r>
            <a:r>
              <a:rPr lang="it-IT" dirty="0" err="1" smtClean="0"/>
              <a:t>Cost</a:t>
            </a:r>
            <a:r>
              <a:rPr lang="it-IT" dirty="0" smtClean="0"/>
              <a:t>. </a:t>
            </a:r>
            <a:r>
              <a:rPr lang="it-IT" dirty="0" smtClean="0">
                <a:hlinkClick r:id="rId2" action="ppaction://hlinkfile"/>
              </a:rPr>
              <a:t>-</a:t>
            </a:r>
            <a:r>
              <a:rPr lang="it-IT" dirty="0" smtClean="0"/>
              <a:t> </a:t>
            </a:r>
          </a:p>
          <a:p>
            <a:r>
              <a:rPr lang="it-IT" dirty="0" smtClean="0"/>
              <a:t>Art. 5 </a:t>
            </a:r>
            <a:r>
              <a:rPr lang="it-IT" dirty="0" err="1" smtClean="0"/>
              <a:t>Cost</a:t>
            </a:r>
            <a:r>
              <a:rPr lang="it-IT" dirty="0" smtClean="0"/>
              <a:t>. </a:t>
            </a:r>
          </a:p>
          <a:p>
            <a:pPr lvl="1"/>
            <a:r>
              <a:rPr lang="it-IT" dirty="0" smtClean="0"/>
              <a:t>Unità e indivisibilità della Repubblica</a:t>
            </a:r>
          </a:p>
        </p:txBody>
      </p:sp>
    </p:spTree>
    <p:extLst>
      <p:ext uri="{BB962C8B-B14F-4D97-AF65-F5344CB8AC3E}">
        <p14:creationId xmlns:p14="http://schemas.microsoft.com/office/powerpoint/2010/main" val="169447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“luoghi” istituzionali della leale collaborazione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Assenza di una Camera rappresentativa dei territori</a:t>
            </a:r>
          </a:p>
          <a:p>
            <a:r>
              <a:rPr lang="it-IT" dirty="0" smtClean="0"/>
              <a:t>La fallita proposta (2016) di riforma del Senato </a:t>
            </a:r>
          </a:p>
          <a:p>
            <a:r>
              <a:rPr lang="it-IT" dirty="0" smtClean="0"/>
              <a:t>Luoghi istituzionali</a:t>
            </a:r>
          </a:p>
          <a:p>
            <a:pPr lvl="1"/>
            <a:r>
              <a:rPr lang="it-IT" dirty="0" smtClean="0"/>
              <a:t>Il sistema delle Conferenze</a:t>
            </a:r>
          </a:p>
          <a:p>
            <a:r>
              <a:rPr lang="it-IT" dirty="0" smtClean="0"/>
              <a:t>Luoghi non istituzionali</a:t>
            </a:r>
          </a:p>
          <a:p>
            <a:pPr lvl="1"/>
            <a:r>
              <a:rPr lang="it-IT" dirty="0" smtClean="0"/>
              <a:t>Più politica e meno diritto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964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sistema delle Conferenze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 fonti </a:t>
            </a:r>
            <a:r>
              <a:rPr lang="it-IT" dirty="0" smtClean="0">
                <a:hlinkClick r:id="rId2" action="ppaction://hlinkfile"/>
              </a:rPr>
              <a:t>-</a:t>
            </a:r>
            <a:r>
              <a:rPr lang="it-IT" dirty="0" smtClean="0"/>
              <a:t> </a:t>
            </a:r>
          </a:p>
          <a:p>
            <a:r>
              <a:rPr lang="it-IT" dirty="0" smtClean="0"/>
              <a:t>Il ruolo </a:t>
            </a:r>
            <a:r>
              <a:rPr lang="it-IT" dirty="0" smtClean="0">
                <a:hlinkClick r:id="rId3" action="ppaction://hlinkfile"/>
              </a:rPr>
              <a:t>-</a:t>
            </a:r>
            <a:endParaRPr lang="it-IT" dirty="0" smtClean="0"/>
          </a:p>
          <a:p>
            <a:r>
              <a:rPr lang="it-IT" dirty="0" smtClean="0"/>
              <a:t>Gli strumenti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731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strumenti della leale </a:t>
            </a:r>
            <a:br>
              <a:rPr lang="it-IT" dirty="0"/>
            </a:br>
            <a:r>
              <a:rPr lang="it-IT" dirty="0" smtClean="0"/>
              <a:t>collaborazione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Gli strumenti formali</a:t>
            </a:r>
          </a:p>
          <a:p>
            <a:pPr lvl="1"/>
            <a:r>
              <a:rPr lang="it-IT" dirty="0" smtClean="0"/>
              <a:t>Pareri </a:t>
            </a:r>
            <a:endParaRPr lang="it-IT" dirty="0"/>
          </a:p>
          <a:p>
            <a:pPr lvl="1"/>
            <a:r>
              <a:rPr lang="it-IT" dirty="0"/>
              <a:t>Accordi</a:t>
            </a:r>
          </a:p>
          <a:p>
            <a:pPr lvl="1"/>
            <a:r>
              <a:rPr lang="it-IT" dirty="0" smtClean="0"/>
              <a:t>Intese</a:t>
            </a:r>
          </a:p>
          <a:p>
            <a:pPr lvl="2"/>
            <a:r>
              <a:rPr lang="it-IT" dirty="0" smtClean="0"/>
              <a:t>Deboli</a:t>
            </a:r>
          </a:p>
          <a:p>
            <a:pPr lvl="2"/>
            <a:r>
              <a:rPr lang="it-IT" dirty="0"/>
              <a:t>Forti </a:t>
            </a:r>
            <a:r>
              <a:rPr lang="it-IT" dirty="0" smtClean="0">
                <a:hlinkClick r:id="rId2" action="ppaction://hlinkfile"/>
              </a:rPr>
              <a:t>-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50629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luoghi non istituzionali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Più politica e meno diritto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986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Gli strumenti non istituzionali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L’art. 127 </a:t>
            </a:r>
            <a:r>
              <a:rPr lang="it-IT" dirty="0" err="1" smtClean="0"/>
              <a:t>cost</a:t>
            </a:r>
            <a:r>
              <a:rPr lang="it-IT" dirty="0" smtClean="0"/>
              <a:t>. </a:t>
            </a:r>
            <a:r>
              <a:rPr lang="it-IT" dirty="0" smtClean="0">
                <a:hlinkClick r:id="rId2" action="ppaction://hlinkfile"/>
              </a:rPr>
              <a:t>-</a:t>
            </a:r>
            <a:endParaRPr lang="it-IT" dirty="0" smtClean="0"/>
          </a:p>
          <a:p>
            <a:r>
              <a:rPr lang="it-IT" dirty="0" smtClean="0"/>
              <a:t>Il controllo ”preventivo” sulla costituzionalità delle leggi regionali</a:t>
            </a:r>
          </a:p>
          <a:p>
            <a:pPr lvl="1"/>
            <a:r>
              <a:rPr lang="it-IT" dirty="0" smtClean="0"/>
              <a:t>Strumenti </a:t>
            </a:r>
            <a:r>
              <a:rPr lang="it-IT" dirty="0" smtClean="0">
                <a:hlinkClick r:id="rId3" action="ppaction://hlinkfile"/>
              </a:rPr>
              <a:t>-</a:t>
            </a:r>
            <a:endParaRPr lang="it-IT" dirty="0" smtClean="0"/>
          </a:p>
          <a:p>
            <a:pPr lvl="1"/>
            <a:r>
              <a:rPr lang="it-IT" dirty="0" smtClean="0"/>
              <a:t>Effetti </a:t>
            </a:r>
            <a:r>
              <a:rPr lang="mr-IN" dirty="0" smtClean="0">
                <a:hlinkClick r:id="rId4" action="ppaction://hlinkfile"/>
              </a:rPr>
              <a:t>–</a:t>
            </a:r>
            <a:endParaRPr lang="it-IT" dirty="0" smtClean="0"/>
          </a:p>
          <a:p>
            <a:pPr lvl="1"/>
            <a:r>
              <a:rPr lang="it-IT" dirty="0" smtClean="0"/>
              <a:t>Seguito -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867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Inerzia e leale collaborazione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D.l.</a:t>
            </a:r>
            <a:r>
              <a:rPr lang="it-IT" dirty="0" smtClean="0"/>
              <a:t> 83/2012 </a:t>
            </a:r>
            <a:r>
              <a:rPr lang="it-IT" dirty="0" smtClean="0">
                <a:hlinkClick r:id="rId2" action="ppaction://hlinkfile"/>
              </a:rPr>
              <a:t>-</a:t>
            </a:r>
            <a:endParaRPr lang="it-IT" dirty="0" smtClean="0"/>
          </a:p>
          <a:p>
            <a:r>
              <a:rPr lang="it-IT" dirty="0" smtClean="0"/>
              <a:t>Corte </a:t>
            </a:r>
            <a:r>
              <a:rPr lang="it-IT" dirty="0" err="1" smtClean="0"/>
              <a:t>cost</a:t>
            </a:r>
            <a:r>
              <a:rPr lang="it-IT" dirty="0" smtClean="0"/>
              <a:t>. 239/2013 </a:t>
            </a:r>
            <a:r>
              <a:rPr lang="it-IT" dirty="0" smtClean="0">
                <a:hlinkClick r:id="rId3" action="ppaction://hlinkfile"/>
              </a:rPr>
              <a:t>-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271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Atlante</Template>
  <TotalTime>92</TotalTime>
  <Words>211</Words>
  <Application>Microsoft Macintosh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Calibri Light</vt:lpstr>
      <vt:lpstr>Mangal</vt:lpstr>
      <vt:lpstr>Rockwell</vt:lpstr>
      <vt:lpstr>Wingdings</vt:lpstr>
      <vt:lpstr>Atlas</vt:lpstr>
      <vt:lpstr>Il principio di leale collaborazione</vt:lpstr>
      <vt:lpstr>Sommario</vt:lpstr>
      <vt:lpstr>Le fonti del principio di leale collaborazione</vt:lpstr>
      <vt:lpstr>I “luoghi” istituzionali della leale collaborazione</vt:lpstr>
      <vt:lpstr>Il sistema delle Conferenze</vt:lpstr>
      <vt:lpstr>Gli strumenti della leale  collaborazione</vt:lpstr>
      <vt:lpstr>I luoghi non istituzionali</vt:lpstr>
      <vt:lpstr>Gli strumenti non istituzionali</vt:lpstr>
      <vt:lpstr>Inerzia e leale collaborazione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principio di leale collaborazione</dc:title>
  <dc:creator>Utente di Microsoft Office</dc:creator>
  <cp:lastModifiedBy>Utente di Microsoft Office</cp:lastModifiedBy>
  <cp:revision>10</cp:revision>
  <dcterms:created xsi:type="dcterms:W3CDTF">2019-02-21T12:00:00Z</dcterms:created>
  <dcterms:modified xsi:type="dcterms:W3CDTF">2019-02-21T13:32:31Z</dcterms:modified>
</cp:coreProperties>
</file>