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7" r:id="rId2"/>
    <p:sldId id="283" r:id="rId3"/>
    <p:sldId id="285" r:id="rId4"/>
    <p:sldId id="286" r:id="rId5"/>
    <p:sldId id="287" r:id="rId6"/>
    <p:sldId id="288" r:id="rId7"/>
    <p:sldId id="289" r:id="rId8"/>
    <p:sldId id="290" r:id="rId9"/>
    <p:sldId id="291" r:id="rId10"/>
    <p:sldId id="260" r:id="rId11"/>
    <p:sldId id="292" r:id="rId12"/>
    <p:sldId id="261" r:id="rId13"/>
    <p:sldId id="262" r:id="rId14"/>
    <p:sldId id="295" r:id="rId15"/>
    <p:sldId id="296" r:id="rId16"/>
    <p:sldId id="293" r:id="rId17"/>
    <p:sldId id="297" r:id="rId18"/>
    <p:sldId id="294" r:id="rId19"/>
    <p:sldId id="263" r:id="rId20"/>
    <p:sldId id="264" r:id="rId21"/>
    <p:sldId id="265" r:id="rId22"/>
    <p:sldId id="266" r:id="rId23"/>
    <p:sldId id="267" r:id="rId24"/>
    <p:sldId id="268" r:id="rId25"/>
    <p:sldId id="298" r:id="rId26"/>
    <p:sldId id="299" r:id="rId27"/>
    <p:sldId id="300" r:id="rId28"/>
    <p:sldId id="301" r:id="rId29"/>
    <p:sldId id="302" r:id="rId30"/>
    <p:sldId id="304" r:id="rId31"/>
    <p:sldId id="305" r:id="rId32"/>
    <p:sldId id="306" r:id="rId33"/>
    <p:sldId id="308" r:id="rId34"/>
    <p:sldId id="309" r:id="rId35"/>
    <p:sldId id="310" r:id="rId36"/>
    <p:sldId id="311" r:id="rId37"/>
    <p:sldId id="307" r:id="rId38"/>
    <p:sldId id="312" r:id="rId39"/>
    <p:sldId id="313" r:id="rId40"/>
    <p:sldId id="314"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8" autoAdjust="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A2E5F-0B6C-488B-8803-02C3BE6461BE}" type="datetimeFigureOut">
              <a:rPr lang="it-IT" smtClean="0"/>
              <a:pPr/>
              <a:t>12/06/2014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4C1EA-ED00-4069-8761-9EDC4F515CB8}" type="slidenum">
              <a:rPr lang="it-IT" smtClean="0"/>
              <a:pPr/>
              <a:t>‹N›</a:t>
            </a:fld>
            <a:endParaRPr lang="it-IT"/>
          </a:p>
        </p:txBody>
      </p:sp>
    </p:spTree>
    <p:extLst>
      <p:ext uri="{BB962C8B-B14F-4D97-AF65-F5344CB8AC3E}">
        <p14:creationId xmlns:p14="http://schemas.microsoft.com/office/powerpoint/2010/main" xmlns="" val="62873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fontAlgn="base">
              <a:spcBef>
                <a:spcPct val="0"/>
              </a:spcBef>
              <a:spcAft>
                <a:spcPct val="0"/>
              </a:spcAft>
              <a:defRPr/>
            </a:pPr>
            <a:fld id="{7B2EEA8A-F70C-476C-ABE5-6D61A2AFC83F}" type="slidenum">
              <a:rPr lang="en-GB" altLang="it-IT" smtClean="0">
                <a:solidFill>
                  <a:srgbClr val="000000"/>
                </a:solidFill>
                <a:latin typeface="Times New Roman" pitchFamily="18" charset="0"/>
              </a:rPr>
              <a:pPr fontAlgn="base">
                <a:spcBef>
                  <a:spcPct val="0"/>
                </a:spcBef>
                <a:spcAft>
                  <a:spcPct val="0"/>
                </a:spcAft>
                <a:defRPr/>
              </a:pPr>
              <a:t>15</a:t>
            </a:fld>
            <a:endParaRPr lang="en-GB" altLang="it-IT" smtClean="0">
              <a:solidFill>
                <a:srgbClr val="000000"/>
              </a:solidFill>
              <a:latin typeface="Times New Roman" pitchFamily="18" charset="0"/>
            </a:endParaRPr>
          </a:p>
        </p:txBody>
      </p:sp>
      <p:sp>
        <p:nvSpPr>
          <p:cNvPr id="68611"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2" name="Rectangle 2"/>
          <p:cNvSpPr>
            <a:spLocks noGrp="1" noChangeArrowheads="1"/>
          </p:cNvSpPr>
          <p:nvPr>
            <p:ph type="body" idx="1"/>
          </p:nvPr>
        </p:nvSpPr>
        <p:spPr bwMode="auto">
          <a:xfrm>
            <a:off x="685800" y="4343400"/>
            <a:ext cx="5486400" cy="42084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fontAlgn="base">
              <a:spcBef>
                <a:spcPct val="0"/>
              </a:spcBef>
              <a:spcAft>
                <a:spcPct val="0"/>
              </a:spcAft>
              <a:defRPr/>
            </a:pPr>
            <a:fld id="{6A877D20-3906-4924-B6C9-2BD96B5A333D}" type="slidenum">
              <a:rPr lang="en-GB" altLang="it-IT" smtClean="0">
                <a:solidFill>
                  <a:srgbClr val="000000"/>
                </a:solidFill>
                <a:latin typeface="Times New Roman" pitchFamily="18" charset="0"/>
              </a:rPr>
              <a:pPr fontAlgn="base">
                <a:spcBef>
                  <a:spcPct val="0"/>
                </a:spcBef>
                <a:spcAft>
                  <a:spcPct val="0"/>
                </a:spcAft>
                <a:defRPr/>
              </a:pPr>
              <a:t>16</a:t>
            </a:fld>
            <a:endParaRPr lang="en-GB" altLang="it-IT" smtClean="0">
              <a:solidFill>
                <a:srgbClr val="000000"/>
              </a:solidFill>
              <a:latin typeface="Times New Roman" pitchFamily="18" charset="0"/>
            </a:endParaRPr>
          </a:p>
        </p:txBody>
      </p:sp>
      <p:sp>
        <p:nvSpPr>
          <p:cNvPr id="70659"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Rectangle 2"/>
          <p:cNvSpPr>
            <a:spLocks noGrp="1" noChangeArrowheads="1"/>
          </p:cNvSpPr>
          <p:nvPr>
            <p:ph type="body" idx="1"/>
          </p:nvPr>
        </p:nvSpPr>
        <p:spPr bwMode="auto">
          <a:xfrm>
            <a:off x="685800" y="4343400"/>
            <a:ext cx="5486400" cy="42084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numCol="1"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fontAlgn="base">
              <a:spcBef>
                <a:spcPct val="0"/>
              </a:spcBef>
              <a:spcAft>
                <a:spcPct val="0"/>
              </a:spcAft>
              <a:defRPr/>
            </a:pPr>
            <a:fld id="{9B45518B-67BC-4EAF-A89E-5FF0E0EDC0E0}" type="slidenum">
              <a:rPr lang="en-GB" altLang="it-IT" smtClean="0">
                <a:solidFill>
                  <a:srgbClr val="000000"/>
                </a:solidFill>
                <a:latin typeface="Times New Roman" pitchFamily="18" charset="0"/>
              </a:rPr>
              <a:pPr fontAlgn="base">
                <a:spcBef>
                  <a:spcPct val="0"/>
                </a:spcBef>
                <a:spcAft>
                  <a:spcPct val="0"/>
                </a:spcAft>
                <a:defRPr/>
              </a:pPr>
              <a:t>17</a:t>
            </a:fld>
            <a:endParaRPr lang="en-GB" altLang="it-IT" smtClean="0">
              <a:solidFill>
                <a:srgbClr val="000000"/>
              </a:solidFill>
              <a:latin typeface="Times New Roman" pitchFamily="18" charset="0"/>
            </a:endParaRPr>
          </a:p>
        </p:txBody>
      </p:sp>
      <p:sp>
        <p:nvSpPr>
          <p:cNvPr id="69635"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6" name="Rectangle 2"/>
          <p:cNvSpPr>
            <a:spLocks noGrp="1" noChangeArrowheads="1"/>
          </p:cNvSpPr>
          <p:nvPr>
            <p:ph type="body" idx="1"/>
          </p:nvPr>
        </p:nvSpPr>
        <p:spPr bwMode="auto">
          <a:xfrm>
            <a:off x="685800" y="4343400"/>
            <a:ext cx="5486400" cy="42084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344384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389042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48189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99943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184370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211378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146853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44149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221211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422187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61F0E5-EB5A-466E-A0CA-46F124F390D3}" type="datetimeFigureOut">
              <a:rPr lang="it-IT" smtClean="0"/>
              <a:pPr/>
              <a:t>12/06/2014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179983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1F0E5-EB5A-466E-A0CA-46F124F390D3}" type="datetimeFigureOut">
              <a:rPr lang="it-IT" smtClean="0"/>
              <a:pPr/>
              <a:t>12/06/2014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1B8E0-0284-46EC-9982-92D99B14A394}" type="slidenum">
              <a:rPr lang="it-IT" smtClean="0"/>
              <a:pPr/>
              <a:t>‹N›</a:t>
            </a:fld>
            <a:endParaRPr lang="it-IT"/>
          </a:p>
        </p:txBody>
      </p:sp>
    </p:spTree>
    <p:extLst>
      <p:ext uri="{BB962C8B-B14F-4D97-AF65-F5344CB8AC3E}">
        <p14:creationId xmlns:p14="http://schemas.microsoft.com/office/powerpoint/2010/main" xmlns="" val="1256466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it/url?sa=i&amp;rct=j&amp;q=&amp;esrc=s&amp;frm=1&amp;source=images&amp;cd=&amp;cad=rja&amp;docid=LnSxrHOPZb2I6M&amp;tbnid=FHBCAu18nWonZM:&amp;ved=0CAUQjRw&amp;url=http://education.waikato.ac.nz/books/literary/Chapter6.html&amp;ei=ThFQUpSPCYfK0wXFjYHoAg&amp;bvm=bv.53537100,d.bGE&amp;psig=AFQjCNEbi11cVacfZNts_R_wJAlRqNXtMw&amp;ust=1381065383632377"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1- Language in Use</a:t>
            </a:r>
            <a:endParaRPr lang="it-IT" sz="3200" dirty="0"/>
          </a:p>
        </p:txBody>
      </p:sp>
      <p:sp>
        <p:nvSpPr>
          <p:cNvPr id="3" name="Sottotitolo 2"/>
          <p:cNvSpPr>
            <a:spLocks noGrp="1"/>
          </p:cNvSpPr>
          <p:nvPr>
            <p:ph type="subTitle" idx="1"/>
          </p:nvPr>
        </p:nvSpPr>
        <p:spPr>
          <a:xfrm>
            <a:off x="187691" y="1556792"/>
            <a:ext cx="8928992" cy="5301208"/>
          </a:xfrm>
        </p:spPr>
        <p:txBody>
          <a:bodyPr>
            <a:normAutofit fontScale="62500" lnSpcReduction="20000"/>
          </a:bodyPr>
          <a:lstStyle/>
          <a:p>
            <a:pPr algn="l"/>
            <a:r>
              <a:rPr lang="it-IT" sz="4000" dirty="0" smtClean="0">
                <a:solidFill>
                  <a:schemeClr val="tx1"/>
                </a:solidFill>
              </a:rPr>
              <a:t>D.A. </a:t>
            </a:r>
            <a:r>
              <a:rPr lang="it-IT" sz="4000" dirty="0" err="1" smtClean="0">
                <a:solidFill>
                  <a:schemeClr val="tx1"/>
                </a:solidFill>
              </a:rPr>
              <a:t>deals</a:t>
            </a:r>
            <a:r>
              <a:rPr lang="it-IT" sz="4000" dirty="0" smtClean="0">
                <a:solidFill>
                  <a:schemeClr val="tx1"/>
                </a:solidFill>
              </a:rPr>
              <a:t> with </a:t>
            </a:r>
            <a:r>
              <a:rPr lang="it-IT" sz="4000" dirty="0" err="1" smtClean="0">
                <a:solidFill>
                  <a:schemeClr val="tx1"/>
                </a:solidFill>
              </a:rPr>
              <a:t>language</a:t>
            </a:r>
            <a:r>
              <a:rPr lang="it-IT" sz="4000" dirty="0" smtClean="0">
                <a:solidFill>
                  <a:schemeClr val="tx1"/>
                </a:solidFill>
              </a:rPr>
              <a:t> in </a:t>
            </a:r>
            <a:r>
              <a:rPr lang="it-IT" sz="4000" dirty="0" err="1" smtClean="0">
                <a:solidFill>
                  <a:schemeClr val="tx1"/>
                </a:solidFill>
              </a:rPr>
              <a:t>context</a:t>
            </a:r>
            <a:r>
              <a:rPr lang="it-IT" sz="4000" dirty="0" smtClean="0">
                <a:solidFill>
                  <a:schemeClr val="tx1"/>
                </a:solidFill>
              </a:rPr>
              <a:t>, </a:t>
            </a:r>
            <a:r>
              <a:rPr lang="it-IT" sz="4000" dirty="0" err="1" smtClean="0">
                <a:solidFill>
                  <a:schemeClr val="tx1"/>
                </a:solidFill>
              </a:rPr>
              <a:t>linking</a:t>
            </a:r>
            <a:r>
              <a:rPr lang="it-IT" sz="4000" dirty="0" smtClean="0">
                <a:solidFill>
                  <a:schemeClr val="tx1"/>
                </a:solidFill>
              </a:rPr>
              <a:t> the text/</a:t>
            </a:r>
            <a:r>
              <a:rPr lang="it-IT" sz="4000" dirty="0" err="1" smtClean="0">
                <a:solidFill>
                  <a:schemeClr val="tx1"/>
                </a:solidFill>
              </a:rPr>
              <a:t>utterance</a:t>
            </a:r>
            <a:r>
              <a:rPr lang="it-IT" sz="4000" dirty="0" smtClean="0">
                <a:solidFill>
                  <a:schemeClr val="tx1"/>
                </a:solidFill>
              </a:rPr>
              <a:t> with </a:t>
            </a:r>
            <a:r>
              <a:rPr lang="it-IT" sz="4000" dirty="0" err="1" smtClean="0">
                <a:solidFill>
                  <a:schemeClr val="tx1"/>
                </a:solidFill>
              </a:rPr>
              <a:t>its</a:t>
            </a:r>
            <a:r>
              <a:rPr lang="it-IT" sz="4000" dirty="0" smtClean="0">
                <a:solidFill>
                  <a:schemeClr val="tx1"/>
                </a:solidFill>
              </a:rPr>
              <a:t> social situation.</a:t>
            </a:r>
          </a:p>
          <a:p>
            <a:pPr algn="l"/>
            <a:r>
              <a:rPr lang="it-IT" sz="4000" dirty="0" smtClean="0">
                <a:solidFill>
                  <a:schemeClr val="tx1"/>
                </a:solidFill>
              </a:rPr>
              <a:t>1960s and 1970s out of work in </a:t>
            </a:r>
            <a:r>
              <a:rPr lang="it-IT" sz="4000" dirty="0" err="1" smtClean="0">
                <a:solidFill>
                  <a:schemeClr val="tx1"/>
                </a:solidFill>
              </a:rPr>
              <a:t>different</a:t>
            </a:r>
            <a:r>
              <a:rPr lang="it-IT" sz="4000" dirty="0" smtClean="0">
                <a:solidFill>
                  <a:schemeClr val="tx1"/>
                </a:solidFill>
              </a:rPr>
              <a:t> </a:t>
            </a:r>
            <a:r>
              <a:rPr lang="it-IT" sz="4000" dirty="0" err="1" smtClean="0">
                <a:solidFill>
                  <a:schemeClr val="tx1"/>
                </a:solidFill>
              </a:rPr>
              <a:t>disciplines</a:t>
            </a:r>
            <a:r>
              <a:rPr lang="it-IT" sz="4000" dirty="0" smtClean="0">
                <a:solidFill>
                  <a:schemeClr val="tx1"/>
                </a:solidFill>
              </a:rPr>
              <a:t>: </a:t>
            </a:r>
            <a:r>
              <a:rPr lang="it-IT" sz="4000" dirty="0" err="1" smtClean="0">
                <a:solidFill>
                  <a:schemeClr val="tx1"/>
                </a:solidFill>
              </a:rPr>
              <a:t>linguistics</a:t>
            </a:r>
            <a:r>
              <a:rPr lang="it-IT" sz="4000" dirty="0" smtClean="0">
                <a:solidFill>
                  <a:schemeClr val="tx1"/>
                </a:solidFill>
              </a:rPr>
              <a:t>, </a:t>
            </a:r>
            <a:r>
              <a:rPr lang="it-IT" sz="4000" dirty="0" err="1" smtClean="0">
                <a:solidFill>
                  <a:schemeClr val="tx1"/>
                </a:solidFill>
              </a:rPr>
              <a:t>psychology</a:t>
            </a:r>
            <a:r>
              <a:rPr lang="it-IT" sz="4000" dirty="0" smtClean="0">
                <a:solidFill>
                  <a:schemeClr val="tx1"/>
                </a:solidFill>
              </a:rPr>
              <a:t>, </a:t>
            </a:r>
            <a:r>
              <a:rPr lang="it-IT" sz="4000" dirty="0" err="1" smtClean="0">
                <a:solidFill>
                  <a:schemeClr val="tx1"/>
                </a:solidFill>
              </a:rPr>
              <a:t>antropology</a:t>
            </a:r>
            <a:r>
              <a:rPr lang="it-IT" sz="4000" dirty="0" smtClean="0">
                <a:solidFill>
                  <a:schemeClr val="tx1"/>
                </a:solidFill>
              </a:rPr>
              <a:t>, </a:t>
            </a:r>
            <a:r>
              <a:rPr lang="it-IT" sz="4000" dirty="0" err="1" smtClean="0">
                <a:solidFill>
                  <a:schemeClr val="tx1"/>
                </a:solidFill>
              </a:rPr>
              <a:t>sociology</a:t>
            </a:r>
            <a:r>
              <a:rPr lang="it-IT" sz="4000" dirty="0" smtClean="0">
                <a:solidFill>
                  <a:schemeClr val="tx1"/>
                </a:solidFill>
              </a:rPr>
              <a:t>.</a:t>
            </a:r>
          </a:p>
          <a:p>
            <a:pPr algn="l"/>
            <a:endParaRPr lang="it-IT" sz="4000" dirty="0" smtClean="0">
              <a:solidFill>
                <a:schemeClr val="tx1"/>
              </a:solidFill>
            </a:endParaRPr>
          </a:p>
          <a:p>
            <a:pPr algn="l"/>
            <a:r>
              <a:rPr lang="it-IT" sz="4000" dirty="0" err="1" smtClean="0">
                <a:solidFill>
                  <a:schemeClr val="tx1"/>
                </a:solidFill>
              </a:rPr>
              <a:t>Contribution</a:t>
            </a:r>
            <a:r>
              <a:rPr lang="it-IT" sz="4000" dirty="0" smtClean="0">
                <a:solidFill>
                  <a:schemeClr val="tx1"/>
                </a:solidFill>
              </a:rPr>
              <a:t> of </a:t>
            </a:r>
            <a:r>
              <a:rPr lang="it-IT" sz="4000" dirty="0" err="1" smtClean="0">
                <a:solidFill>
                  <a:schemeClr val="tx1"/>
                </a:solidFill>
              </a:rPr>
              <a:t>semiotics</a:t>
            </a:r>
            <a:r>
              <a:rPr lang="it-IT" sz="4000" dirty="0" smtClean="0">
                <a:solidFill>
                  <a:schemeClr val="tx1"/>
                </a:solidFill>
              </a:rPr>
              <a:t> and the French </a:t>
            </a:r>
            <a:r>
              <a:rPr lang="it-IT" sz="4000" dirty="0" err="1" smtClean="0">
                <a:solidFill>
                  <a:schemeClr val="tx1"/>
                </a:solidFill>
              </a:rPr>
              <a:t>structuralists</a:t>
            </a:r>
            <a:r>
              <a:rPr lang="it-IT" sz="4000" dirty="0" smtClean="0">
                <a:solidFill>
                  <a:schemeClr val="tx1"/>
                </a:solidFill>
              </a:rPr>
              <a:t> </a:t>
            </a:r>
            <a:r>
              <a:rPr lang="it-IT" sz="4000" dirty="0" err="1" smtClean="0">
                <a:solidFill>
                  <a:schemeClr val="tx1"/>
                </a:solidFill>
              </a:rPr>
              <a:t>approach</a:t>
            </a:r>
            <a:r>
              <a:rPr lang="it-IT" sz="4000" dirty="0" smtClean="0">
                <a:solidFill>
                  <a:schemeClr val="tx1"/>
                </a:solidFill>
              </a:rPr>
              <a:t> to the </a:t>
            </a:r>
            <a:r>
              <a:rPr lang="it-IT" sz="4000" dirty="0" err="1" smtClean="0">
                <a:solidFill>
                  <a:schemeClr val="tx1"/>
                </a:solidFill>
              </a:rPr>
              <a:t>study</a:t>
            </a:r>
            <a:r>
              <a:rPr lang="it-IT" sz="4000" dirty="0" smtClean="0">
                <a:solidFill>
                  <a:schemeClr val="tx1"/>
                </a:solidFill>
              </a:rPr>
              <a:t> of narrative.</a:t>
            </a:r>
          </a:p>
          <a:p>
            <a:pPr algn="l"/>
            <a:endParaRPr lang="it-IT" sz="4000" dirty="0" smtClean="0">
              <a:solidFill>
                <a:schemeClr val="tx1"/>
              </a:solidFill>
            </a:endParaRPr>
          </a:p>
          <a:p>
            <a:pPr algn="l"/>
            <a:r>
              <a:rPr lang="it-IT" sz="4000" dirty="0" smtClean="0">
                <a:solidFill>
                  <a:schemeClr val="tx1"/>
                </a:solidFill>
              </a:rPr>
              <a:t>Dell </a:t>
            </a:r>
            <a:r>
              <a:rPr lang="it-IT" sz="4000" dirty="0" err="1" smtClean="0">
                <a:solidFill>
                  <a:schemeClr val="tx1"/>
                </a:solidFill>
              </a:rPr>
              <a:t>Hymes</a:t>
            </a:r>
            <a:r>
              <a:rPr lang="it-IT" sz="4000" dirty="0" smtClean="0">
                <a:solidFill>
                  <a:schemeClr val="tx1"/>
                </a:solidFill>
              </a:rPr>
              <a:t>: </a:t>
            </a:r>
            <a:r>
              <a:rPr lang="it-IT" sz="4000" dirty="0" err="1" smtClean="0">
                <a:solidFill>
                  <a:schemeClr val="tx1"/>
                </a:solidFill>
              </a:rPr>
              <a:t>speech</a:t>
            </a:r>
            <a:r>
              <a:rPr lang="it-IT" sz="4000" dirty="0" smtClean="0">
                <a:solidFill>
                  <a:schemeClr val="tx1"/>
                </a:solidFill>
              </a:rPr>
              <a:t> in social </a:t>
            </a:r>
            <a:r>
              <a:rPr lang="it-IT" sz="4000" dirty="0" err="1" smtClean="0">
                <a:solidFill>
                  <a:schemeClr val="tx1"/>
                </a:solidFill>
              </a:rPr>
              <a:t>settings</a:t>
            </a:r>
            <a:r>
              <a:rPr lang="it-IT" sz="4000" dirty="0">
                <a:solidFill>
                  <a:schemeClr val="tx1"/>
                </a:solidFill>
              </a:rPr>
              <a:t> </a:t>
            </a:r>
            <a:r>
              <a:rPr lang="it-IT" sz="4000" dirty="0" smtClean="0">
                <a:solidFill>
                  <a:schemeClr val="tx1"/>
                </a:solidFill>
              </a:rPr>
              <a:t>(1964);</a:t>
            </a:r>
          </a:p>
          <a:p>
            <a:pPr algn="l"/>
            <a:endParaRPr lang="it-IT" sz="4000" dirty="0" smtClean="0">
              <a:solidFill>
                <a:schemeClr val="tx1"/>
              </a:solidFill>
            </a:endParaRPr>
          </a:p>
          <a:p>
            <a:pPr algn="l"/>
            <a:r>
              <a:rPr lang="it-IT" sz="4000" dirty="0" smtClean="0">
                <a:solidFill>
                  <a:schemeClr val="tx1"/>
                </a:solidFill>
              </a:rPr>
              <a:t>Language </a:t>
            </a:r>
            <a:r>
              <a:rPr lang="it-IT" sz="4000" dirty="0" err="1" smtClean="0">
                <a:solidFill>
                  <a:schemeClr val="tx1"/>
                </a:solidFill>
              </a:rPr>
              <a:t>as</a:t>
            </a:r>
            <a:r>
              <a:rPr lang="it-IT" sz="4000" dirty="0" smtClean="0">
                <a:solidFill>
                  <a:schemeClr val="tx1"/>
                </a:solidFill>
              </a:rPr>
              <a:t> social </a:t>
            </a:r>
            <a:r>
              <a:rPr lang="it-IT" sz="4000" dirty="0" err="1" smtClean="0">
                <a:solidFill>
                  <a:schemeClr val="tx1"/>
                </a:solidFill>
              </a:rPr>
              <a:t>action</a:t>
            </a:r>
            <a:r>
              <a:rPr lang="it-IT" sz="4000" dirty="0" smtClean="0">
                <a:solidFill>
                  <a:schemeClr val="tx1"/>
                </a:solidFill>
              </a:rPr>
              <a:t>: </a:t>
            </a:r>
            <a:r>
              <a:rPr lang="it-IT" sz="4000" dirty="0" err="1" smtClean="0">
                <a:solidFill>
                  <a:schemeClr val="tx1"/>
                </a:solidFill>
              </a:rPr>
              <a:t>speech-act</a:t>
            </a:r>
            <a:r>
              <a:rPr lang="it-IT" sz="4000" dirty="0" smtClean="0">
                <a:solidFill>
                  <a:schemeClr val="tx1"/>
                </a:solidFill>
              </a:rPr>
              <a:t> </a:t>
            </a:r>
            <a:r>
              <a:rPr lang="it-IT" sz="4000" dirty="0" err="1" smtClean="0">
                <a:solidFill>
                  <a:schemeClr val="tx1"/>
                </a:solidFill>
              </a:rPr>
              <a:t>theory</a:t>
            </a:r>
            <a:r>
              <a:rPr lang="it-IT" sz="4000" dirty="0" smtClean="0">
                <a:solidFill>
                  <a:schemeClr val="tx1"/>
                </a:solidFill>
              </a:rPr>
              <a:t>, </a:t>
            </a:r>
            <a:r>
              <a:rPr lang="it-IT" sz="4000" dirty="0" err="1" smtClean="0">
                <a:solidFill>
                  <a:schemeClr val="tx1"/>
                </a:solidFill>
              </a:rPr>
              <a:t>conversational</a:t>
            </a:r>
            <a:r>
              <a:rPr lang="it-IT" sz="4000" dirty="0" smtClean="0">
                <a:solidFill>
                  <a:schemeClr val="tx1"/>
                </a:solidFill>
              </a:rPr>
              <a:t> </a:t>
            </a:r>
            <a:r>
              <a:rPr lang="it-IT" sz="4000" dirty="0" err="1" smtClean="0">
                <a:solidFill>
                  <a:schemeClr val="tx1"/>
                </a:solidFill>
              </a:rPr>
              <a:t>maxims</a:t>
            </a:r>
            <a:r>
              <a:rPr lang="it-IT" sz="4000" dirty="0" smtClean="0">
                <a:solidFill>
                  <a:schemeClr val="tx1"/>
                </a:solidFill>
              </a:rPr>
              <a:t> (Austin, 1962; </a:t>
            </a:r>
            <a:r>
              <a:rPr lang="it-IT" sz="4000" dirty="0" err="1" smtClean="0">
                <a:solidFill>
                  <a:schemeClr val="tx1"/>
                </a:solidFill>
              </a:rPr>
              <a:t>Searle</a:t>
            </a:r>
            <a:r>
              <a:rPr lang="it-IT" sz="4000" dirty="0" smtClean="0">
                <a:solidFill>
                  <a:schemeClr val="tx1"/>
                </a:solidFill>
              </a:rPr>
              <a:t>, 1969, </a:t>
            </a:r>
            <a:r>
              <a:rPr lang="it-IT" sz="4000" dirty="0" err="1" smtClean="0">
                <a:solidFill>
                  <a:schemeClr val="tx1"/>
                </a:solidFill>
              </a:rPr>
              <a:t>Grice</a:t>
            </a:r>
            <a:r>
              <a:rPr lang="it-IT" sz="4000" dirty="0" smtClean="0">
                <a:solidFill>
                  <a:schemeClr val="tx1"/>
                </a:solidFill>
              </a:rPr>
              <a:t>, 1975), </a:t>
            </a:r>
            <a:r>
              <a:rPr lang="it-IT" sz="4000" dirty="0" err="1" smtClean="0">
                <a:solidFill>
                  <a:schemeClr val="tx1"/>
                </a:solidFill>
              </a:rPr>
              <a:t>pragmatics</a:t>
            </a:r>
            <a:r>
              <a:rPr lang="it-IT" sz="4000" dirty="0" smtClean="0">
                <a:solidFill>
                  <a:schemeClr val="tx1"/>
                </a:solidFill>
              </a:rPr>
              <a:t>, i.e. the </a:t>
            </a:r>
            <a:r>
              <a:rPr lang="it-IT" sz="4000" dirty="0" err="1" smtClean="0">
                <a:solidFill>
                  <a:schemeClr val="tx1"/>
                </a:solidFill>
              </a:rPr>
              <a:t>study</a:t>
            </a:r>
            <a:r>
              <a:rPr lang="it-IT" sz="4000" dirty="0" smtClean="0">
                <a:solidFill>
                  <a:schemeClr val="tx1"/>
                </a:solidFill>
              </a:rPr>
              <a:t> of </a:t>
            </a:r>
            <a:r>
              <a:rPr lang="it-IT" sz="4000" dirty="0" err="1" smtClean="0">
                <a:solidFill>
                  <a:schemeClr val="tx1"/>
                </a:solidFill>
              </a:rPr>
              <a:t>meaning</a:t>
            </a:r>
            <a:r>
              <a:rPr lang="it-IT" sz="4000" dirty="0" smtClean="0">
                <a:solidFill>
                  <a:schemeClr val="tx1"/>
                </a:solidFill>
              </a:rPr>
              <a:t> in </a:t>
            </a:r>
            <a:r>
              <a:rPr lang="it-IT" sz="4000" dirty="0" err="1" smtClean="0">
                <a:solidFill>
                  <a:schemeClr val="tx1"/>
                </a:solidFill>
              </a:rPr>
              <a:t>context</a:t>
            </a:r>
            <a:r>
              <a:rPr lang="it-IT" sz="4000" dirty="0" smtClean="0">
                <a:solidFill>
                  <a:schemeClr val="tx1"/>
                </a:solidFill>
              </a:rPr>
              <a:t> (</a:t>
            </a:r>
            <a:r>
              <a:rPr lang="it-IT" sz="4000" dirty="0" err="1" smtClean="0">
                <a:solidFill>
                  <a:schemeClr val="tx1"/>
                </a:solidFill>
              </a:rPr>
              <a:t>Levinson</a:t>
            </a:r>
            <a:r>
              <a:rPr lang="it-IT" sz="4000" dirty="0" smtClean="0">
                <a:solidFill>
                  <a:schemeClr val="tx1"/>
                </a:solidFill>
              </a:rPr>
              <a:t>, 1983; Leech, 1983).</a:t>
            </a:r>
            <a:endParaRPr lang="it-IT" sz="4000" dirty="0">
              <a:solidFill>
                <a:schemeClr val="tx1"/>
              </a:solidFill>
            </a:endParaRPr>
          </a:p>
          <a:p>
            <a:r>
              <a:rPr lang="en-US" b="1" dirty="0">
                <a:solidFill>
                  <a:schemeClr val="tx1"/>
                </a:solidFill>
              </a:rPr>
              <a:t> </a:t>
            </a:r>
            <a:endParaRPr lang="it-IT" dirty="0">
              <a:solidFill>
                <a:schemeClr val="tx1"/>
              </a:solidFill>
            </a:endParaRPr>
          </a:p>
          <a:p>
            <a:pPr algn="just"/>
            <a:endParaRPr lang="it-IT" dirty="0" smtClean="0">
              <a:solidFill>
                <a:schemeClr val="tx2"/>
              </a:solidFill>
            </a:endParaRPr>
          </a:p>
          <a:p>
            <a:pPr algn="just"/>
            <a:endParaRPr lang="it-IT"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7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endParaRPr lang="it-IT" sz="3100" dirty="0"/>
          </a:p>
        </p:txBody>
      </p:sp>
      <p:sp>
        <p:nvSpPr>
          <p:cNvPr id="3" name="Sottotitolo 2"/>
          <p:cNvSpPr>
            <a:spLocks noGrp="1"/>
          </p:cNvSpPr>
          <p:nvPr>
            <p:ph type="subTitle" idx="1"/>
          </p:nvPr>
        </p:nvSpPr>
        <p:spPr>
          <a:xfrm>
            <a:off x="0" y="1412776"/>
            <a:ext cx="9144000" cy="5328592"/>
          </a:xfrm>
        </p:spPr>
        <p:txBody>
          <a:bodyPr>
            <a:noAutofit/>
          </a:bodyPr>
          <a:lstStyle/>
          <a:p>
            <a:pPr algn="just"/>
            <a:r>
              <a:rPr lang="en-US" sz="2800" dirty="0">
                <a:solidFill>
                  <a:schemeClr val="tx2"/>
                </a:solidFill>
              </a:rPr>
              <a:t>Semantic </a:t>
            </a:r>
            <a:r>
              <a:rPr lang="en-US" sz="2800" dirty="0" smtClean="0">
                <a:solidFill>
                  <a:schemeClr val="tx2"/>
                </a:solidFill>
              </a:rPr>
              <a:t>meaning (without the context) </a:t>
            </a:r>
            <a:r>
              <a:rPr lang="en-US" sz="2800" dirty="0">
                <a:solidFill>
                  <a:schemeClr val="tx2"/>
                </a:solidFill>
              </a:rPr>
              <a:t>serves a pragmatic purpose [pragmatics: what people mean]     </a:t>
            </a:r>
            <a:endParaRPr lang="en-US" sz="2800" dirty="0" smtClean="0">
              <a:solidFill>
                <a:schemeClr val="tx2"/>
              </a:solidFill>
            </a:endParaRPr>
          </a:p>
          <a:p>
            <a:pPr algn="just"/>
            <a:r>
              <a:rPr lang="en-US" sz="2800" b="1" dirty="0" smtClean="0">
                <a:solidFill>
                  <a:schemeClr val="tx2"/>
                </a:solidFill>
              </a:rPr>
              <a:t>Utterance </a:t>
            </a:r>
            <a:r>
              <a:rPr lang="en-US" sz="2800" b="1" dirty="0">
                <a:solidFill>
                  <a:schemeClr val="tx2"/>
                </a:solidFill>
              </a:rPr>
              <a:t>(</a:t>
            </a:r>
            <a:r>
              <a:rPr lang="en-US" sz="2800" b="1" dirty="0" err="1">
                <a:solidFill>
                  <a:schemeClr val="tx2"/>
                </a:solidFill>
              </a:rPr>
              <a:t>enunciato</a:t>
            </a:r>
            <a:r>
              <a:rPr lang="en-US" sz="2800" b="1" dirty="0" smtClean="0">
                <a:solidFill>
                  <a:schemeClr val="tx2"/>
                </a:solidFill>
              </a:rPr>
              <a:t>).</a:t>
            </a:r>
            <a:r>
              <a:rPr lang="en-US" sz="2800" b="1" dirty="0"/>
              <a:t> </a:t>
            </a:r>
            <a:r>
              <a:rPr lang="en-US" sz="2800" dirty="0">
                <a:solidFill>
                  <a:schemeClr val="tx1"/>
                </a:solidFill>
              </a:rPr>
              <a:t>Linguists sometimes use utterance to simply refer to a unit of speech under study. The corresponding unit in written language is </a:t>
            </a:r>
            <a:r>
              <a:rPr lang="en-US" sz="2800" dirty="0" smtClean="0">
                <a:solidFill>
                  <a:schemeClr val="tx1"/>
                </a:solidFill>
              </a:rPr>
              <a:t>text.</a:t>
            </a:r>
            <a:endParaRPr lang="en-US" sz="2800" dirty="0">
              <a:solidFill>
                <a:schemeClr val="tx1"/>
              </a:solidFill>
            </a:endParaRPr>
          </a:p>
          <a:p>
            <a:pPr algn="just"/>
            <a:r>
              <a:rPr lang="en-US" sz="2800" dirty="0">
                <a:solidFill>
                  <a:schemeClr val="tx1"/>
                </a:solidFill>
              </a:rPr>
              <a:t> </a:t>
            </a:r>
            <a:endParaRPr lang="it-IT" sz="2800" dirty="0">
              <a:solidFill>
                <a:schemeClr val="tx1"/>
              </a:solidFill>
            </a:endParaRPr>
          </a:p>
          <a:p>
            <a:pPr algn="just"/>
            <a:r>
              <a:rPr lang="en-US" sz="2800" u="sng" dirty="0">
                <a:solidFill>
                  <a:schemeClr val="tx2"/>
                </a:solidFill>
              </a:rPr>
              <a:t>Importance of context and shared knowledge</a:t>
            </a:r>
            <a:r>
              <a:rPr lang="en-US" sz="2800" dirty="0" smtClean="0">
                <a:solidFill>
                  <a:schemeClr val="tx2"/>
                </a:solidFill>
              </a:rPr>
              <a:t>.</a:t>
            </a:r>
          </a:p>
          <a:p>
            <a:pPr algn="just"/>
            <a:endParaRPr lang="en-US" sz="2800" dirty="0" smtClean="0">
              <a:solidFill>
                <a:schemeClr val="tx2"/>
              </a:solidFill>
            </a:endParaRPr>
          </a:p>
          <a:p>
            <a:pPr algn="just"/>
            <a:r>
              <a:rPr lang="en-US" sz="2800" dirty="0" smtClean="0">
                <a:solidFill>
                  <a:schemeClr val="tx2"/>
                </a:solidFill>
              </a:rPr>
              <a:t>Overheard during a flight:</a:t>
            </a:r>
          </a:p>
          <a:p>
            <a:pPr algn="just"/>
            <a:r>
              <a:rPr lang="en-US" sz="2800" dirty="0" smtClean="0">
                <a:solidFill>
                  <a:schemeClr val="tx2"/>
                </a:solidFill>
              </a:rPr>
              <a:t>“I think we should keep him somewhere safe where he doesn’t hurt anyone”;</a:t>
            </a:r>
          </a:p>
          <a:p>
            <a:pPr algn="just"/>
            <a:endParaRPr lang="it-IT" sz="2800" dirty="0">
              <a:solidFill>
                <a:schemeClr val="tx2"/>
              </a:solidFill>
            </a:endParaRPr>
          </a:p>
          <a:p>
            <a:pPr algn="just"/>
            <a:endParaRPr lang="en-US" sz="2800" dirty="0" smtClean="0">
              <a:solidFill>
                <a:schemeClr val="tx2"/>
              </a:solidFill>
            </a:endParaRPr>
          </a:p>
          <a:p>
            <a:pPr algn="just"/>
            <a:r>
              <a:rPr lang="en-US" sz="2800" dirty="0">
                <a:solidFill>
                  <a:schemeClr val="tx2"/>
                </a:solidFill>
              </a:rPr>
              <a:t/>
            </a:r>
            <a:br>
              <a:rPr lang="en-US" sz="2800" dirty="0">
                <a:solidFill>
                  <a:schemeClr val="tx2"/>
                </a:solidFill>
              </a:rPr>
            </a:br>
            <a:endParaRPr lang="it-IT" sz="2800" dirty="0">
              <a:solidFill>
                <a:schemeClr val="tx2"/>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35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1- Language in Use</a:t>
            </a:r>
            <a:endParaRPr lang="it-IT" sz="3200" dirty="0"/>
          </a:p>
        </p:txBody>
      </p:sp>
      <p:sp>
        <p:nvSpPr>
          <p:cNvPr id="3" name="Sottotitolo 2"/>
          <p:cNvSpPr>
            <a:spLocks noGrp="1"/>
          </p:cNvSpPr>
          <p:nvPr>
            <p:ph type="subTitle" idx="1"/>
          </p:nvPr>
        </p:nvSpPr>
        <p:spPr>
          <a:xfrm>
            <a:off x="187691" y="1556792"/>
            <a:ext cx="8928992" cy="4752528"/>
          </a:xfrm>
        </p:spPr>
        <p:txBody>
          <a:bodyPr>
            <a:normAutofit/>
          </a:bodyPr>
          <a:lstStyle/>
          <a:p>
            <a:pPr algn="l"/>
            <a:r>
              <a:rPr lang="en-US" dirty="0" smtClean="0">
                <a:solidFill>
                  <a:schemeClr val="tx1"/>
                </a:solidFill>
              </a:rPr>
              <a:t>Language </a:t>
            </a:r>
            <a:r>
              <a:rPr lang="en-US" dirty="0">
                <a:solidFill>
                  <a:schemeClr val="tx1"/>
                </a:solidFill>
              </a:rPr>
              <a:t>as </a:t>
            </a:r>
            <a:r>
              <a:rPr lang="en-US" b="1" dirty="0">
                <a:solidFill>
                  <a:schemeClr val="tx1"/>
                </a:solidFill>
              </a:rPr>
              <a:t>communicative </a:t>
            </a:r>
            <a:r>
              <a:rPr lang="en-US" b="1" dirty="0" smtClean="0">
                <a:solidFill>
                  <a:schemeClr val="tx1"/>
                </a:solidFill>
              </a:rPr>
              <a:t>purpose (function)       </a:t>
            </a:r>
            <a:endParaRPr lang="it-IT" dirty="0">
              <a:solidFill>
                <a:schemeClr val="tx1"/>
              </a:solidFill>
            </a:endParaRPr>
          </a:p>
          <a:p>
            <a:pPr algn="l"/>
            <a:r>
              <a:rPr lang="en-US" b="1" dirty="0">
                <a:solidFill>
                  <a:schemeClr val="tx1"/>
                </a:solidFill>
              </a:rPr>
              <a:t>Text</a:t>
            </a:r>
            <a:r>
              <a:rPr lang="en-US" dirty="0">
                <a:solidFill>
                  <a:schemeClr val="tx1"/>
                </a:solidFill>
              </a:rPr>
              <a:t>: actual use, not an abstract unit of </a:t>
            </a:r>
            <a:r>
              <a:rPr lang="en-US" dirty="0" smtClean="0">
                <a:solidFill>
                  <a:schemeClr val="tx1"/>
                </a:solidFill>
              </a:rPr>
              <a:t>language (its purpose or function, something to act upon)</a:t>
            </a:r>
            <a:endParaRPr lang="it-IT" dirty="0">
              <a:solidFill>
                <a:schemeClr val="tx1"/>
              </a:solidFill>
            </a:endParaRPr>
          </a:p>
          <a:p>
            <a:pPr algn="l"/>
            <a:r>
              <a:rPr lang="en-US" dirty="0">
                <a:solidFill>
                  <a:schemeClr val="tx1"/>
                </a:solidFill>
              </a:rPr>
              <a:t>What a terms </a:t>
            </a:r>
            <a:r>
              <a:rPr lang="en-US" b="1" dirty="0">
                <a:solidFill>
                  <a:schemeClr val="tx1"/>
                </a:solidFill>
              </a:rPr>
              <a:t>denotes</a:t>
            </a:r>
            <a:r>
              <a:rPr lang="en-US" dirty="0">
                <a:solidFill>
                  <a:schemeClr val="tx1"/>
                </a:solidFill>
              </a:rPr>
              <a:t> </a:t>
            </a:r>
            <a:r>
              <a:rPr lang="en-US" dirty="0" err="1">
                <a:solidFill>
                  <a:schemeClr val="tx1"/>
                </a:solidFill>
              </a:rPr>
              <a:t>vs</a:t>
            </a:r>
            <a:r>
              <a:rPr lang="en-US" dirty="0">
                <a:solidFill>
                  <a:schemeClr val="tx1"/>
                </a:solidFill>
              </a:rPr>
              <a:t> what it </a:t>
            </a:r>
            <a:r>
              <a:rPr lang="en-US" b="1" dirty="0">
                <a:solidFill>
                  <a:schemeClr val="tx1"/>
                </a:solidFill>
              </a:rPr>
              <a:t>refers to</a:t>
            </a:r>
            <a:endParaRPr lang="it-IT" dirty="0">
              <a:solidFill>
                <a:schemeClr val="tx1"/>
              </a:solidFill>
            </a:endParaRPr>
          </a:p>
          <a:p>
            <a:pPr algn="l"/>
            <a:r>
              <a:rPr lang="en-US" dirty="0">
                <a:solidFill>
                  <a:schemeClr val="tx1"/>
                </a:solidFill>
              </a:rPr>
              <a:t> </a:t>
            </a:r>
            <a:endParaRPr lang="it-IT" dirty="0">
              <a:solidFill>
                <a:schemeClr val="tx1"/>
              </a:solidFill>
            </a:endParaRPr>
          </a:p>
          <a:p>
            <a:r>
              <a:rPr lang="en-US" b="1" dirty="0">
                <a:solidFill>
                  <a:schemeClr val="tx1"/>
                </a:solidFill>
              </a:rPr>
              <a:t> </a:t>
            </a:r>
            <a:endParaRPr lang="it-IT" dirty="0">
              <a:solidFill>
                <a:schemeClr val="tx1"/>
              </a:solidFill>
            </a:endParaRPr>
          </a:p>
          <a:p>
            <a:pPr algn="just"/>
            <a:endParaRPr lang="it-IT" dirty="0" smtClean="0">
              <a:solidFill>
                <a:schemeClr val="tx2"/>
              </a:solidFill>
            </a:endParaRPr>
          </a:p>
          <a:p>
            <a:pPr algn="just"/>
            <a:endParaRPr lang="it-IT"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823298"/>
            <a:ext cx="3810000" cy="288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78670" y="3933056"/>
            <a:ext cx="3125147"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44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endParaRPr lang="it-IT" sz="3100" dirty="0"/>
          </a:p>
        </p:txBody>
      </p:sp>
      <p:sp>
        <p:nvSpPr>
          <p:cNvPr id="3" name="Sottotitolo 2"/>
          <p:cNvSpPr>
            <a:spLocks noGrp="1"/>
          </p:cNvSpPr>
          <p:nvPr>
            <p:ph type="subTitle" idx="1"/>
          </p:nvPr>
        </p:nvSpPr>
        <p:spPr>
          <a:xfrm>
            <a:off x="0" y="1412776"/>
            <a:ext cx="9144000" cy="5040560"/>
          </a:xfrm>
        </p:spPr>
        <p:txBody>
          <a:bodyPr>
            <a:normAutofit fontScale="77500" lnSpcReduction="20000"/>
          </a:bodyPr>
          <a:lstStyle/>
          <a:p>
            <a:r>
              <a:rPr lang="it-IT" b="1" dirty="0" smtClean="0">
                <a:solidFill>
                  <a:schemeClr val="tx2"/>
                </a:solidFill>
              </a:rPr>
              <a:t>Slow </a:t>
            </a:r>
            <a:r>
              <a:rPr lang="it-IT" b="1" dirty="0" err="1" smtClean="0">
                <a:solidFill>
                  <a:schemeClr val="tx2"/>
                </a:solidFill>
              </a:rPr>
              <a:t>Children</a:t>
            </a:r>
            <a:r>
              <a:rPr lang="it-IT" b="1" dirty="0" smtClean="0">
                <a:solidFill>
                  <a:schemeClr val="tx2"/>
                </a:solidFill>
              </a:rPr>
              <a:t> </a:t>
            </a:r>
            <a:r>
              <a:rPr lang="it-IT" b="1" dirty="0" err="1" smtClean="0">
                <a:solidFill>
                  <a:schemeClr val="tx2"/>
                </a:solidFill>
              </a:rPr>
              <a:t>Crossing</a:t>
            </a:r>
            <a:endParaRPr lang="it-IT" dirty="0">
              <a:solidFill>
                <a:schemeClr val="tx2"/>
              </a:solidFill>
            </a:endParaRPr>
          </a:p>
          <a:p>
            <a:r>
              <a:rPr lang="en-US" dirty="0">
                <a:solidFill>
                  <a:schemeClr val="tx2"/>
                </a:solidFill>
              </a:rPr>
              <a:t> </a:t>
            </a:r>
            <a:endParaRPr lang="it-IT" dirty="0">
              <a:solidFill>
                <a:schemeClr val="tx2"/>
              </a:solidFill>
            </a:endParaRPr>
          </a:p>
          <a:p>
            <a:r>
              <a:rPr lang="en-US" dirty="0">
                <a:solidFill>
                  <a:schemeClr val="tx2"/>
                </a:solidFill>
              </a:rPr>
              <a:t>                   </a:t>
            </a:r>
            <a:r>
              <a:rPr lang="en-US" dirty="0">
                <a:solidFill>
                  <a:schemeClr val="tx1"/>
                </a:solidFill>
              </a:rPr>
              <a:t>P1’s intention                                  P2’s interpretation</a:t>
            </a:r>
            <a:endParaRPr lang="it-IT" dirty="0">
              <a:solidFill>
                <a:schemeClr val="tx1"/>
              </a:solidFill>
            </a:endParaRPr>
          </a:p>
          <a:p>
            <a:r>
              <a:rPr lang="en-US" dirty="0">
                <a:solidFill>
                  <a:schemeClr val="tx1"/>
                </a:solidFill>
              </a:rPr>
              <a:t>                  mediated through                             mediated through                          </a:t>
            </a:r>
            <a:endParaRPr lang="it-IT" dirty="0">
              <a:solidFill>
                <a:schemeClr val="tx1"/>
              </a:solidFill>
            </a:endParaRPr>
          </a:p>
          <a:p>
            <a:r>
              <a:rPr lang="en-US" dirty="0">
                <a:solidFill>
                  <a:schemeClr val="tx1"/>
                </a:solidFill>
              </a:rPr>
              <a:t>                   DISCOURSE                                   </a:t>
            </a:r>
            <a:r>
              <a:rPr lang="en-US" dirty="0" err="1">
                <a:solidFill>
                  <a:schemeClr val="tx1"/>
                </a:solidFill>
              </a:rPr>
              <a:t>DISCOURSE</a:t>
            </a:r>
            <a:r>
              <a:rPr lang="en-US" dirty="0">
                <a:solidFill>
                  <a:schemeClr val="tx1"/>
                </a:solidFill>
              </a:rPr>
              <a:t>     </a:t>
            </a:r>
            <a:endParaRPr lang="it-IT" dirty="0">
              <a:solidFill>
                <a:schemeClr val="tx1"/>
              </a:solidFill>
            </a:endParaRPr>
          </a:p>
          <a:p>
            <a:r>
              <a:rPr lang="en-US" dirty="0">
                <a:solidFill>
                  <a:schemeClr val="tx2"/>
                </a:solidFill>
              </a:rPr>
              <a:t>P1-------------------------------------- TEXT ------------------------------------P2 </a:t>
            </a:r>
            <a:endParaRPr lang="it-IT" dirty="0">
              <a:solidFill>
                <a:schemeClr val="tx2"/>
              </a:solidFill>
            </a:endParaRPr>
          </a:p>
          <a:p>
            <a:r>
              <a:rPr lang="en-US" dirty="0">
                <a:solidFill>
                  <a:schemeClr val="tx2"/>
                </a:solidFill>
              </a:rPr>
              <a:t>speaker        </a:t>
            </a:r>
            <a:r>
              <a:rPr lang="en-US" dirty="0" smtClean="0">
                <a:solidFill>
                  <a:schemeClr val="tx2"/>
                </a:solidFill>
              </a:rPr>
              <a:t>  	</a:t>
            </a:r>
            <a:r>
              <a:rPr lang="en-US" i="1" dirty="0" smtClean="0">
                <a:solidFill>
                  <a:schemeClr val="tx2"/>
                </a:solidFill>
              </a:rPr>
              <a:t>encoding</a:t>
            </a:r>
            <a:r>
              <a:rPr lang="en-US" dirty="0" smtClean="0">
                <a:solidFill>
                  <a:schemeClr val="tx2"/>
                </a:solidFill>
              </a:rPr>
              <a:t>            	 </a:t>
            </a:r>
            <a:r>
              <a:rPr lang="en-US" i="1" dirty="0">
                <a:solidFill>
                  <a:schemeClr val="tx2"/>
                </a:solidFill>
              </a:rPr>
              <a:t>decoding</a:t>
            </a:r>
            <a:r>
              <a:rPr lang="en-US" dirty="0">
                <a:solidFill>
                  <a:schemeClr val="tx2"/>
                </a:solidFill>
              </a:rPr>
              <a:t> </a:t>
            </a:r>
            <a:r>
              <a:rPr lang="en-US" dirty="0" smtClean="0">
                <a:solidFill>
                  <a:schemeClr val="tx2"/>
                </a:solidFill>
              </a:rPr>
              <a:t>     	</a:t>
            </a:r>
            <a:r>
              <a:rPr lang="en-US" dirty="0">
                <a:solidFill>
                  <a:schemeClr val="tx2"/>
                </a:solidFill>
              </a:rPr>
              <a:t>listener </a:t>
            </a:r>
            <a:endParaRPr lang="it-IT" dirty="0">
              <a:solidFill>
                <a:schemeClr val="tx2"/>
              </a:solidFill>
            </a:endParaRPr>
          </a:p>
          <a:p>
            <a:r>
              <a:rPr lang="en-US" dirty="0">
                <a:solidFill>
                  <a:schemeClr val="tx2"/>
                </a:solidFill>
              </a:rPr>
              <a:t>writer </a:t>
            </a:r>
            <a:r>
              <a:rPr lang="en-US" dirty="0" smtClean="0">
                <a:solidFill>
                  <a:schemeClr val="tx2"/>
                </a:solidFill>
              </a:rPr>
              <a:t>							reader</a:t>
            </a:r>
          </a:p>
          <a:p>
            <a:endParaRPr lang="en-US" dirty="0">
              <a:solidFill>
                <a:schemeClr val="tx2"/>
              </a:solidFill>
            </a:endParaRPr>
          </a:p>
          <a:p>
            <a:r>
              <a:rPr lang="en-US" dirty="0" smtClean="0">
                <a:solidFill>
                  <a:schemeClr val="tx2"/>
                </a:solidFill>
              </a:rPr>
              <a:t>	</a:t>
            </a:r>
          </a:p>
          <a:p>
            <a:pPr algn="just"/>
            <a:r>
              <a:rPr lang="en-US" dirty="0" smtClean="0">
                <a:solidFill>
                  <a:schemeClr val="tx1"/>
                </a:solidFill>
              </a:rPr>
              <a:t>“</a:t>
            </a:r>
            <a:r>
              <a:rPr lang="en-US" dirty="0">
                <a:solidFill>
                  <a:schemeClr val="tx1"/>
                </a:solidFill>
              </a:rPr>
              <a:t>I think we should keep him somewhere safe where he doesn’t hurt anyone</a:t>
            </a:r>
            <a:r>
              <a:rPr lang="en-US" dirty="0" smtClean="0">
                <a:solidFill>
                  <a:schemeClr val="tx1"/>
                </a:solidFill>
              </a:rPr>
              <a:t>”</a:t>
            </a:r>
            <a:endParaRPr lang="en-US" dirty="0">
              <a:solidFill>
                <a:schemeClr val="tx1"/>
              </a:solidFill>
            </a:endParaRPr>
          </a:p>
          <a:p>
            <a:pPr algn="just"/>
            <a:r>
              <a:rPr lang="en-US" dirty="0" smtClean="0">
                <a:solidFill>
                  <a:schemeClr val="tx1"/>
                </a:solidFill>
              </a:rPr>
              <a:t>	                                                                                                     </a:t>
            </a:r>
            <a:r>
              <a:rPr lang="en-US" dirty="0">
                <a:solidFill>
                  <a:schemeClr val="tx1"/>
                </a:solidFill>
              </a:rPr>
              <a:t> </a:t>
            </a:r>
            <a:endParaRPr lang="it-IT" dirty="0">
              <a:solidFill>
                <a:schemeClr val="tx1"/>
              </a:solidFill>
            </a:endParaRPr>
          </a:p>
          <a:p>
            <a:pPr algn="l"/>
            <a:endParaRPr lang="it-IT" dirty="0">
              <a:solidFill>
                <a:schemeClr val="tx1"/>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853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err="1" smtClean="0">
                <a:solidFill>
                  <a:schemeClr val="tx2"/>
                </a:solidFill>
              </a:rPr>
              <a:t>Semiotics</a:t>
            </a:r>
            <a:r>
              <a:rPr lang="it-IT" sz="3200" b="1" dirty="0" smtClean="0">
                <a:solidFill>
                  <a:schemeClr val="tx2"/>
                </a:solidFill>
              </a:rPr>
              <a:t> (</a:t>
            </a:r>
            <a:r>
              <a:rPr lang="it-IT" sz="3200" b="1" dirty="0" err="1" smtClean="0">
                <a:solidFill>
                  <a:schemeClr val="tx2"/>
                </a:solidFill>
              </a:rPr>
              <a:t>Barthes</a:t>
            </a:r>
            <a:r>
              <a:rPr lang="it-IT" sz="3200" b="1" dirty="0" smtClean="0">
                <a:solidFill>
                  <a:schemeClr val="tx2"/>
                </a:solidFill>
              </a:rPr>
              <a:t>)</a:t>
            </a:r>
            <a:endParaRPr lang="it-IT" sz="3200" dirty="0"/>
          </a:p>
        </p:txBody>
      </p:sp>
      <p:sp>
        <p:nvSpPr>
          <p:cNvPr id="3" name="Sottotitolo 2"/>
          <p:cNvSpPr>
            <a:spLocks noGrp="1"/>
          </p:cNvSpPr>
          <p:nvPr>
            <p:ph type="subTitle" idx="1"/>
          </p:nvPr>
        </p:nvSpPr>
        <p:spPr>
          <a:xfrm>
            <a:off x="0" y="1268760"/>
            <a:ext cx="9144000" cy="5472608"/>
          </a:xfrm>
        </p:spPr>
        <p:txBody>
          <a:bodyPr>
            <a:normAutofit/>
          </a:bodyPr>
          <a:lstStyle/>
          <a:p>
            <a:r>
              <a:rPr lang="en-US" dirty="0">
                <a:solidFill>
                  <a:schemeClr val="tx1"/>
                </a:solidFill>
              </a:rPr>
              <a:t> </a:t>
            </a:r>
            <a:endParaRPr lang="it-IT" dirty="0">
              <a:solidFill>
                <a:schemeClr val="tx1"/>
              </a:solidFill>
            </a:endParaRPr>
          </a:p>
          <a:p>
            <a:pPr algn="just"/>
            <a:endParaRPr lang="it-IT" sz="3800" dirty="0">
              <a:solidFill>
                <a:schemeClr val="tx1"/>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1313" indent="-341313" algn="l">
              <a:lnSpc>
                <a:spcPct val="90000"/>
              </a:lnSpc>
              <a:spcBef>
                <a:spcPts val="700"/>
              </a:spcBef>
              <a:buClr>
                <a:srgbClr val="3333CC"/>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b="1" i="1" dirty="0" smtClean="0">
                <a:solidFill>
                  <a:srgbClr val="3333CC"/>
                </a:solidFill>
                <a:cs typeface="Times New Roman" pitchFamily="18" charset="0"/>
              </a:rPr>
              <a:t>Sign = Signifier  + Signified </a:t>
            </a:r>
          </a:p>
          <a:p>
            <a:pPr marL="341313" indent="-341313" algn="l">
              <a:lnSpc>
                <a:spcPct val="90000"/>
              </a:lnSpc>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t-IT" sz="2800" dirty="0" smtClean="0">
              <a:solidFill>
                <a:srgbClr val="3333CC"/>
              </a:solidFill>
              <a:cs typeface="Times New Roman" pitchFamily="18" charset="0"/>
            </a:endParaRPr>
          </a:p>
          <a:p>
            <a:pPr marL="341313" indent="-341313" algn="l">
              <a:lnSpc>
                <a:spcPct val="90000"/>
              </a:lnSpc>
              <a:spcBef>
                <a:spcPts val="600"/>
              </a:spcBef>
              <a:buClr>
                <a:srgbClr val="3333CC"/>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400" b="1" i="1" dirty="0" smtClean="0">
                <a:solidFill>
                  <a:srgbClr val="3333CC"/>
                </a:solidFill>
                <a:cs typeface="Times New Roman" pitchFamily="18" charset="0"/>
              </a:rPr>
              <a:t>SIGNIFIER =  </a:t>
            </a:r>
            <a:r>
              <a:rPr lang="en-GB" altLang="it-IT" sz="2400" dirty="0" smtClean="0">
                <a:solidFill>
                  <a:srgbClr val="3333CC"/>
                </a:solidFill>
                <a:cs typeface="Times New Roman" pitchFamily="18" charset="0"/>
              </a:rPr>
              <a:t>physical representation of a thing or of a concept. It is the EXPRESSION. </a:t>
            </a:r>
          </a:p>
          <a:p>
            <a:pPr marL="341313" indent="-341313" algn="l">
              <a:lnSpc>
                <a:spcPct val="90000"/>
              </a:lnSpc>
              <a:spcBef>
                <a:spcPts val="6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t-IT" sz="2400" dirty="0" smtClean="0">
              <a:solidFill>
                <a:srgbClr val="3333CC"/>
              </a:solidFill>
              <a:cs typeface="Times New Roman" pitchFamily="18" charset="0"/>
            </a:endParaRPr>
          </a:p>
          <a:p>
            <a:pPr marL="341313" indent="-341313" algn="l">
              <a:lnSpc>
                <a:spcPct val="90000"/>
              </a:lnSpc>
              <a:spcBef>
                <a:spcPts val="600"/>
              </a:spcBef>
              <a:buClr>
                <a:srgbClr val="3333CC"/>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400" b="1" i="1" dirty="0" smtClean="0">
                <a:solidFill>
                  <a:srgbClr val="3333CC"/>
                </a:solidFill>
                <a:cs typeface="Times New Roman" pitchFamily="18" charset="0"/>
              </a:rPr>
              <a:t>SIGNIFIED = </a:t>
            </a:r>
            <a:r>
              <a:rPr lang="en-GB" altLang="it-IT" sz="2400" dirty="0" smtClean="0">
                <a:solidFill>
                  <a:srgbClr val="3333CC"/>
                </a:solidFill>
                <a:cs typeface="Times New Roman" pitchFamily="18" charset="0"/>
              </a:rPr>
              <a:t>meaning. It is the CONTENT</a:t>
            </a:r>
            <a:r>
              <a:rPr lang="en-GB" altLang="it-IT" sz="2400" dirty="0" smtClean="0">
                <a:cs typeface="Times New Roman" pitchFamily="18" charset="0"/>
              </a:rPr>
              <a:t>. </a:t>
            </a:r>
          </a:p>
          <a:p>
            <a:pPr marL="341313" indent="-341313" algn="l">
              <a:lnSpc>
                <a:spcPct val="90000"/>
              </a:lnSpc>
              <a:spcBef>
                <a:spcPts val="6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t-IT" sz="2400" b="1" i="1" dirty="0" smtClean="0">
              <a:solidFill>
                <a:srgbClr val="FF3300"/>
              </a:solidFill>
              <a:cs typeface="Times New Roman" pitchFamily="18" charset="0"/>
            </a:endParaRPr>
          </a:p>
          <a:p>
            <a:pPr marL="341313" indent="-341313" algn="l">
              <a:lnSpc>
                <a:spcPct val="90000"/>
              </a:lnSpc>
              <a:spcBef>
                <a:spcPts val="600"/>
              </a:spcBef>
              <a:buClr>
                <a:srgbClr val="FF3300"/>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400" b="1" i="1" dirty="0" smtClean="0">
                <a:solidFill>
                  <a:srgbClr val="FF3300"/>
                </a:solidFill>
                <a:cs typeface="Times New Roman" pitchFamily="18" charset="0"/>
              </a:rPr>
              <a:t>CONTENT </a:t>
            </a:r>
            <a:r>
              <a:rPr lang="en-GB" altLang="it-IT" sz="2400" b="1" i="1" dirty="0" smtClean="0">
                <a:solidFill>
                  <a:srgbClr val="3333CC"/>
                </a:solidFill>
                <a:cs typeface="Times New Roman" pitchFamily="18" charset="0"/>
              </a:rPr>
              <a:t>may be:</a:t>
            </a:r>
            <a:r>
              <a:rPr lang="en-GB" altLang="it-IT" sz="2400" b="1" i="1" dirty="0" smtClean="0">
                <a:cs typeface="Times New Roman" pitchFamily="18" charset="0"/>
              </a:rPr>
              <a:t> </a:t>
            </a:r>
          </a:p>
          <a:p>
            <a:pPr marL="741363" lvl="1" indent="-284163" algn="l">
              <a:lnSpc>
                <a:spcPct val="90000"/>
              </a:lnSpc>
              <a:spcBef>
                <a:spcPts val="500"/>
              </a:spcBef>
              <a:buClr>
                <a:srgbClr val="FF3300"/>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i="1" dirty="0" smtClean="0">
                <a:solidFill>
                  <a:srgbClr val="FF3300"/>
                </a:solidFill>
                <a:cs typeface="Times New Roman" pitchFamily="18" charset="0"/>
              </a:rPr>
              <a:t>denotative</a:t>
            </a:r>
            <a:r>
              <a:rPr lang="en-GB" altLang="it-IT" sz="2000" i="1" dirty="0" smtClean="0">
                <a:cs typeface="Times New Roman" pitchFamily="18" charset="0"/>
              </a:rPr>
              <a:t> </a:t>
            </a:r>
            <a:r>
              <a:rPr lang="en-GB" altLang="it-IT" sz="2000" dirty="0" smtClean="0">
                <a:solidFill>
                  <a:srgbClr val="3333CC"/>
                </a:solidFill>
                <a:cs typeface="Times New Roman" pitchFamily="18" charset="0"/>
              </a:rPr>
              <a:t>(the ‘brain’ definition)</a:t>
            </a:r>
          </a:p>
          <a:p>
            <a:pPr marL="741363" lvl="1" indent="-284163" algn="l">
              <a:lnSpc>
                <a:spcPct val="90000"/>
              </a:lnSpc>
              <a:spcBef>
                <a:spcPts val="500"/>
              </a:spcBef>
              <a:buClr>
                <a:srgbClr val="FF3300"/>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i="1" dirty="0" smtClean="0">
                <a:solidFill>
                  <a:srgbClr val="FF3300"/>
                </a:solidFill>
                <a:cs typeface="Times New Roman" pitchFamily="18" charset="0"/>
              </a:rPr>
              <a:t>connotative</a:t>
            </a:r>
            <a:r>
              <a:rPr lang="en-GB" altLang="it-IT" sz="2000" dirty="0" smtClean="0">
                <a:cs typeface="Times New Roman" pitchFamily="18" charset="0"/>
              </a:rPr>
              <a:t> </a:t>
            </a:r>
            <a:r>
              <a:rPr lang="en-GB" altLang="it-IT" sz="2000" dirty="0" smtClean="0">
                <a:solidFill>
                  <a:srgbClr val="3333CC"/>
                </a:solidFill>
                <a:cs typeface="Times New Roman" pitchFamily="18" charset="0"/>
              </a:rPr>
              <a:t>(the ‘deeper’ meaning - see, for ex., the word ‘dog’). </a:t>
            </a:r>
          </a:p>
        </p:txBody>
      </p:sp>
    </p:spTree>
    <p:extLst>
      <p:ext uri="{BB962C8B-B14F-4D97-AF65-F5344CB8AC3E}">
        <p14:creationId xmlns:p14="http://schemas.microsoft.com/office/powerpoint/2010/main" xmlns="" val="354592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err="1" smtClean="0">
                <a:solidFill>
                  <a:schemeClr val="tx2"/>
                </a:solidFill>
              </a:rPr>
              <a:t>Semiotics</a:t>
            </a:r>
            <a:r>
              <a:rPr lang="it-IT" sz="3200" b="1" dirty="0" smtClean="0">
                <a:solidFill>
                  <a:schemeClr val="tx2"/>
                </a:solidFill>
              </a:rPr>
              <a:t> (</a:t>
            </a:r>
            <a:r>
              <a:rPr lang="it-IT" sz="3200" b="1" dirty="0" err="1" smtClean="0">
                <a:solidFill>
                  <a:schemeClr val="tx2"/>
                </a:solidFill>
              </a:rPr>
              <a:t>Barthes</a:t>
            </a:r>
            <a:r>
              <a:rPr lang="it-IT" sz="3200" b="1" dirty="0" smtClean="0">
                <a:solidFill>
                  <a:schemeClr val="tx2"/>
                </a:solidFill>
              </a:rPr>
              <a:t>)</a:t>
            </a:r>
            <a:endParaRPr lang="it-IT" sz="3200" dirty="0"/>
          </a:p>
        </p:txBody>
      </p:sp>
      <p:sp>
        <p:nvSpPr>
          <p:cNvPr id="3" name="Sottotitolo 2"/>
          <p:cNvSpPr>
            <a:spLocks noGrp="1"/>
          </p:cNvSpPr>
          <p:nvPr>
            <p:ph type="subTitle" idx="1"/>
          </p:nvPr>
        </p:nvSpPr>
        <p:spPr>
          <a:xfrm>
            <a:off x="0" y="1268760"/>
            <a:ext cx="9144000" cy="5472608"/>
          </a:xfrm>
        </p:spPr>
        <p:txBody>
          <a:bodyPr>
            <a:normAutofit/>
          </a:bodyPr>
          <a:lstStyle/>
          <a:p>
            <a:r>
              <a:rPr lang="en-US" dirty="0">
                <a:solidFill>
                  <a:schemeClr val="tx1"/>
                </a:solidFill>
              </a:rPr>
              <a:t> </a:t>
            </a:r>
            <a:endParaRPr lang="it-IT" dirty="0">
              <a:solidFill>
                <a:schemeClr val="tx1"/>
              </a:solidFill>
            </a:endParaRPr>
          </a:p>
          <a:p>
            <a:pPr algn="just"/>
            <a:endParaRPr lang="it-IT" sz="3800" dirty="0">
              <a:solidFill>
                <a:schemeClr val="tx1"/>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a:xfrm>
            <a:off x="395536" y="1981200"/>
            <a:ext cx="8280920" cy="4544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1313" indent="-341313" algn="l">
              <a:lnSpc>
                <a:spcPct val="90000"/>
              </a:lnSpc>
              <a:spcBef>
                <a:spcPts val="700"/>
              </a:spcBef>
              <a:buClr>
                <a:srgbClr val="3333CC"/>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b="1" i="1" dirty="0" smtClean="0">
                <a:solidFill>
                  <a:srgbClr val="3333CC"/>
                </a:solidFill>
                <a:cs typeface="Times New Roman" pitchFamily="18" charset="0"/>
              </a:rPr>
              <a:t>“There is no place like home” </a:t>
            </a:r>
            <a:r>
              <a:rPr lang="en-GB" altLang="it-IT" sz="2800" i="1" dirty="0" smtClean="0">
                <a:solidFill>
                  <a:srgbClr val="3333CC"/>
                </a:solidFill>
                <a:cs typeface="Times New Roman" pitchFamily="18" charset="0"/>
              </a:rPr>
              <a:t>(Dorothy, “The Wizard of Oz”).</a:t>
            </a:r>
          </a:p>
          <a:p>
            <a:pPr marL="341313" indent="-341313" algn="l">
              <a:lnSpc>
                <a:spcPct val="90000"/>
              </a:lnSpc>
              <a:spcBef>
                <a:spcPts val="700"/>
              </a:spcBef>
              <a:buClr>
                <a:srgbClr val="3333CC"/>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t-IT" sz="2800" i="1" dirty="0">
              <a:solidFill>
                <a:srgbClr val="3333CC"/>
              </a:solidFill>
              <a:cs typeface="Times New Roman" pitchFamily="18" charset="0"/>
            </a:endParaRPr>
          </a:p>
          <a:p>
            <a:pPr marL="341313" indent="-341313" algn="l">
              <a:lnSpc>
                <a:spcPct val="90000"/>
              </a:lnSpc>
              <a:spcBef>
                <a:spcPts val="700"/>
              </a:spcBef>
              <a:buClr>
                <a:srgbClr val="3333CC"/>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b="1" i="1" dirty="0" smtClean="0">
                <a:solidFill>
                  <a:srgbClr val="3333CC"/>
                </a:solidFill>
                <a:cs typeface="Times New Roman" pitchFamily="18" charset="0"/>
              </a:rPr>
              <a:t>HOME</a:t>
            </a:r>
            <a:r>
              <a:rPr lang="en-GB" altLang="it-IT" sz="2800" i="1" dirty="0" smtClean="0">
                <a:solidFill>
                  <a:srgbClr val="3333CC"/>
                </a:solidFill>
                <a:cs typeface="Times New Roman" pitchFamily="18" charset="0"/>
              </a:rPr>
              <a:t> </a:t>
            </a:r>
            <a:r>
              <a:rPr lang="en-GB" altLang="it-IT" sz="2800" i="1" dirty="0" smtClean="0">
                <a:solidFill>
                  <a:schemeClr val="tx1"/>
                </a:solidFill>
                <a:cs typeface="Times New Roman" pitchFamily="18" charset="0"/>
              </a:rPr>
              <a:t>(signifier, physical  representation, the expression :  morphological, </a:t>
            </a:r>
            <a:r>
              <a:rPr lang="en-GB" altLang="it-IT" sz="2800" i="1" dirty="0" err="1" smtClean="0">
                <a:solidFill>
                  <a:schemeClr val="tx1"/>
                </a:solidFill>
                <a:cs typeface="Times New Roman" pitchFamily="18" charset="0"/>
              </a:rPr>
              <a:t>phonetical</a:t>
            </a:r>
            <a:r>
              <a:rPr lang="en-GB" altLang="it-IT" sz="2800" i="1" dirty="0" smtClean="0">
                <a:solidFill>
                  <a:schemeClr val="tx1"/>
                </a:solidFill>
                <a:cs typeface="Times New Roman" pitchFamily="18" charset="0"/>
              </a:rPr>
              <a:t>, lexical)</a:t>
            </a:r>
          </a:p>
          <a:p>
            <a:pPr marL="341313" indent="-341313" algn="l">
              <a:lnSpc>
                <a:spcPct val="90000"/>
              </a:lnSpc>
              <a:spcBef>
                <a:spcPts val="700"/>
              </a:spcBef>
              <a:buClr>
                <a:srgbClr val="3333CC"/>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b="1" i="1" dirty="0" smtClean="0">
                <a:solidFill>
                  <a:srgbClr val="3333CC"/>
                </a:solidFill>
                <a:cs typeface="Times New Roman" pitchFamily="18" charset="0"/>
              </a:rPr>
              <a:t>HOME </a:t>
            </a:r>
            <a:r>
              <a:rPr lang="en-GB" altLang="it-IT" sz="2800" i="1" dirty="0" smtClean="0">
                <a:solidFill>
                  <a:schemeClr val="tx1"/>
                </a:solidFill>
                <a:cs typeface="Times New Roman" pitchFamily="18" charset="0"/>
              </a:rPr>
              <a:t>(signified, the content):</a:t>
            </a:r>
          </a:p>
          <a:p>
            <a:pPr algn="l">
              <a:lnSpc>
                <a:spcPct val="90000"/>
              </a:lnSpc>
              <a:spcBef>
                <a:spcPts val="700"/>
              </a:spcBef>
              <a:buClr>
                <a:srgbClr val="3333C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i="1" dirty="0" smtClean="0">
                <a:solidFill>
                  <a:schemeClr val="accent2"/>
                </a:solidFill>
                <a:cs typeface="Times New Roman" pitchFamily="18" charset="0"/>
              </a:rPr>
              <a:t>Denotative content</a:t>
            </a:r>
            <a:r>
              <a:rPr lang="en-GB" altLang="it-IT" sz="2800" i="1" dirty="0" smtClean="0">
                <a:solidFill>
                  <a:srgbClr val="3333CC"/>
                </a:solidFill>
                <a:cs typeface="Times New Roman" pitchFamily="18" charset="0"/>
              </a:rPr>
              <a:t>: the brain definition: home as a 			building, the place 	where I live;</a:t>
            </a:r>
          </a:p>
          <a:p>
            <a:pPr algn="l">
              <a:lnSpc>
                <a:spcPct val="90000"/>
              </a:lnSpc>
              <a:spcBef>
                <a:spcPts val="700"/>
              </a:spcBef>
              <a:buClr>
                <a:srgbClr val="3333C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i="1" dirty="0" smtClean="0">
                <a:solidFill>
                  <a:schemeClr val="accent2"/>
                </a:solidFill>
                <a:cs typeface="Times New Roman" pitchFamily="18" charset="0"/>
              </a:rPr>
              <a:t>Connotative content</a:t>
            </a:r>
            <a:r>
              <a:rPr lang="en-GB" altLang="it-IT" sz="2800" i="1" dirty="0" smtClean="0">
                <a:solidFill>
                  <a:srgbClr val="3333CC"/>
                </a:solidFill>
                <a:cs typeface="Times New Roman" pitchFamily="18" charset="0"/>
              </a:rPr>
              <a:t>: the deeper meaning, the warmth, the atmosphere</a:t>
            </a:r>
            <a:endParaRPr lang="en-GB" altLang="it-IT" sz="2000" dirty="0" smtClean="0">
              <a:solidFill>
                <a:srgbClr val="3333CC"/>
              </a:solidFill>
              <a:cs typeface="Times New Roman" pitchFamily="18" charset="0"/>
            </a:endParaRPr>
          </a:p>
        </p:txBody>
      </p:sp>
    </p:spTree>
    <p:extLst>
      <p:ext uri="{BB962C8B-B14F-4D97-AF65-F5344CB8AC3E}">
        <p14:creationId xmlns:p14="http://schemas.microsoft.com/office/powerpoint/2010/main" xmlns="" val="19461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85800" y="609600"/>
            <a:ext cx="77724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dirty="0" smtClean="0">
                <a:solidFill>
                  <a:srgbClr val="FF3300"/>
                </a:solidFill>
              </a:rPr>
              <a:t>Semiotics – Barthes </a:t>
            </a:r>
          </a:p>
        </p:txBody>
      </p:sp>
      <p:sp>
        <p:nvSpPr>
          <p:cNvPr id="9219" name="Rectangle 2"/>
          <p:cNvSpPr>
            <a:spLocks noGrp="1" noChangeArrowheads="1"/>
          </p:cNvSpPr>
          <p:nvPr>
            <p:ph type="body" idx="1"/>
          </p:nvPr>
        </p:nvSpPr>
        <p:spPr>
          <a:xfrm>
            <a:off x="539750" y="1619250"/>
            <a:ext cx="7918450" cy="5087938"/>
          </a:xfrm>
        </p:spPr>
        <p:txBody>
          <a:bodyPr/>
          <a:lstStyle/>
          <a:p>
            <a:pPr marL="341313" indent="-341313" algn="just" eaLnBrk="1" hangingPunct="1">
              <a:spcBef>
                <a:spcPts val="700"/>
              </a:spcBef>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smtClean="0">
                <a:solidFill>
                  <a:srgbClr val="0F0A6B"/>
                </a:solidFill>
                <a:cs typeface="Times New Roman" pitchFamily="18" charset="0"/>
              </a:rPr>
              <a:t>Objects have meanings. </a:t>
            </a:r>
          </a:p>
          <a:p>
            <a:pPr marL="341313" indent="-341313" algn="just" eaLnBrk="1" hangingPunct="1">
              <a:spcBef>
                <a:spcPts val="7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t-IT" sz="2800" smtClean="0">
              <a:solidFill>
                <a:srgbClr val="0F0A6B"/>
              </a:solidFill>
              <a:cs typeface="Times New Roman" pitchFamily="18" charset="0"/>
            </a:endParaRPr>
          </a:p>
          <a:p>
            <a:pPr marL="341313" indent="-341313" algn="just" eaLnBrk="1" hangingPunct="1">
              <a:spcBef>
                <a:spcPts val="700"/>
              </a:spcBef>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800" smtClean="0">
                <a:solidFill>
                  <a:srgbClr val="0F0A6B"/>
                </a:solidFill>
                <a:cs typeface="Times New Roman" pitchFamily="18" charset="0"/>
              </a:rPr>
              <a:t>Such meanings may be: </a:t>
            </a:r>
          </a:p>
          <a:p>
            <a:pPr marL="341313" indent="-341313" algn="just" eaLnBrk="1" hangingPunct="1">
              <a:spcBef>
                <a:spcPts val="6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t-IT" sz="2400" b="1" smtClean="0">
              <a:solidFill>
                <a:srgbClr val="0F0A6B"/>
              </a:solidFill>
              <a:cs typeface="Times New Roman" pitchFamily="18" charset="0"/>
            </a:endParaRPr>
          </a:p>
          <a:p>
            <a:pPr marL="741363" lvl="1" indent="-284163" algn="just" eaLnBrk="1" hangingPunct="1">
              <a:spcBef>
                <a:spcPts val="600"/>
              </a:spcBef>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400" b="1" smtClean="0">
                <a:solidFill>
                  <a:srgbClr val="0F0A6B"/>
                </a:solidFill>
                <a:cs typeface="Times New Roman" pitchFamily="18" charset="0"/>
              </a:rPr>
              <a:t>symbolic</a:t>
            </a:r>
            <a:r>
              <a:rPr lang="en-GB" altLang="it-IT" sz="2400" smtClean="0">
                <a:solidFill>
                  <a:srgbClr val="0F0A6B"/>
                </a:solidFill>
                <a:cs typeface="Times New Roman" pitchFamily="18" charset="0"/>
              </a:rPr>
              <a:t> (= connotative meaning)</a:t>
            </a:r>
          </a:p>
          <a:p>
            <a:pPr lvl="2" algn="just" eaLnBrk="1" hangingPunct="1">
              <a:spcBef>
                <a:spcPts val="500"/>
              </a:spcBef>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smtClean="0">
                <a:solidFill>
                  <a:srgbClr val="0F0A6B"/>
                </a:solidFill>
                <a:cs typeface="Times New Roman" pitchFamily="18" charset="0"/>
              </a:rPr>
              <a:t>they have a metaphorical meaning</a:t>
            </a:r>
          </a:p>
          <a:p>
            <a:pPr marL="341313" indent="-341313" eaLnBrk="1" hangingPunct="1">
              <a:spcBef>
                <a:spcPts val="6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t-IT" sz="2400" b="1" smtClean="0">
              <a:solidFill>
                <a:srgbClr val="000066"/>
              </a:solidFill>
              <a:cs typeface="Times New Roman" pitchFamily="18" charset="0"/>
            </a:endParaRPr>
          </a:p>
          <a:p>
            <a:pPr marL="741363" lvl="1" indent="-284163" eaLnBrk="1" hangingPunct="1">
              <a:spcBef>
                <a:spcPts val="600"/>
              </a:spcBef>
              <a:buClr>
                <a:srgbClr val="000066"/>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400" b="1" smtClean="0">
                <a:solidFill>
                  <a:srgbClr val="000066"/>
                </a:solidFill>
                <a:cs typeface="Times New Roman" pitchFamily="18" charset="0"/>
              </a:rPr>
              <a:t>taxonomic </a:t>
            </a:r>
            <a:r>
              <a:rPr lang="en-GB" altLang="it-IT" sz="2400" smtClean="0">
                <a:solidFill>
                  <a:srgbClr val="000066"/>
                </a:solidFill>
                <a:cs typeface="Times New Roman" pitchFamily="18" charset="0"/>
              </a:rPr>
              <a:t>(=denotative meaning)</a:t>
            </a:r>
          </a:p>
          <a:p>
            <a:pPr lvl="2" eaLnBrk="1" hangingPunct="1">
              <a:spcBef>
                <a:spcPts val="500"/>
              </a:spcBef>
              <a:buClr>
                <a:srgbClr val="000066"/>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smtClean="0">
                <a:solidFill>
                  <a:srgbClr val="000066"/>
                </a:solidFill>
                <a:cs typeface="Times New Roman" pitchFamily="18" charset="0"/>
              </a:rPr>
              <a:t>they are included in a system where things are named and organized. </a:t>
            </a:r>
          </a:p>
          <a:p>
            <a:pPr lvl="2" eaLnBrk="1" hangingPunct="1">
              <a:spcBef>
                <a:spcPts val="500"/>
              </a:spcBef>
              <a:buClr>
                <a:srgbClr val="000066"/>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t-IT" sz="2000" smtClean="0">
                <a:solidFill>
                  <a:srgbClr val="000066"/>
                </a:solidFill>
                <a:cs typeface="Times New Roman" pitchFamily="18" charset="0"/>
              </a:rPr>
              <a:t>They are </a:t>
            </a:r>
            <a:r>
              <a:rPr lang="en-GB" altLang="it-IT" sz="2000" b="1" smtClean="0">
                <a:solidFill>
                  <a:srgbClr val="000066"/>
                </a:solidFill>
                <a:cs typeface="Times New Roman" pitchFamily="18" charset="0"/>
              </a:rPr>
              <a:t>classified</a:t>
            </a:r>
            <a:r>
              <a:rPr lang="en-GB" altLang="it-IT" sz="2000" smtClean="0">
                <a:solidFill>
                  <a:srgbClr val="000066"/>
                </a:solidFill>
                <a:cs typeface="Times New Roman" pitchFamily="18" charset="0"/>
              </a:rPr>
              <a:t>.</a:t>
            </a:r>
            <a:r>
              <a:rPr lang="en-GB" altLang="it-IT" sz="2000" smtClean="0"/>
              <a:t> </a:t>
            </a:r>
          </a:p>
        </p:txBody>
      </p:sp>
    </p:spTree>
    <p:extLst>
      <p:ext uri="{BB962C8B-B14F-4D97-AF65-F5344CB8AC3E}">
        <p14:creationId xmlns:p14="http://schemas.microsoft.com/office/powerpoint/2010/main" xmlns="" val="408827703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28600" y="304800"/>
            <a:ext cx="3505200" cy="5791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mtClean="0">
                <a:solidFill>
                  <a:srgbClr val="000080"/>
                </a:solidFill>
                <a:latin typeface="Comic Sans MS" pitchFamily="66" charset="0"/>
              </a:rPr>
              <a:t>Barthes and the Rhetoric of Images</a:t>
            </a:r>
          </a:p>
        </p:txBody>
      </p:sp>
      <p:sp>
        <p:nvSpPr>
          <p:cNvPr id="11267" name="Rectangle 2"/>
          <p:cNvSpPr>
            <a:spLocks noChangeArrowheads="1"/>
          </p:cNvSpPr>
          <p:nvPr/>
        </p:nvSpPr>
        <p:spPr bwMode="auto">
          <a:xfrm>
            <a:off x="6350" y="71438"/>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FontTx/>
              <a:buNone/>
            </a:pPr>
            <a:endParaRPr lang="it-IT" altLang="it-IT" sz="1400">
              <a:solidFill>
                <a:srgbClr val="000000"/>
              </a:solidFill>
              <a:latin typeface="Times New Roman" pitchFamily="18" charset="0"/>
              <a:ea typeface="MS Gothic" pitchFamily="49" charset="-128"/>
            </a:endParaRPr>
          </a:p>
          <a:p>
            <a:pPr>
              <a:spcBef>
                <a:spcPct val="0"/>
              </a:spcBef>
              <a:buFontTx/>
              <a:buNone/>
            </a:pPr>
            <a:endParaRPr lang="it-IT" altLang="it-IT" sz="1400">
              <a:solidFill>
                <a:srgbClr val="000000"/>
              </a:solidFill>
              <a:latin typeface="Times New Roman" pitchFamily="18" charset="0"/>
              <a:ea typeface="MS Gothic" pitchFamily="49" charset="-128"/>
            </a:endParaRPr>
          </a:p>
        </p:txBody>
      </p:sp>
      <p:sp>
        <p:nvSpPr>
          <p:cNvPr id="11268" name="Rectangle 3"/>
          <p:cNvSpPr>
            <a:spLocks noChangeArrowheads="1"/>
          </p:cNvSpPr>
          <p:nvPr/>
        </p:nvSpPr>
        <p:spPr bwMode="auto">
          <a:xfrm>
            <a:off x="6350" y="4776788"/>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FontTx/>
              <a:buNone/>
            </a:pPr>
            <a:endParaRPr lang="it-IT" altLang="it-IT" sz="1400">
              <a:solidFill>
                <a:srgbClr val="000000"/>
              </a:solidFill>
              <a:latin typeface="Times New Roman" pitchFamily="18" charset="0"/>
              <a:ea typeface="MS Gothic" pitchFamily="49" charset="-128"/>
            </a:endParaRPr>
          </a:p>
          <a:p>
            <a:pPr>
              <a:spcBef>
                <a:spcPct val="0"/>
              </a:spcBef>
              <a:buFontTx/>
              <a:buNone/>
            </a:pPr>
            <a:endParaRPr lang="it-IT" altLang="it-IT" sz="1400">
              <a:solidFill>
                <a:srgbClr val="000000"/>
              </a:solidFill>
              <a:latin typeface="Times New Roman" pitchFamily="18" charset="0"/>
              <a:ea typeface="MS Gothic" pitchFamily="49" charset="-128"/>
            </a:endParaRPr>
          </a:p>
        </p:txBody>
      </p:sp>
      <p:sp>
        <p:nvSpPr>
          <p:cNvPr id="11269" name="Rectangle 4"/>
          <p:cNvSpPr>
            <a:spLocks noChangeArrowheads="1"/>
          </p:cNvSpPr>
          <p:nvPr/>
        </p:nvSpPr>
        <p:spPr bwMode="auto">
          <a:xfrm>
            <a:off x="6350" y="5446713"/>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FontTx/>
              <a:buNone/>
            </a:pPr>
            <a:endParaRPr lang="it-IT" altLang="it-IT" sz="1400">
              <a:solidFill>
                <a:srgbClr val="000000"/>
              </a:solidFill>
              <a:latin typeface="Times New Roman" pitchFamily="18" charset="0"/>
              <a:ea typeface="MS Gothic" pitchFamily="49" charset="-128"/>
            </a:endParaRPr>
          </a:p>
          <a:p>
            <a:pPr>
              <a:spcBef>
                <a:spcPct val="0"/>
              </a:spcBef>
              <a:buFontTx/>
              <a:buNone/>
            </a:pPr>
            <a:endParaRPr lang="it-IT" altLang="it-IT" sz="1400">
              <a:solidFill>
                <a:srgbClr val="000000"/>
              </a:solidFill>
              <a:latin typeface="Times New Roman" pitchFamily="18" charset="0"/>
              <a:ea typeface="MS Gothic" pitchFamily="49" charset="-128"/>
            </a:endParaRPr>
          </a:p>
        </p:txBody>
      </p:sp>
      <p:sp>
        <p:nvSpPr>
          <p:cNvPr id="11270" name="Rectangle 5"/>
          <p:cNvSpPr>
            <a:spLocks noChangeArrowheads="1"/>
          </p:cNvSpPr>
          <p:nvPr/>
        </p:nvSpPr>
        <p:spPr bwMode="auto">
          <a:xfrm>
            <a:off x="6350" y="6116638"/>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FontTx/>
              <a:buNone/>
            </a:pPr>
            <a:endParaRPr lang="it-IT" altLang="it-IT" sz="1400">
              <a:solidFill>
                <a:srgbClr val="000000"/>
              </a:solidFill>
              <a:latin typeface="Times New Roman" pitchFamily="18" charset="0"/>
              <a:ea typeface="MS Gothic" pitchFamily="49" charset="-128"/>
            </a:endParaRPr>
          </a:p>
          <a:p>
            <a:pPr>
              <a:spcBef>
                <a:spcPct val="0"/>
              </a:spcBef>
              <a:buFontTx/>
              <a:buNone/>
            </a:pPr>
            <a:endParaRPr lang="it-IT" altLang="it-IT" sz="1400">
              <a:solidFill>
                <a:srgbClr val="000000"/>
              </a:solidFill>
              <a:latin typeface="Times New Roman" pitchFamily="18" charset="0"/>
              <a:ea typeface="MS Gothic" pitchFamily="49" charset="-128"/>
            </a:endParaRPr>
          </a:p>
        </p:txBody>
      </p:sp>
      <p:pic>
        <p:nvPicPr>
          <p:cNvPr id="11271"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05300" y="0"/>
            <a:ext cx="44100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77719520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685800" y="609600"/>
            <a:ext cx="77724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dirty="0" smtClean="0">
                <a:solidFill>
                  <a:srgbClr val="FF3300"/>
                </a:solidFill>
              </a:rPr>
              <a:t>Semiotics – Barthes</a:t>
            </a:r>
          </a:p>
        </p:txBody>
      </p:sp>
      <p:sp>
        <p:nvSpPr>
          <p:cNvPr id="8195" name="Rectangle 2"/>
          <p:cNvSpPr>
            <a:spLocks noGrp="1" noChangeArrowheads="1"/>
          </p:cNvSpPr>
          <p:nvPr>
            <p:ph type="body" idx="1"/>
          </p:nvPr>
        </p:nvSpPr>
        <p:spPr>
          <a:xfrm>
            <a:off x="685800" y="1981200"/>
            <a:ext cx="7772400" cy="4308475"/>
          </a:xfrm>
        </p:spPr>
        <p:txBody>
          <a:bodyPr rtlCol="0">
            <a:normAutofit lnSpcReduction="10000"/>
          </a:bodyPr>
          <a:lstStyle/>
          <a:p>
            <a:pPr marL="341313" indent="-341313" algn="just" eaLnBrk="1" fontAlgn="auto" hangingPunct="1">
              <a:lnSpc>
                <a:spcPct val="90000"/>
              </a:lnSpc>
              <a:spcBef>
                <a:spcPts val="7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800" smtClean="0">
                <a:solidFill>
                  <a:srgbClr val="0F0A6B"/>
                </a:solidFill>
                <a:cs typeface="Times New Roman" pitchFamily="18" charset="0"/>
              </a:rPr>
              <a:t>Objects, regarded as symbols, have connotative meanings</a:t>
            </a:r>
          </a:p>
          <a:p>
            <a:pPr marL="341313" indent="-341313" algn="just" eaLnBrk="1" fontAlgn="auto" hangingPunct="1">
              <a:lnSpc>
                <a:spcPct val="90000"/>
              </a:lnSpc>
              <a:spcBef>
                <a:spcPts val="700"/>
              </a:spcBef>
              <a:spcAft>
                <a:spcPts val="0"/>
              </a:spcAft>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it-IT" sz="2800" smtClean="0">
              <a:solidFill>
                <a:srgbClr val="0F0A6B"/>
              </a:solidFill>
              <a:cs typeface="Times New Roman" pitchFamily="18" charset="0"/>
            </a:endParaRPr>
          </a:p>
          <a:p>
            <a:pPr marL="341313" indent="-341313" algn="just" eaLnBrk="1" fontAlgn="auto" hangingPunct="1">
              <a:lnSpc>
                <a:spcPct val="90000"/>
              </a:lnSpc>
              <a:spcBef>
                <a:spcPts val="7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800" smtClean="0">
                <a:solidFill>
                  <a:srgbClr val="0F0A6B"/>
                </a:solidFill>
                <a:cs typeface="Times New Roman" pitchFamily="18" charset="0"/>
              </a:rPr>
              <a:t>Connotative meaning of objects can be: </a:t>
            </a:r>
          </a:p>
          <a:p>
            <a:pPr marL="741363" lvl="1" indent="-284163" algn="just" eaLnBrk="1" fontAlgn="auto" hangingPunct="1">
              <a:lnSpc>
                <a:spcPct val="90000"/>
              </a:lnSpc>
              <a:spcBef>
                <a:spcPts val="6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400" b="1" smtClean="0">
                <a:solidFill>
                  <a:srgbClr val="0F0A6B"/>
                </a:solidFill>
                <a:cs typeface="Times New Roman" pitchFamily="18" charset="0"/>
              </a:rPr>
              <a:t>Existential </a:t>
            </a:r>
          </a:p>
          <a:p>
            <a:pPr lvl="2" algn="just" eaLnBrk="1" fontAlgn="auto" hangingPunct="1">
              <a:lnSpc>
                <a:spcPct val="90000"/>
              </a:lnSpc>
              <a:spcBef>
                <a:spcPts val="5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000" smtClean="0">
                <a:solidFill>
                  <a:srgbClr val="0F0A6B"/>
                </a:solidFill>
                <a:cs typeface="Times New Roman" pitchFamily="18" charset="0"/>
              </a:rPr>
              <a:t>Related to life but with non-human elements – market </a:t>
            </a:r>
          </a:p>
          <a:p>
            <a:pPr marL="741363" lvl="1" indent="-284163" algn="just" eaLnBrk="1" fontAlgn="auto" hangingPunct="1">
              <a:lnSpc>
                <a:spcPct val="90000"/>
              </a:lnSpc>
              <a:spcBef>
                <a:spcPts val="6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400" b="1" smtClean="0">
                <a:solidFill>
                  <a:srgbClr val="0F0A6B"/>
                </a:solidFill>
                <a:cs typeface="Times New Roman" pitchFamily="18" charset="0"/>
              </a:rPr>
              <a:t>Aesthetic </a:t>
            </a:r>
          </a:p>
          <a:p>
            <a:pPr lvl="2" algn="just" eaLnBrk="1" fontAlgn="auto" hangingPunct="1">
              <a:lnSpc>
                <a:spcPct val="90000"/>
              </a:lnSpc>
              <a:spcBef>
                <a:spcPts val="5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000" smtClean="0">
                <a:solidFill>
                  <a:srgbClr val="0F0A6B"/>
                </a:solidFill>
                <a:cs typeface="Times New Roman" pitchFamily="18" charset="0"/>
              </a:rPr>
              <a:t>Related to design – for instance, still nature  </a:t>
            </a:r>
          </a:p>
          <a:p>
            <a:pPr marL="741363" lvl="1" indent="-284163" algn="just" eaLnBrk="1" fontAlgn="auto" hangingPunct="1">
              <a:lnSpc>
                <a:spcPct val="90000"/>
              </a:lnSpc>
              <a:spcBef>
                <a:spcPts val="6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400" b="1" smtClean="0">
                <a:solidFill>
                  <a:srgbClr val="0F0A6B"/>
                </a:solidFill>
                <a:cs typeface="Times New Roman" pitchFamily="18" charset="0"/>
              </a:rPr>
              <a:t>Technological </a:t>
            </a:r>
          </a:p>
          <a:p>
            <a:pPr lvl="2" algn="just" eaLnBrk="1" fontAlgn="auto" hangingPunct="1">
              <a:lnSpc>
                <a:spcPct val="90000"/>
              </a:lnSpc>
              <a:spcBef>
                <a:spcPts val="500"/>
              </a:spcBef>
              <a:spcAft>
                <a:spcPts val="0"/>
              </a:spcAft>
              <a:buClr>
                <a:srgbClr val="0F0A6B"/>
              </a:buClr>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it-IT" sz="2000" smtClean="0">
                <a:solidFill>
                  <a:srgbClr val="0F0A6B"/>
                </a:solidFill>
                <a:cs typeface="Times New Roman" pitchFamily="18" charset="0"/>
              </a:rPr>
              <a:t>Related to technology – i.e., when the object is useful for something else</a:t>
            </a:r>
          </a:p>
        </p:txBody>
      </p:sp>
    </p:spTree>
    <p:extLst>
      <p:ext uri="{BB962C8B-B14F-4D97-AF65-F5344CB8AC3E}">
        <p14:creationId xmlns:p14="http://schemas.microsoft.com/office/powerpoint/2010/main" xmlns="" val="205858624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2- </a:t>
            </a:r>
            <a:r>
              <a:rPr lang="it-IT" sz="3200" b="1" dirty="0" err="1" smtClean="0">
                <a:solidFill>
                  <a:schemeClr val="tx2"/>
                </a:solidFill>
              </a:rPr>
              <a:t>Communication</a:t>
            </a:r>
            <a:endParaRPr lang="it-IT" sz="3200" dirty="0"/>
          </a:p>
        </p:txBody>
      </p:sp>
      <p:sp>
        <p:nvSpPr>
          <p:cNvPr id="3" name="Sottotitolo 2"/>
          <p:cNvSpPr>
            <a:spLocks noGrp="1"/>
          </p:cNvSpPr>
          <p:nvPr>
            <p:ph type="subTitle" idx="1"/>
          </p:nvPr>
        </p:nvSpPr>
        <p:spPr>
          <a:xfrm>
            <a:off x="0" y="1268760"/>
            <a:ext cx="9144000" cy="5472608"/>
          </a:xfrm>
        </p:spPr>
        <p:txBody>
          <a:bodyPr>
            <a:normAutofit fontScale="62500" lnSpcReduction="20000"/>
          </a:bodyPr>
          <a:lstStyle/>
          <a:p>
            <a:r>
              <a:rPr lang="en-US" dirty="0">
                <a:solidFill>
                  <a:schemeClr val="tx1"/>
                </a:solidFill>
              </a:rPr>
              <a:t> </a:t>
            </a:r>
            <a:endParaRPr lang="it-IT" dirty="0">
              <a:solidFill>
                <a:schemeClr val="tx1"/>
              </a:solidFill>
            </a:endParaRPr>
          </a:p>
          <a:p>
            <a:pPr algn="just"/>
            <a:r>
              <a:rPr lang="en-US" sz="3800" dirty="0">
                <a:solidFill>
                  <a:schemeClr val="tx2"/>
                </a:solidFill>
              </a:rPr>
              <a:t>K</a:t>
            </a:r>
            <a:r>
              <a:rPr lang="en-US" sz="3800" dirty="0" smtClean="0">
                <a:solidFill>
                  <a:schemeClr val="tx2"/>
                </a:solidFill>
              </a:rPr>
              <a:t>nowing </a:t>
            </a:r>
            <a:r>
              <a:rPr lang="en-US" sz="3800" dirty="0">
                <a:solidFill>
                  <a:schemeClr val="tx2"/>
                </a:solidFill>
              </a:rPr>
              <a:t>a language (intuitive) </a:t>
            </a:r>
            <a:r>
              <a:rPr lang="en-US" sz="3800" dirty="0" err="1">
                <a:solidFill>
                  <a:schemeClr val="tx2"/>
                </a:solidFill>
              </a:rPr>
              <a:t>vs</a:t>
            </a:r>
            <a:r>
              <a:rPr lang="en-US" sz="3800" dirty="0">
                <a:solidFill>
                  <a:schemeClr val="tx2"/>
                </a:solidFill>
              </a:rPr>
              <a:t> </a:t>
            </a:r>
            <a:r>
              <a:rPr lang="en-US" sz="3800" dirty="0" smtClean="0">
                <a:solidFill>
                  <a:schemeClr val="tx2"/>
                </a:solidFill>
              </a:rPr>
              <a:t>knowing  </a:t>
            </a:r>
            <a:r>
              <a:rPr lang="en-US" sz="3800" b="1" dirty="0">
                <a:solidFill>
                  <a:schemeClr val="tx2"/>
                </a:solidFill>
              </a:rPr>
              <a:t>about</a:t>
            </a:r>
            <a:r>
              <a:rPr lang="en-US" sz="3800" dirty="0">
                <a:solidFill>
                  <a:schemeClr val="tx2"/>
                </a:solidFill>
              </a:rPr>
              <a:t> a language (explicit knowledge of </a:t>
            </a:r>
            <a:r>
              <a:rPr lang="en-US" sz="3800" b="1" dirty="0">
                <a:solidFill>
                  <a:schemeClr val="tx2"/>
                </a:solidFill>
              </a:rPr>
              <a:t>encoding conventions</a:t>
            </a:r>
            <a:r>
              <a:rPr lang="en-US" sz="3800" dirty="0">
                <a:solidFill>
                  <a:schemeClr val="tx2"/>
                </a:solidFill>
              </a:rPr>
              <a:t>). </a:t>
            </a:r>
            <a:r>
              <a:rPr lang="en-US" sz="3800" b="1" dirty="0">
                <a:solidFill>
                  <a:schemeClr val="tx2"/>
                </a:solidFill>
              </a:rPr>
              <a:t>Linguistic competence</a:t>
            </a:r>
            <a:r>
              <a:rPr lang="en-US" sz="3800" dirty="0">
                <a:solidFill>
                  <a:schemeClr val="tx2"/>
                </a:solidFill>
              </a:rPr>
              <a:t>.</a:t>
            </a:r>
            <a:endParaRPr lang="it-IT" sz="3800" dirty="0">
              <a:solidFill>
                <a:schemeClr val="tx2"/>
              </a:solidFill>
            </a:endParaRPr>
          </a:p>
          <a:p>
            <a:pPr algn="just"/>
            <a:r>
              <a:rPr lang="en-US" sz="3800" dirty="0">
                <a:solidFill>
                  <a:schemeClr val="tx2"/>
                </a:solidFill>
              </a:rPr>
              <a:t> </a:t>
            </a:r>
            <a:endParaRPr lang="it-IT" sz="3800" dirty="0">
              <a:solidFill>
                <a:schemeClr val="tx2"/>
              </a:solidFill>
            </a:endParaRPr>
          </a:p>
          <a:p>
            <a:pPr algn="just"/>
            <a:r>
              <a:rPr lang="en-US" sz="3800" dirty="0">
                <a:solidFill>
                  <a:schemeClr val="tx2"/>
                </a:solidFill>
              </a:rPr>
              <a:t>But our interpretation of a discourse involves more than our linguistic competence.</a:t>
            </a:r>
            <a:endParaRPr lang="it-IT" sz="3800" dirty="0">
              <a:solidFill>
                <a:schemeClr val="tx2"/>
              </a:solidFill>
            </a:endParaRPr>
          </a:p>
          <a:p>
            <a:pPr algn="just"/>
            <a:endParaRPr lang="en-US" sz="3800" i="1" dirty="0" smtClean="0"/>
          </a:p>
          <a:p>
            <a:pPr algn="just"/>
            <a:r>
              <a:rPr lang="en-US" sz="3800" i="1" dirty="0" smtClean="0">
                <a:solidFill>
                  <a:schemeClr val="tx1">
                    <a:lumMod val="65000"/>
                    <a:lumOff val="35000"/>
                  </a:schemeClr>
                </a:solidFill>
              </a:rPr>
              <a:t>Examples</a:t>
            </a:r>
            <a:r>
              <a:rPr lang="en-US" sz="3800" dirty="0" smtClean="0">
                <a:solidFill>
                  <a:schemeClr val="tx1">
                    <a:lumMod val="65000"/>
                    <a:lumOff val="35000"/>
                  </a:schemeClr>
                </a:solidFill>
              </a:rPr>
              <a:t>: </a:t>
            </a:r>
            <a:r>
              <a:rPr lang="en-US" sz="3800" dirty="0">
                <a:solidFill>
                  <a:schemeClr val="tx1">
                    <a:lumMod val="65000"/>
                    <a:lumOff val="35000"/>
                  </a:schemeClr>
                </a:solidFill>
              </a:rPr>
              <a:t>He done </a:t>
            </a:r>
            <a:r>
              <a:rPr lang="en-US" sz="3800" dirty="0" err="1">
                <a:solidFill>
                  <a:schemeClr val="tx1">
                    <a:lumMod val="65000"/>
                    <a:lumOff val="35000"/>
                  </a:schemeClr>
                </a:solidFill>
              </a:rPr>
              <a:t>somefing</a:t>
            </a:r>
            <a:r>
              <a:rPr lang="en-US" sz="3800" dirty="0">
                <a:solidFill>
                  <a:schemeClr val="tx1">
                    <a:lumMod val="65000"/>
                    <a:lumOff val="35000"/>
                  </a:schemeClr>
                </a:solidFill>
              </a:rPr>
              <a:t> really evil and now I’m </a:t>
            </a:r>
            <a:r>
              <a:rPr lang="en-US" sz="3800" dirty="0" err="1">
                <a:solidFill>
                  <a:schemeClr val="tx1">
                    <a:lumMod val="65000"/>
                    <a:lumOff val="35000"/>
                  </a:schemeClr>
                </a:solidFill>
              </a:rPr>
              <a:t>gonna</a:t>
            </a:r>
            <a:r>
              <a:rPr lang="en-US" sz="3800" dirty="0">
                <a:solidFill>
                  <a:schemeClr val="tx1">
                    <a:lumMod val="65000"/>
                    <a:lumOff val="35000"/>
                  </a:schemeClr>
                </a:solidFill>
              </a:rPr>
              <a:t> kill ’</a:t>
            </a:r>
            <a:r>
              <a:rPr lang="en-US" sz="3800" dirty="0" err="1">
                <a:solidFill>
                  <a:schemeClr val="tx1">
                    <a:lumMod val="65000"/>
                    <a:lumOff val="35000"/>
                  </a:schemeClr>
                </a:solidFill>
              </a:rPr>
              <a:t>im</a:t>
            </a:r>
            <a:r>
              <a:rPr lang="en-US" sz="3800" dirty="0">
                <a:solidFill>
                  <a:schemeClr val="tx1">
                    <a:lumMod val="65000"/>
                    <a:lumOff val="35000"/>
                  </a:schemeClr>
                </a:solidFill>
              </a:rPr>
              <a:t>.</a:t>
            </a:r>
            <a:endParaRPr lang="it-IT" sz="3800" dirty="0">
              <a:solidFill>
                <a:schemeClr val="tx1">
                  <a:lumMod val="65000"/>
                  <a:lumOff val="35000"/>
                </a:schemeClr>
              </a:solidFill>
            </a:endParaRPr>
          </a:p>
          <a:p>
            <a:pPr algn="just"/>
            <a:r>
              <a:rPr lang="en-US" sz="3800" dirty="0">
                <a:solidFill>
                  <a:schemeClr val="tx1">
                    <a:lumMod val="65000"/>
                    <a:lumOff val="35000"/>
                  </a:schemeClr>
                </a:solidFill>
              </a:rPr>
              <a:t>                        Her as was has gone from we. We as is will go to she.</a:t>
            </a:r>
            <a:endParaRPr lang="it-IT" sz="3800" dirty="0">
              <a:solidFill>
                <a:schemeClr val="tx1">
                  <a:lumMod val="65000"/>
                  <a:lumOff val="35000"/>
                </a:schemeClr>
              </a:solidFill>
            </a:endParaRPr>
          </a:p>
          <a:p>
            <a:pPr algn="just"/>
            <a:r>
              <a:rPr lang="en-US" sz="3800" dirty="0">
                <a:solidFill>
                  <a:schemeClr val="tx1">
                    <a:lumMod val="65000"/>
                    <a:lumOff val="35000"/>
                  </a:schemeClr>
                </a:solidFill>
              </a:rPr>
              <a:t> </a:t>
            </a:r>
            <a:endParaRPr lang="it-IT" sz="3800" dirty="0">
              <a:solidFill>
                <a:schemeClr val="tx1">
                  <a:lumMod val="65000"/>
                  <a:lumOff val="35000"/>
                </a:schemeClr>
              </a:solidFill>
            </a:endParaRPr>
          </a:p>
          <a:p>
            <a:pPr algn="just"/>
            <a:r>
              <a:rPr lang="en-US" sz="3800" dirty="0">
                <a:solidFill>
                  <a:schemeClr val="tx2"/>
                </a:solidFill>
              </a:rPr>
              <a:t>We also consider what is </a:t>
            </a:r>
            <a:r>
              <a:rPr lang="en-US" sz="3800" b="1" dirty="0">
                <a:solidFill>
                  <a:schemeClr val="tx2"/>
                </a:solidFill>
              </a:rPr>
              <a:t>appropriate</a:t>
            </a:r>
            <a:r>
              <a:rPr lang="en-US" sz="3800" dirty="0">
                <a:solidFill>
                  <a:schemeClr val="tx2"/>
                </a:solidFill>
              </a:rPr>
              <a:t> in a given situation</a:t>
            </a:r>
            <a:r>
              <a:rPr lang="en-US" sz="3800" dirty="0" smtClean="0">
                <a:solidFill>
                  <a:schemeClr val="tx2"/>
                </a:solidFill>
              </a:rPr>
              <a:t>. </a:t>
            </a:r>
          </a:p>
          <a:p>
            <a:pPr algn="just"/>
            <a:r>
              <a:rPr lang="en-US" sz="3800" dirty="0" smtClean="0">
                <a:solidFill>
                  <a:schemeClr val="tx2"/>
                </a:solidFill>
              </a:rPr>
              <a:t>Norms and forms of a language</a:t>
            </a:r>
            <a:endParaRPr lang="it-IT" sz="3800" dirty="0">
              <a:solidFill>
                <a:schemeClr val="tx2"/>
              </a:solidFill>
            </a:endParaRPr>
          </a:p>
          <a:p>
            <a:pPr algn="just"/>
            <a:endParaRPr lang="en-US" sz="3800" i="1" dirty="0" smtClean="0"/>
          </a:p>
          <a:p>
            <a:pPr algn="just"/>
            <a:r>
              <a:rPr lang="en-US" sz="3800" i="1" dirty="0" smtClean="0">
                <a:solidFill>
                  <a:schemeClr val="tx1">
                    <a:lumMod val="65000"/>
                    <a:lumOff val="35000"/>
                  </a:schemeClr>
                </a:solidFill>
              </a:rPr>
              <a:t>Task</a:t>
            </a:r>
            <a:r>
              <a:rPr lang="en-US" sz="3800" dirty="0">
                <a:solidFill>
                  <a:schemeClr val="tx1">
                    <a:lumMod val="65000"/>
                    <a:lumOff val="35000"/>
                  </a:schemeClr>
                </a:solidFill>
              </a:rPr>
              <a:t>: ways in Italian to express </a:t>
            </a:r>
            <a:r>
              <a:rPr lang="en-US" sz="3800" dirty="0" smtClean="0">
                <a:solidFill>
                  <a:schemeClr val="tx1">
                    <a:lumMod val="65000"/>
                    <a:lumOff val="35000"/>
                  </a:schemeClr>
                </a:solidFill>
              </a:rPr>
              <a:t>disgust, </a:t>
            </a:r>
            <a:r>
              <a:rPr lang="en-US" sz="3800" dirty="0">
                <a:solidFill>
                  <a:schemeClr val="tx1">
                    <a:lumMod val="65000"/>
                    <a:lumOff val="35000"/>
                  </a:schemeClr>
                </a:solidFill>
              </a:rPr>
              <a:t>from most formal to most informal.</a:t>
            </a:r>
            <a:endParaRPr lang="it-IT" sz="3800" dirty="0">
              <a:solidFill>
                <a:schemeClr val="tx1">
                  <a:lumMod val="65000"/>
                  <a:lumOff val="35000"/>
                </a:schemeClr>
              </a:solidFill>
            </a:endParaRPr>
          </a:p>
          <a:p>
            <a:pPr algn="just"/>
            <a:endParaRPr lang="it-IT" sz="3800" dirty="0">
              <a:solidFill>
                <a:schemeClr val="tx1"/>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379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2- </a:t>
            </a:r>
            <a:r>
              <a:rPr lang="it-IT" sz="3200" b="1" dirty="0" err="1" smtClean="0">
                <a:solidFill>
                  <a:schemeClr val="tx2"/>
                </a:solidFill>
              </a:rPr>
              <a:t>Communication</a:t>
            </a:r>
            <a:endParaRPr lang="it-IT" sz="3200" dirty="0"/>
          </a:p>
        </p:txBody>
      </p:sp>
      <p:sp>
        <p:nvSpPr>
          <p:cNvPr id="3" name="Sottotitolo 2"/>
          <p:cNvSpPr>
            <a:spLocks noGrp="1"/>
          </p:cNvSpPr>
          <p:nvPr>
            <p:ph type="subTitle" idx="1"/>
          </p:nvPr>
        </p:nvSpPr>
        <p:spPr>
          <a:xfrm>
            <a:off x="0" y="1268760"/>
            <a:ext cx="9144000" cy="5472608"/>
          </a:xfrm>
        </p:spPr>
        <p:txBody>
          <a:bodyPr>
            <a:normAutofit lnSpcReduction="10000"/>
          </a:bodyPr>
          <a:lstStyle/>
          <a:p>
            <a:r>
              <a:rPr lang="en-US" dirty="0">
                <a:solidFill>
                  <a:schemeClr val="tx1"/>
                </a:solidFill>
              </a:rPr>
              <a:t> </a:t>
            </a:r>
            <a:endParaRPr lang="it-IT" dirty="0">
              <a:solidFill>
                <a:schemeClr val="tx1"/>
              </a:solidFill>
            </a:endParaRPr>
          </a:p>
          <a:p>
            <a:pPr algn="l"/>
            <a:r>
              <a:rPr lang="en-US" sz="2800" b="1" dirty="0">
                <a:solidFill>
                  <a:schemeClr val="tx2"/>
                </a:solidFill>
              </a:rPr>
              <a:t>P</a:t>
            </a:r>
            <a:r>
              <a:rPr lang="en-US" sz="2800" b="1" dirty="0" smtClean="0">
                <a:solidFill>
                  <a:schemeClr val="tx2"/>
                </a:solidFill>
              </a:rPr>
              <a:t>roposition</a:t>
            </a:r>
            <a:r>
              <a:rPr lang="en-US" sz="2800" dirty="0" smtClean="0">
                <a:solidFill>
                  <a:schemeClr val="tx2"/>
                </a:solidFill>
              </a:rPr>
              <a:t>  (we talk about something)</a:t>
            </a:r>
          </a:p>
          <a:p>
            <a:pPr algn="l"/>
            <a:r>
              <a:rPr lang="en-US" sz="2800" b="1" dirty="0" smtClean="0">
                <a:solidFill>
                  <a:schemeClr val="tx2"/>
                </a:solidFill>
              </a:rPr>
              <a:t>Reference </a:t>
            </a:r>
            <a:r>
              <a:rPr lang="en-US" sz="2800" dirty="0" smtClean="0">
                <a:solidFill>
                  <a:schemeClr val="tx2"/>
                </a:solidFill>
              </a:rPr>
              <a:t>(we make a connection with context)</a:t>
            </a:r>
            <a:endParaRPr lang="it-IT" sz="2800" dirty="0">
              <a:solidFill>
                <a:schemeClr val="tx2"/>
              </a:solidFill>
            </a:endParaRPr>
          </a:p>
          <a:p>
            <a:pPr algn="l"/>
            <a:r>
              <a:rPr lang="en-US" sz="2800" i="1" dirty="0" smtClean="0">
                <a:solidFill>
                  <a:schemeClr val="tx1"/>
                </a:solidFill>
              </a:rPr>
              <a:t>Examples</a:t>
            </a:r>
            <a:r>
              <a:rPr lang="en-US" sz="2800" dirty="0" smtClean="0">
                <a:solidFill>
                  <a:schemeClr val="tx1"/>
                </a:solidFill>
              </a:rPr>
              <a:t>: 	</a:t>
            </a:r>
            <a:r>
              <a:rPr lang="en-US" sz="2800" i="1" dirty="0" smtClean="0">
                <a:solidFill>
                  <a:schemeClr val="tx1"/>
                </a:solidFill>
              </a:rPr>
              <a:t>His flight should be here any minute.</a:t>
            </a:r>
          </a:p>
          <a:p>
            <a:pPr algn="l"/>
            <a:r>
              <a:rPr lang="en-US" sz="2800" i="1" dirty="0">
                <a:solidFill>
                  <a:schemeClr val="tx1"/>
                </a:solidFill>
              </a:rPr>
              <a:t>	</a:t>
            </a:r>
            <a:r>
              <a:rPr lang="en-US" sz="2800" i="1" dirty="0" smtClean="0">
                <a:solidFill>
                  <a:schemeClr val="tx1"/>
                </a:solidFill>
              </a:rPr>
              <a:t>	</a:t>
            </a:r>
            <a:r>
              <a:rPr lang="it-IT" sz="2800" i="1" dirty="0" err="1" smtClean="0">
                <a:solidFill>
                  <a:schemeClr val="tx1"/>
                </a:solidFill>
              </a:rPr>
              <a:t>I’m</a:t>
            </a:r>
            <a:r>
              <a:rPr lang="it-IT" sz="2800" i="1" dirty="0" smtClean="0">
                <a:solidFill>
                  <a:schemeClr val="tx1"/>
                </a:solidFill>
              </a:rPr>
              <a:t> on </a:t>
            </a:r>
            <a:r>
              <a:rPr lang="it-IT" sz="2800" i="1" dirty="0" err="1" smtClean="0">
                <a:solidFill>
                  <a:schemeClr val="tx1"/>
                </a:solidFill>
              </a:rPr>
              <a:t>my</a:t>
            </a:r>
            <a:r>
              <a:rPr lang="it-IT" sz="2800" i="1" dirty="0" smtClean="0">
                <a:solidFill>
                  <a:schemeClr val="tx1"/>
                </a:solidFill>
              </a:rPr>
              <a:t> way</a:t>
            </a:r>
          </a:p>
          <a:p>
            <a:endParaRPr lang="it-IT" sz="2800" dirty="0"/>
          </a:p>
          <a:p>
            <a:r>
              <a:rPr lang="en-US" sz="2800" b="1" dirty="0">
                <a:solidFill>
                  <a:schemeClr val="tx1"/>
                </a:solidFill>
              </a:rPr>
              <a:t>Speech Act Theory</a:t>
            </a:r>
            <a:r>
              <a:rPr lang="en-US" sz="2800" dirty="0">
                <a:solidFill>
                  <a:schemeClr val="tx1"/>
                </a:solidFill>
              </a:rPr>
              <a:t> (John Austin 1962, John Searle 1969)</a:t>
            </a:r>
            <a:endParaRPr lang="it-IT" sz="2800" dirty="0">
              <a:solidFill>
                <a:schemeClr val="tx1"/>
              </a:solidFill>
            </a:endParaRPr>
          </a:p>
          <a:p>
            <a:r>
              <a:rPr lang="en-US" sz="2800" dirty="0" err="1">
                <a:solidFill>
                  <a:schemeClr val="tx1"/>
                </a:solidFill>
              </a:rPr>
              <a:t>L</a:t>
            </a:r>
            <a:r>
              <a:rPr lang="en-US" sz="2800" dirty="0" err="1" smtClean="0">
                <a:solidFill>
                  <a:schemeClr val="tx1"/>
                </a:solidFill>
              </a:rPr>
              <a:t>ocutionary</a:t>
            </a:r>
            <a:r>
              <a:rPr lang="en-US" sz="2800" dirty="0" smtClean="0">
                <a:solidFill>
                  <a:schemeClr val="tx1"/>
                </a:solidFill>
              </a:rPr>
              <a:t> </a:t>
            </a:r>
            <a:r>
              <a:rPr lang="en-US" sz="2800" dirty="0">
                <a:solidFill>
                  <a:schemeClr val="tx1"/>
                </a:solidFill>
              </a:rPr>
              <a:t>Act</a:t>
            </a:r>
            <a:endParaRPr lang="it-IT" sz="2800" dirty="0">
              <a:solidFill>
                <a:schemeClr val="tx1"/>
              </a:solidFill>
            </a:endParaRPr>
          </a:p>
          <a:p>
            <a:r>
              <a:rPr lang="en-US" sz="2800" dirty="0">
                <a:solidFill>
                  <a:schemeClr val="tx1"/>
                </a:solidFill>
              </a:rPr>
              <a:t>Illocutionary Force</a:t>
            </a:r>
            <a:endParaRPr lang="it-IT" sz="2800" dirty="0">
              <a:solidFill>
                <a:schemeClr val="tx1"/>
              </a:solidFill>
            </a:endParaRPr>
          </a:p>
          <a:p>
            <a:r>
              <a:rPr lang="en-US" sz="2800" dirty="0" err="1">
                <a:solidFill>
                  <a:schemeClr val="tx1"/>
                </a:solidFill>
              </a:rPr>
              <a:t>Perlocutionary</a:t>
            </a:r>
            <a:r>
              <a:rPr lang="en-US" sz="2800" dirty="0">
                <a:solidFill>
                  <a:schemeClr val="tx1"/>
                </a:solidFill>
              </a:rPr>
              <a:t> Effect        </a:t>
            </a:r>
            <a:endParaRPr lang="it-IT" sz="2800" dirty="0">
              <a:solidFill>
                <a:schemeClr val="tx1"/>
              </a:solidFill>
            </a:endParaRPr>
          </a:p>
          <a:p>
            <a:r>
              <a:rPr lang="en-US" sz="2800" dirty="0">
                <a:solidFill>
                  <a:schemeClr val="tx1"/>
                </a:solidFill>
              </a:rPr>
              <a:t> </a:t>
            </a:r>
            <a:endParaRPr lang="it-IT" sz="2800" dirty="0">
              <a:solidFill>
                <a:schemeClr val="tx1"/>
              </a:solidFill>
            </a:endParaRPr>
          </a:p>
          <a:p>
            <a:pPr algn="just"/>
            <a:endParaRPr lang="it-IT" sz="3800" dirty="0">
              <a:solidFill>
                <a:schemeClr val="tx1"/>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1- Language in Use</a:t>
            </a:r>
            <a:endParaRPr lang="it-IT" sz="3200" dirty="0"/>
          </a:p>
        </p:txBody>
      </p:sp>
      <p:sp>
        <p:nvSpPr>
          <p:cNvPr id="3" name="Sottotitolo 2"/>
          <p:cNvSpPr>
            <a:spLocks noGrp="1"/>
          </p:cNvSpPr>
          <p:nvPr>
            <p:ph type="subTitle" idx="1"/>
          </p:nvPr>
        </p:nvSpPr>
        <p:spPr>
          <a:xfrm>
            <a:off x="187691" y="1556792"/>
            <a:ext cx="8928992" cy="4752528"/>
          </a:xfrm>
        </p:spPr>
        <p:txBody>
          <a:bodyPr>
            <a:normAutofit fontScale="92500" lnSpcReduction="10000"/>
          </a:bodyPr>
          <a:lstStyle/>
          <a:p>
            <a:pPr algn="just"/>
            <a:r>
              <a:rPr lang="it-IT" dirty="0" err="1" smtClean="0">
                <a:solidFill>
                  <a:schemeClr val="bg2">
                    <a:lumMod val="10000"/>
                  </a:schemeClr>
                </a:solidFill>
              </a:rPr>
              <a:t>Every</a:t>
            </a:r>
            <a:r>
              <a:rPr lang="it-IT" dirty="0" smtClean="0">
                <a:solidFill>
                  <a:schemeClr val="bg2">
                    <a:lumMod val="10000"/>
                  </a:schemeClr>
                </a:solidFill>
              </a:rPr>
              <a:t> </a:t>
            </a:r>
            <a:r>
              <a:rPr lang="it-IT" dirty="0" err="1" smtClean="0">
                <a:solidFill>
                  <a:schemeClr val="bg2">
                    <a:lumMod val="10000"/>
                  </a:schemeClr>
                </a:solidFill>
              </a:rPr>
              <a:t>day</a:t>
            </a:r>
            <a:r>
              <a:rPr lang="it-IT" dirty="0" smtClean="0">
                <a:solidFill>
                  <a:schemeClr val="bg2">
                    <a:lumMod val="10000"/>
                  </a:schemeClr>
                </a:solidFill>
              </a:rPr>
              <a:t> </a:t>
            </a:r>
            <a:r>
              <a:rPr lang="it-IT" dirty="0" err="1" smtClean="0">
                <a:solidFill>
                  <a:schemeClr val="bg2">
                    <a:lumMod val="10000"/>
                  </a:schemeClr>
                </a:solidFill>
              </a:rPr>
              <a:t>we</a:t>
            </a:r>
            <a:r>
              <a:rPr lang="it-IT" dirty="0" smtClean="0">
                <a:solidFill>
                  <a:schemeClr val="bg2">
                    <a:lumMod val="10000"/>
                  </a:schemeClr>
                </a:solidFill>
              </a:rPr>
              <a:t> </a:t>
            </a:r>
            <a:r>
              <a:rPr lang="it-IT" dirty="0" err="1" smtClean="0">
                <a:solidFill>
                  <a:schemeClr val="bg2">
                    <a:lumMod val="10000"/>
                  </a:schemeClr>
                </a:solidFill>
              </a:rPr>
              <a:t>encounter</a:t>
            </a:r>
            <a:r>
              <a:rPr lang="it-IT" dirty="0" smtClean="0">
                <a:solidFill>
                  <a:schemeClr val="bg2">
                    <a:lumMod val="10000"/>
                  </a:schemeClr>
                </a:solidFill>
              </a:rPr>
              <a:t> or take part in a wide </a:t>
            </a:r>
            <a:r>
              <a:rPr lang="it-IT" dirty="0" err="1" smtClean="0">
                <a:solidFill>
                  <a:schemeClr val="bg2">
                    <a:lumMod val="10000"/>
                  </a:schemeClr>
                </a:solidFill>
              </a:rPr>
              <a:t>range</a:t>
            </a:r>
            <a:r>
              <a:rPr lang="it-IT" dirty="0" smtClean="0">
                <a:solidFill>
                  <a:schemeClr val="bg2">
                    <a:lumMod val="10000"/>
                  </a:schemeClr>
                </a:solidFill>
              </a:rPr>
              <a:t> of </a:t>
            </a:r>
            <a:r>
              <a:rPr lang="it-IT" dirty="0" err="1" smtClean="0">
                <a:solidFill>
                  <a:schemeClr val="bg2">
                    <a:lumMod val="10000"/>
                  </a:schemeClr>
                </a:solidFill>
              </a:rPr>
              <a:t>different</a:t>
            </a:r>
            <a:r>
              <a:rPr lang="it-IT" dirty="0" smtClean="0">
                <a:solidFill>
                  <a:schemeClr val="bg2">
                    <a:lumMod val="10000"/>
                  </a:schemeClr>
                </a:solidFill>
              </a:rPr>
              <a:t> </a:t>
            </a:r>
            <a:r>
              <a:rPr lang="it-IT" dirty="0" err="1" smtClean="0">
                <a:solidFill>
                  <a:schemeClr val="bg2">
                    <a:lumMod val="10000"/>
                  </a:schemeClr>
                </a:solidFill>
              </a:rPr>
              <a:t>types</a:t>
            </a:r>
            <a:r>
              <a:rPr lang="it-IT" dirty="0" smtClean="0">
                <a:solidFill>
                  <a:schemeClr val="bg2">
                    <a:lumMod val="10000"/>
                  </a:schemeClr>
                </a:solidFill>
              </a:rPr>
              <a:t> of </a:t>
            </a:r>
            <a:r>
              <a:rPr lang="it-IT" dirty="0" err="1" smtClean="0">
                <a:solidFill>
                  <a:schemeClr val="bg2">
                    <a:lumMod val="10000"/>
                  </a:schemeClr>
                </a:solidFill>
              </a:rPr>
              <a:t>spoken</a:t>
            </a:r>
            <a:r>
              <a:rPr lang="it-IT" dirty="0" smtClean="0">
                <a:solidFill>
                  <a:schemeClr val="bg2">
                    <a:lumMod val="10000"/>
                  </a:schemeClr>
                </a:solidFill>
              </a:rPr>
              <a:t> </a:t>
            </a:r>
            <a:r>
              <a:rPr lang="it-IT" dirty="0" err="1" smtClean="0">
                <a:solidFill>
                  <a:schemeClr val="bg2">
                    <a:lumMod val="10000"/>
                  </a:schemeClr>
                </a:solidFill>
              </a:rPr>
              <a:t>interactions</a:t>
            </a:r>
            <a:r>
              <a:rPr lang="it-IT" dirty="0" smtClean="0">
                <a:solidFill>
                  <a:schemeClr val="bg2">
                    <a:lumMod val="10000"/>
                  </a:schemeClr>
                </a:solidFill>
              </a:rPr>
              <a:t>….</a:t>
            </a:r>
          </a:p>
          <a:p>
            <a:pPr algn="just"/>
            <a:r>
              <a:rPr lang="it-IT" dirty="0" err="1" smtClean="0">
                <a:solidFill>
                  <a:schemeClr val="bg2">
                    <a:lumMod val="10000"/>
                  </a:schemeClr>
                </a:solidFill>
              </a:rPr>
              <a:t>Each</a:t>
            </a:r>
            <a:r>
              <a:rPr lang="it-IT" dirty="0" smtClean="0">
                <a:solidFill>
                  <a:schemeClr val="bg2">
                    <a:lumMod val="10000"/>
                  </a:schemeClr>
                </a:solidFill>
              </a:rPr>
              <a:t> situation </a:t>
            </a:r>
            <a:r>
              <a:rPr lang="it-IT" dirty="0" err="1" smtClean="0">
                <a:solidFill>
                  <a:schemeClr val="bg2">
                    <a:lumMod val="10000"/>
                  </a:schemeClr>
                </a:solidFill>
              </a:rPr>
              <a:t>has</a:t>
            </a:r>
            <a:r>
              <a:rPr lang="it-IT" dirty="0" smtClean="0">
                <a:solidFill>
                  <a:schemeClr val="bg2">
                    <a:lumMod val="10000"/>
                  </a:schemeClr>
                </a:solidFill>
              </a:rPr>
              <a:t> </a:t>
            </a:r>
            <a:r>
              <a:rPr lang="it-IT" dirty="0" err="1" smtClean="0">
                <a:solidFill>
                  <a:schemeClr val="bg2">
                    <a:lumMod val="10000"/>
                  </a:schemeClr>
                </a:solidFill>
              </a:rPr>
              <a:t>its</a:t>
            </a:r>
            <a:r>
              <a:rPr lang="it-IT" dirty="0" smtClean="0">
                <a:solidFill>
                  <a:schemeClr val="bg2">
                    <a:lumMod val="10000"/>
                  </a:schemeClr>
                </a:solidFill>
              </a:rPr>
              <a:t> </a:t>
            </a:r>
            <a:r>
              <a:rPr lang="it-IT" dirty="0" err="1" smtClean="0">
                <a:solidFill>
                  <a:schemeClr val="bg2">
                    <a:lumMod val="10000"/>
                  </a:schemeClr>
                </a:solidFill>
              </a:rPr>
              <a:t>own</a:t>
            </a:r>
            <a:r>
              <a:rPr lang="it-IT" dirty="0" smtClean="0">
                <a:solidFill>
                  <a:schemeClr val="bg2">
                    <a:lumMod val="10000"/>
                  </a:schemeClr>
                </a:solidFill>
              </a:rPr>
              <a:t> </a:t>
            </a:r>
            <a:r>
              <a:rPr lang="it-IT" dirty="0" err="1" smtClean="0">
                <a:solidFill>
                  <a:schemeClr val="bg2">
                    <a:lumMod val="10000"/>
                  </a:schemeClr>
                </a:solidFill>
              </a:rPr>
              <a:t>conventions</a:t>
            </a:r>
            <a:r>
              <a:rPr lang="it-IT" dirty="0" smtClean="0">
                <a:solidFill>
                  <a:schemeClr val="bg2">
                    <a:lumMod val="10000"/>
                  </a:schemeClr>
                </a:solidFill>
              </a:rPr>
              <a:t> and </a:t>
            </a:r>
            <a:r>
              <a:rPr lang="it-IT" dirty="0" err="1" smtClean="0">
                <a:solidFill>
                  <a:schemeClr val="bg2">
                    <a:lumMod val="10000"/>
                  </a:schemeClr>
                </a:solidFill>
              </a:rPr>
              <a:t>formulae</a:t>
            </a:r>
            <a:r>
              <a:rPr lang="it-IT" dirty="0" smtClean="0">
                <a:solidFill>
                  <a:schemeClr val="bg2">
                    <a:lumMod val="10000"/>
                  </a:schemeClr>
                </a:solidFill>
              </a:rPr>
              <a:t>, </a:t>
            </a:r>
            <a:r>
              <a:rPr lang="it-IT" dirty="0" err="1" smtClean="0">
                <a:solidFill>
                  <a:schemeClr val="bg2">
                    <a:lumMod val="10000"/>
                  </a:schemeClr>
                </a:solidFill>
              </a:rPr>
              <a:t>different</a:t>
            </a:r>
            <a:r>
              <a:rPr lang="it-IT" dirty="0" smtClean="0">
                <a:solidFill>
                  <a:schemeClr val="bg2">
                    <a:lumMod val="10000"/>
                  </a:schemeClr>
                </a:solidFill>
              </a:rPr>
              <a:t> </a:t>
            </a:r>
            <a:r>
              <a:rPr lang="it-IT" dirty="0" err="1" smtClean="0">
                <a:solidFill>
                  <a:schemeClr val="bg2">
                    <a:lumMod val="10000"/>
                  </a:schemeClr>
                </a:solidFill>
              </a:rPr>
              <a:t>role</a:t>
            </a:r>
            <a:r>
              <a:rPr lang="it-IT" dirty="0" smtClean="0">
                <a:solidFill>
                  <a:schemeClr val="bg2">
                    <a:lumMod val="10000"/>
                  </a:schemeClr>
                </a:solidFill>
              </a:rPr>
              <a:t> </a:t>
            </a:r>
            <a:r>
              <a:rPr lang="it-IT" dirty="0" err="1" smtClean="0">
                <a:solidFill>
                  <a:schemeClr val="bg2">
                    <a:lumMod val="10000"/>
                  </a:schemeClr>
                </a:solidFill>
              </a:rPr>
              <a:t>relationships</a:t>
            </a:r>
            <a:r>
              <a:rPr lang="it-IT" dirty="0" smtClean="0">
                <a:solidFill>
                  <a:schemeClr val="bg2">
                    <a:lumMod val="10000"/>
                  </a:schemeClr>
                </a:solidFill>
              </a:rPr>
              <a:t>, </a:t>
            </a:r>
            <a:r>
              <a:rPr lang="it-IT" dirty="0" err="1" smtClean="0">
                <a:solidFill>
                  <a:schemeClr val="bg2">
                    <a:lumMod val="10000"/>
                  </a:schemeClr>
                </a:solidFill>
              </a:rPr>
              <a:t>different</a:t>
            </a:r>
            <a:r>
              <a:rPr lang="it-IT" dirty="0" smtClean="0">
                <a:solidFill>
                  <a:schemeClr val="bg2">
                    <a:lumMod val="10000"/>
                  </a:schemeClr>
                </a:solidFill>
              </a:rPr>
              <a:t> </a:t>
            </a:r>
            <a:r>
              <a:rPr lang="it-IT" dirty="0" err="1" smtClean="0">
                <a:solidFill>
                  <a:schemeClr val="bg2">
                    <a:lumMod val="10000"/>
                  </a:schemeClr>
                </a:solidFill>
              </a:rPr>
              <a:t>purposes</a:t>
            </a:r>
            <a:r>
              <a:rPr lang="it-IT" dirty="0" smtClean="0">
                <a:solidFill>
                  <a:schemeClr val="bg2">
                    <a:lumMod val="10000"/>
                  </a:schemeClr>
                </a:solidFill>
              </a:rPr>
              <a:t> and </a:t>
            </a:r>
            <a:r>
              <a:rPr lang="it-IT" dirty="0" err="1" smtClean="0">
                <a:solidFill>
                  <a:schemeClr val="bg2">
                    <a:lumMod val="10000"/>
                  </a:schemeClr>
                </a:solidFill>
              </a:rPr>
              <a:t>different</a:t>
            </a:r>
            <a:r>
              <a:rPr lang="it-IT" dirty="0" smtClean="0">
                <a:solidFill>
                  <a:schemeClr val="bg2">
                    <a:lumMod val="10000"/>
                  </a:schemeClr>
                </a:solidFill>
              </a:rPr>
              <a:t> </a:t>
            </a:r>
            <a:r>
              <a:rPr lang="it-IT" dirty="0" err="1" smtClean="0">
                <a:solidFill>
                  <a:schemeClr val="bg2">
                    <a:lumMod val="10000"/>
                  </a:schemeClr>
                </a:solidFill>
              </a:rPr>
              <a:t>settings</a:t>
            </a:r>
            <a:r>
              <a:rPr lang="it-IT" dirty="0" smtClean="0">
                <a:solidFill>
                  <a:schemeClr val="bg2">
                    <a:lumMod val="10000"/>
                  </a:schemeClr>
                </a:solidFill>
              </a:rPr>
              <a:t>.</a:t>
            </a:r>
          </a:p>
          <a:p>
            <a:pPr algn="just"/>
            <a:r>
              <a:rPr lang="it-IT" dirty="0" err="1" smtClean="0">
                <a:solidFill>
                  <a:schemeClr val="bg2">
                    <a:lumMod val="10000"/>
                  </a:schemeClr>
                </a:solidFill>
              </a:rPr>
              <a:t>Discourse</a:t>
            </a:r>
            <a:r>
              <a:rPr lang="it-IT" dirty="0" smtClean="0">
                <a:solidFill>
                  <a:schemeClr val="bg2">
                    <a:lumMod val="10000"/>
                  </a:schemeClr>
                </a:solidFill>
              </a:rPr>
              <a:t> </a:t>
            </a:r>
            <a:r>
              <a:rPr lang="it-IT" dirty="0" err="1" smtClean="0">
                <a:solidFill>
                  <a:schemeClr val="bg2">
                    <a:lumMod val="10000"/>
                  </a:schemeClr>
                </a:solidFill>
              </a:rPr>
              <a:t>analysis</a:t>
            </a:r>
            <a:r>
              <a:rPr lang="it-IT" dirty="0" smtClean="0">
                <a:solidFill>
                  <a:schemeClr val="bg2">
                    <a:lumMod val="10000"/>
                  </a:schemeClr>
                </a:solidFill>
              </a:rPr>
              <a:t> </a:t>
            </a:r>
            <a:r>
              <a:rPr lang="it-IT" dirty="0" err="1" smtClean="0">
                <a:solidFill>
                  <a:schemeClr val="bg2">
                    <a:lumMod val="10000"/>
                  </a:schemeClr>
                </a:solidFill>
              </a:rPr>
              <a:t>is</a:t>
            </a:r>
            <a:r>
              <a:rPr lang="it-IT" dirty="0" smtClean="0">
                <a:solidFill>
                  <a:schemeClr val="bg2">
                    <a:lumMod val="10000"/>
                  </a:schemeClr>
                </a:solidFill>
              </a:rPr>
              <a:t> </a:t>
            </a:r>
            <a:r>
              <a:rPr lang="it-IT" dirty="0" err="1" smtClean="0">
                <a:solidFill>
                  <a:schemeClr val="bg2">
                    <a:lumMod val="10000"/>
                  </a:schemeClr>
                </a:solidFill>
              </a:rPr>
              <a:t>interested</a:t>
            </a:r>
            <a:r>
              <a:rPr lang="it-IT" dirty="0" smtClean="0">
                <a:solidFill>
                  <a:schemeClr val="bg2">
                    <a:lumMod val="10000"/>
                  </a:schemeClr>
                </a:solidFill>
              </a:rPr>
              <a:t> in </a:t>
            </a:r>
            <a:r>
              <a:rPr lang="it-IT" dirty="0" err="1" smtClean="0">
                <a:solidFill>
                  <a:schemeClr val="bg2">
                    <a:lumMod val="10000"/>
                  </a:schemeClr>
                </a:solidFill>
              </a:rPr>
              <a:t>all</a:t>
            </a:r>
            <a:r>
              <a:rPr lang="it-IT" dirty="0" smtClean="0">
                <a:solidFill>
                  <a:schemeClr val="bg2">
                    <a:lumMod val="10000"/>
                  </a:schemeClr>
                </a:solidFill>
              </a:rPr>
              <a:t> the </a:t>
            </a:r>
            <a:r>
              <a:rPr lang="it-IT" dirty="0" err="1" smtClean="0">
                <a:solidFill>
                  <a:schemeClr val="bg2">
                    <a:lumMod val="10000"/>
                  </a:schemeClr>
                </a:solidFill>
              </a:rPr>
              <a:t>above</a:t>
            </a:r>
            <a:r>
              <a:rPr lang="it-IT" dirty="0" smtClean="0">
                <a:solidFill>
                  <a:schemeClr val="bg2">
                    <a:lumMod val="10000"/>
                  </a:schemeClr>
                </a:solidFill>
              </a:rPr>
              <a:t> </a:t>
            </a:r>
            <a:r>
              <a:rPr lang="it-IT" dirty="0" err="1" smtClean="0">
                <a:solidFill>
                  <a:schemeClr val="bg2">
                    <a:lumMod val="10000"/>
                  </a:schemeClr>
                </a:solidFill>
              </a:rPr>
              <a:t>creating</a:t>
            </a:r>
            <a:r>
              <a:rPr lang="it-IT" dirty="0" smtClean="0">
                <a:solidFill>
                  <a:schemeClr val="bg2">
                    <a:lumMod val="10000"/>
                  </a:schemeClr>
                </a:solidFill>
              </a:rPr>
              <a:t> a </a:t>
            </a:r>
            <a:r>
              <a:rPr lang="it-IT" dirty="0" err="1" smtClean="0">
                <a:solidFill>
                  <a:schemeClr val="bg2">
                    <a:lumMod val="10000"/>
                  </a:schemeClr>
                </a:solidFill>
              </a:rPr>
              <a:t>fundamental</a:t>
            </a:r>
            <a:r>
              <a:rPr lang="it-IT" dirty="0" smtClean="0">
                <a:solidFill>
                  <a:schemeClr val="bg2">
                    <a:lumMod val="10000"/>
                  </a:schemeClr>
                </a:solidFill>
              </a:rPr>
              <a:t> </a:t>
            </a:r>
            <a:r>
              <a:rPr lang="it-IT" dirty="0" err="1" smtClean="0">
                <a:solidFill>
                  <a:schemeClr val="bg2">
                    <a:lumMod val="10000"/>
                  </a:schemeClr>
                </a:solidFill>
              </a:rPr>
              <a:t>distinction</a:t>
            </a:r>
            <a:r>
              <a:rPr lang="it-IT" dirty="0" smtClean="0">
                <a:solidFill>
                  <a:schemeClr val="bg2">
                    <a:lumMod val="10000"/>
                  </a:schemeClr>
                </a:solidFill>
              </a:rPr>
              <a:t> </a:t>
            </a:r>
            <a:r>
              <a:rPr lang="it-IT" dirty="0" err="1" smtClean="0">
                <a:solidFill>
                  <a:schemeClr val="bg2">
                    <a:lumMod val="10000"/>
                  </a:schemeClr>
                </a:solidFill>
              </a:rPr>
              <a:t>between</a:t>
            </a:r>
            <a:r>
              <a:rPr lang="it-IT" dirty="0" smtClean="0">
                <a:solidFill>
                  <a:schemeClr val="bg2">
                    <a:lumMod val="10000"/>
                  </a:schemeClr>
                </a:solidFill>
              </a:rPr>
              <a:t>:</a:t>
            </a:r>
          </a:p>
          <a:p>
            <a:pPr algn="just"/>
            <a:r>
              <a:rPr lang="it-IT" b="1" dirty="0" smtClean="0">
                <a:solidFill>
                  <a:schemeClr val="tx2"/>
                </a:solidFill>
              </a:rPr>
              <a:t>LANGUAGE FORMS </a:t>
            </a:r>
            <a:r>
              <a:rPr lang="it-IT" dirty="0" smtClean="0">
                <a:solidFill>
                  <a:schemeClr val="bg2">
                    <a:lumMod val="10000"/>
                  </a:schemeClr>
                </a:solidFill>
              </a:rPr>
              <a:t>(</a:t>
            </a:r>
            <a:r>
              <a:rPr lang="it-IT" dirty="0" err="1" smtClean="0">
                <a:solidFill>
                  <a:schemeClr val="bg2">
                    <a:lumMod val="10000"/>
                  </a:schemeClr>
                </a:solidFill>
              </a:rPr>
              <a:t>grammatical</a:t>
            </a:r>
            <a:r>
              <a:rPr lang="it-IT" dirty="0" smtClean="0">
                <a:solidFill>
                  <a:schemeClr val="bg2">
                    <a:lumMod val="10000"/>
                  </a:schemeClr>
                </a:solidFill>
              </a:rPr>
              <a:t>, </a:t>
            </a:r>
            <a:r>
              <a:rPr lang="it-IT" dirty="0" err="1" smtClean="0">
                <a:solidFill>
                  <a:schemeClr val="bg2">
                    <a:lumMod val="10000"/>
                  </a:schemeClr>
                </a:solidFill>
              </a:rPr>
              <a:t>lexical</a:t>
            </a:r>
            <a:r>
              <a:rPr lang="it-IT" dirty="0" smtClean="0">
                <a:solidFill>
                  <a:schemeClr val="bg2">
                    <a:lumMod val="10000"/>
                  </a:schemeClr>
                </a:solidFill>
              </a:rPr>
              <a:t>, </a:t>
            </a:r>
            <a:r>
              <a:rPr lang="it-IT" dirty="0" err="1" smtClean="0">
                <a:solidFill>
                  <a:schemeClr val="bg2">
                    <a:lumMod val="10000"/>
                  </a:schemeClr>
                </a:solidFill>
              </a:rPr>
              <a:t>phonological</a:t>
            </a:r>
            <a:r>
              <a:rPr lang="it-IT" dirty="0" smtClean="0">
                <a:solidFill>
                  <a:schemeClr val="bg2">
                    <a:lumMod val="10000"/>
                  </a:schemeClr>
                </a:solidFill>
              </a:rPr>
              <a:t>) and </a:t>
            </a:r>
          </a:p>
          <a:p>
            <a:pPr algn="just"/>
            <a:r>
              <a:rPr lang="it-IT" b="1" dirty="0" smtClean="0">
                <a:solidFill>
                  <a:schemeClr val="bg2">
                    <a:lumMod val="10000"/>
                  </a:schemeClr>
                </a:solidFill>
              </a:rPr>
              <a:t>DISCOURSE FUNCTIONS </a:t>
            </a:r>
            <a:r>
              <a:rPr lang="it-IT" dirty="0" smtClean="0">
                <a:solidFill>
                  <a:schemeClr val="bg2">
                    <a:lumMod val="10000"/>
                  </a:schemeClr>
                </a:solidFill>
              </a:rPr>
              <a:t>(</a:t>
            </a:r>
            <a:r>
              <a:rPr lang="it-IT" dirty="0" err="1" smtClean="0">
                <a:solidFill>
                  <a:schemeClr val="bg2">
                    <a:lumMod val="10000"/>
                  </a:schemeClr>
                </a:solidFill>
              </a:rPr>
              <a:t>what</a:t>
            </a:r>
            <a:r>
              <a:rPr lang="it-IT" dirty="0" smtClean="0">
                <a:solidFill>
                  <a:schemeClr val="bg2">
                    <a:lumMod val="10000"/>
                  </a:schemeClr>
                </a:solidFill>
              </a:rPr>
              <a:t> </a:t>
            </a:r>
            <a:r>
              <a:rPr lang="it-IT" dirty="0" err="1" smtClean="0">
                <a:solidFill>
                  <a:schemeClr val="bg2">
                    <a:lumMod val="10000"/>
                  </a:schemeClr>
                </a:solidFill>
              </a:rPr>
              <a:t>we</a:t>
            </a:r>
            <a:r>
              <a:rPr lang="it-IT" dirty="0" smtClean="0">
                <a:solidFill>
                  <a:schemeClr val="bg2">
                    <a:lumMod val="10000"/>
                  </a:schemeClr>
                </a:solidFill>
              </a:rPr>
              <a:t> do with the </a:t>
            </a:r>
            <a:r>
              <a:rPr lang="it-IT" dirty="0" err="1" smtClean="0">
                <a:solidFill>
                  <a:schemeClr val="bg2">
                    <a:lumMod val="10000"/>
                  </a:schemeClr>
                </a:solidFill>
              </a:rPr>
              <a:t>language</a:t>
            </a:r>
            <a:r>
              <a:rPr lang="it-IT" dirty="0" smtClean="0">
                <a:solidFill>
                  <a:schemeClr val="bg2">
                    <a:lumMod val="10000"/>
                  </a:schemeClr>
                </a:solidFill>
              </a:rPr>
              <a:t>)</a:t>
            </a:r>
            <a:endParaRPr lang="it-IT" dirty="0">
              <a:solidFill>
                <a:schemeClr val="bg2">
                  <a:lumMod val="10000"/>
                </a:schemeClr>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1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2- </a:t>
            </a:r>
            <a:r>
              <a:rPr lang="it-IT" sz="3200" b="1" dirty="0" err="1" smtClean="0">
                <a:solidFill>
                  <a:schemeClr val="tx2"/>
                </a:solidFill>
              </a:rPr>
              <a:t>Communication</a:t>
            </a:r>
            <a:endParaRPr lang="it-IT" sz="3200" dirty="0"/>
          </a:p>
        </p:txBody>
      </p:sp>
      <p:sp>
        <p:nvSpPr>
          <p:cNvPr id="3" name="Sottotitolo 2"/>
          <p:cNvSpPr>
            <a:spLocks noGrp="1"/>
          </p:cNvSpPr>
          <p:nvPr>
            <p:ph type="subTitle" idx="1"/>
          </p:nvPr>
        </p:nvSpPr>
        <p:spPr>
          <a:xfrm>
            <a:off x="0" y="1268760"/>
            <a:ext cx="9144000" cy="5472608"/>
          </a:xfrm>
        </p:spPr>
        <p:txBody>
          <a:bodyPr>
            <a:normAutofit fontScale="70000" lnSpcReduction="20000"/>
          </a:bodyPr>
          <a:lstStyle/>
          <a:p>
            <a:r>
              <a:rPr lang="en-US" dirty="0">
                <a:solidFill>
                  <a:schemeClr val="tx1"/>
                </a:solidFill>
              </a:rPr>
              <a:t> </a:t>
            </a:r>
            <a:endParaRPr lang="it-IT" dirty="0">
              <a:solidFill>
                <a:schemeClr val="tx1"/>
              </a:solidFill>
            </a:endParaRPr>
          </a:p>
          <a:p>
            <a:r>
              <a:rPr lang="en-US" sz="2800" b="1" dirty="0" smtClean="0">
                <a:solidFill>
                  <a:schemeClr val="tx1"/>
                </a:solidFill>
              </a:rPr>
              <a:t>Speech </a:t>
            </a:r>
            <a:r>
              <a:rPr lang="en-US" sz="2800" b="1" dirty="0">
                <a:solidFill>
                  <a:schemeClr val="tx1"/>
                </a:solidFill>
              </a:rPr>
              <a:t>Act Theory</a:t>
            </a:r>
            <a:r>
              <a:rPr lang="en-US" sz="2800" dirty="0">
                <a:solidFill>
                  <a:schemeClr val="tx1"/>
                </a:solidFill>
              </a:rPr>
              <a:t> (John Austin 1962, John Searle 1969)</a:t>
            </a:r>
            <a:endParaRPr lang="it-IT" sz="2800" dirty="0">
              <a:solidFill>
                <a:schemeClr val="tx1"/>
              </a:solidFill>
            </a:endParaRPr>
          </a:p>
          <a:p>
            <a:r>
              <a:rPr lang="en-US" sz="2800" dirty="0" err="1">
                <a:solidFill>
                  <a:schemeClr val="tx1"/>
                </a:solidFill>
              </a:rPr>
              <a:t>L</a:t>
            </a:r>
            <a:r>
              <a:rPr lang="en-US" sz="2800" dirty="0" err="1" smtClean="0">
                <a:solidFill>
                  <a:schemeClr val="tx1"/>
                </a:solidFill>
              </a:rPr>
              <a:t>ocutionary</a:t>
            </a:r>
            <a:r>
              <a:rPr lang="en-US" sz="2800" dirty="0" smtClean="0">
                <a:solidFill>
                  <a:schemeClr val="tx1"/>
                </a:solidFill>
              </a:rPr>
              <a:t> </a:t>
            </a:r>
            <a:r>
              <a:rPr lang="en-US" sz="2800" dirty="0">
                <a:solidFill>
                  <a:schemeClr val="tx1"/>
                </a:solidFill>
              </a:rPr>
              <a:t>Act</a:t>
            </a:r>
            <a:endParaRPr lang="it-IT" sz="2800" dirty="0">
              <a:solidFill>
                <a:schemeClr val="tx1"/>
              </a:solidFill>
            </a:endParaRPr>
          </a:p>
          <a:p>
            <a:r>
              <a:rPr lang="en-US" sz="2800" dirty="0">
                <a:solidFill>
                  <a:schemeClr val="tx1"/>
                </a:solidFill>
              </a:rPr>
              <a:t>Illocutionary Force</a:t>
            </a:r>
            <a:endParaRPr lang="it-IT" sz="2800" dirty="0">
              <a:solidFill>
                <a:schemeClr val="tx1"/>
              </a:solidFill>
            </a:endParaRPr>
          </a:p>
          <a:p>
            <a:r>
              <a:rPr lang="en-US" sz="2800" dirty="0" err="1">
                <a:solidFill>
                  <a:schemeClr val="tx1"/>
                </a:solidFill>
              </a:rPr>
              <a:t>Perlocutionary</a:t>
            </a:r>
            <a:r>
              <a:rPr lang="en-US" sz="2800" dirty="0">
                <a:solidFill>
                  <a:schemeClr val="tx1"/>
                </a:solidFill>
              </a:rPr>
              <a:t> Effect     </a:t>
            </a:r>
            <a:endParaRPr lang="en-US" sz="2800" dirty="0" smtClean="0">
              <a:solidFill>
                <a:schemeClr val="tx1"/>
              </a:solidFill>
            </a:endParaRPr>
          </a:p>
          <a:p>
            <a:endParaRPr lang="en-US" sz="2800" dirty="0" smtClean="0">
              <a:solidFill>
                <a:schemeClr val="tx1"/>
              </a:solidFill>
            </a:endParaRPr>
          </a:p>
          <a:p>
            <a:r>
              <a:rPr lang="en-US" sz="5100" dirty="0" smtClean="0">
                <a:solidFill>
                  <a:srgbClr val="FF0000"/>
                </a:solidFill>
              </a:rPr>
              <a:t>“Is there any salt?”   </a:t>
            </a:r>
            <a:endParaRPr lang="it-IT" sz="5100" dirty="0">
              <a:solidFill>
                <a:srgbClr val="FF0000"/>
              </a:solidFill>
            </a:endParaRPr>
          </a:p>
          <a:p>
            <a:r>
              <a:rPr lang="en-US" sz="2800" dirty="0">
                <a:solidFill>
                  <a:schemeClr val="tx1"/>
                </a:solidFill>
              </a:rPr>
              <a:t> </a:t>
            </a:r>
            <a:endParaRPr lang="it-IT" sz="2800" dirty="0">
              <a:solidFill>
                <a:schemeClr val="tx1"/>
              </a:solidFill>
            </a:endParaRPr>
          </a:p>
          <a:p>
            <a:pPr algn="just"/>
            <a:r>
              <a:rPr lang="en-US" sz="4000" dirty="0">
                <a:solidFill>
                  <a:schemeClr val="tx2"/>
                </a:solidFill>
              </a:rPr>
              <a:t>In uttering the locution "Is there any salt?" at the dinner table, one may thereby perform the distinct </a:t>
            </a:r>
            <a:r>
              <a:rPr lang="en-US" sz="4000" b="1" dirty="0" err="1">
                <a:solidFill>
                  <a:schemeClr val="tx2"/>
                </a:solidFill>
              </a:rPr>
              <a:t>locutionary</a:t>
            </a:r>
            <a:r>
              <a:rPr lang="en-US" sz="4000" b="1" dirty="0">
                <a:solidFill>
                  <a:schemeClr val="tx2"/>
                </a:solidFill>
              </a:rPr>
              <a:t> act </a:t>
            </a:r>
            <a:r>
              <a:rPr lang="en-US" sz="4000" dirty="0">
                <a:solidFill>
                  <a:schemeClr val="tx2"/>
                </a:solidFill>
              </a:rPr>
              <a:t>of uttering the interrogatory sentence about the presence of </a:t>
            </a:r>
            <a:r>
              <a:rPr lang="en-US" sz="4000" dirty="0" smtClean="0">
                <a:solidFill>
                  <a:schemeClr val="tx2"/>
                </a:solidFill>
              </a:rPr>
              <a:t>salt, </a:t>
            </a:r>
            <a:r>
              <a:rPr lang="en-US" sz="4000" dirty="0">
                <a:solidFill>
                  <a:schemeClr val="tx2"/>
                </a:solidFill>
              </a:rPr>
              <a:t>as well </a:t>
            </a:r>
            <a:r>
              <a:rPr lang="en-US" sz="4000" dirty="0" smtClean="0">
                <a:solidFill>
                  <a:schemeClr val="tx2"/>
                </a:solidFill>
              </a:rPr>
              <a:t>as the </a:t>
            </a:r>
            <a:r>
              <a:rPr lang="en-US" sz="4000" b="1" dirty="0">
                <a:solidFill>
                  <a:schemeClr val="tx2"/>
                </a:solidFill>
              </a:rPr>
              <a:t>illocutionary act</a:t>
            </a:r>
            <a:r>
              <a:rPr lang="en-US" sz="4000" dirty="0">
                <a:solidFill>
                  <a:schemeClr val="tx2"/>
                </a:solidFill>
              </a:rPr>
              <a:t> of requesting </a:t>
            </a:r>
            <a:r>
              <a:rPr lang="en-US" sz="4000" dirty="0" smtClean="0">
                <a:solidFill>
                  <a:schemeClr val="tx2"/>
                </a:solidFill>
              </a:rPr>
              <a:t>salt (</a:t>
            </a:r>
            <a:r>
              <a:rPr lang="en-US" sz="4000" b="1" dirty="0" smtClean="0">
                <a:solidFill>
                  <a:schemeClr val="tx2"/>
                </a:solidFill>
              </a:rPr>
              <a:t>illocutionary force of request</a:t>
            </a:r>
            <a:r>
              <a:rPr lang="en-US" sz="4000" dirty="0" smtClean="0">
                <a:solidFill>
                  <a:schemeClr val="tx2"/>
                </a:solidFill>
              </a:rPr>
              <a:t>), and </a:t>
            </a:r>
            <a:r>
              <a:rPr lang="en-US" sz="4000" dirty="0">
                <a:solidFill>
                  <a:schemeClr val="tx2"/>
                </a:solidFill>
              </a:rPr>
              <a:t>the further </a:t>
            </a:r>
            <a:r>
              <a:rPr lang="en-US" sz="4000" b="1" dirty="0" err="1" smtClean="0">
                <a:solidFill>
                  <a:schemeClr val="tx2"/>
                </a:solidFill>
              </a:rPr>
              <a:t>perlocutionary</a:t>
            </a:r>
            <a:r>
              <a:rPr lang="en-US" sz="4000" b="1" dirty="0" smtClean="0">
                <a:solidFill>
                  <a:schemeClr val="tx2"/>
                </a:solidFill>
              </a:rPr>
              <a:t> effect </a:t>
            </a:r>
            <a:r>
              <a:rPr lang="en-US" sz="4000" dirty="0">
                <a:solidFill>
                  <a:schemeClr val="tx2"/>
                </a:solidFill>
              </a:rPr>
              <a:t>of causing somebody to hand one the salt.</a:t>
            </a:r>
            <a:endParaRPr lang="it-IT" sz="3800" dirty="0">
              <a:solidFill>
                <a:schemeClr val="tx2"/>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579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2- </a:t>
            </a:r>
            <a:r>
              <a:rPr lang="it-IT" sz="3200" b="1" dirty="0" err="1" smtClean="0">
                <a:solidFill>
                  <a:schemeClr val="tx2"/>
                </a:solidFill>
              </a:rPr>
              <a:t>Communication</a:t>
            </a:r>
            <a:endParaRPr lang="it-IT" sz="3200" dirty="0"/>
          </a:p>
        </p:txBody>
      </p:sp>
      <p:sp>
        <p:nvSpPr>
          <p:cNvPr id="3" name="Sottotitolo 2"/>
          <p:cNvSpPr>
            <a:spLocks noGrp="1"/>
          </p:cNvSpPr>
          <p:nvPr>
            <p:ph type="subTitle" idx="1"/>
          </p:nvPr>
        </p:nvSpPr>
        <p:spPr>
          <a:xfrm>
            <a:off x="0" y="1268760"/>
            <a:ext cx="9144000" cy="5472608"/>
          </a:xfrm>
        </p:spPr>
        <p:txBody>
          <a:bodyPr>
            <a:normAutofit fontScale="92500" lnSpcReduction="20000"/>
          </a:bodyPr>
          <a:lstStyle/>
          <a:p>
            <a:r>
              <a:rPr lang="en-US" dirty="0">
                <a:solidFill>
                  <a:schemeClr val="tx1"/>
                </a:solidFill>
              </a:rPr>
              <a:t> </a:t>
            </a:r>
            <a:endParaRPr lang="it-IT" dirty="0">
              <a:solidFill>
                <a:schemeClr val="tx1"/>
              </a:solidFill>
            </a:endParaRPr>
          </a:p>
          <a:p>
            <a:r>
              <a:rPr lang="en-US" sz="2800" b="1" dirty="0" smtClean="0">
                <a:solidFill>
                  <a:schemeClr val="tx1"/>
                </a:solidFill>
              </a:rPr>
              <a:t>Speech </a:t>
            </a:r>
            <a:r>
              <a:rPr lang="en-US" sz="2800" b="1" dirty="0">
                <a:solidFill>
                  <a:schemeClr val="tx1"/>
                </a:solidFill>
              </a:rPr>
              <a:t>Act Theory</a:t>
            </a:r>
            <a:r>
              <a:rPr lang="en-US" sz="2800" dirty="0">
                <a:solidFill>
                  <a:schemeClr val="tx1"/>
                </a:solidFill>
              </a:rPr>
              <a:t> (John Austin 1962, John Searle 1969)</a:t>
            </a:r>
            <a:endParaRPr lang="it-IT" sz="2800" dirty="0">
              <a:solidFill>
                <a:schemeClr val="tx1"/>
              </a:solidFill>
            </a:endParaRPr>
          </a:p>
          <a:p>
            <a:r>
              <a:rPr lang="it-IT" sz="2800" dirty="0" smtClean="0">
                <a:solidFill>
                  <a:schemeClr val="tx2"/>
                </a:solidFill>
              </a:rPr>
              <a:t>Direct and </a:t>
            </a:r>
            <a:r>
              <a:rPr lang="it-IT" sz="2800" dirty="0" err="1" smtClean="0">
                <a:solidFill>
                  <a:schemeClr val="tx2"/>
                </a:solidFill>
              </a:rPr>
              <a:t>Indirect</a:t>
            </a:r>
            <a:r>
              <a:rPr lang="it-IT" sz="2800" dirty="0" smtClean="0">
                <a:solidFill>
                  <a:schemeClr val="tx2"/>
                </a:solidFill>
              </a:rPr>
              <a:t> Speech </a:t>
            </a:r>
            <a:r>
              <a:rPr lang="it-IT" sz="2800" dirty="0" err="1" smtClean="0">
                <a:solidFill>
                  <a:schemeClr val="tx2"/>
                </a:solidFill>
              </a:rPr>
              <a:t>Acts</a:t>
            </a:r>
            <a:endParaRPr lang="it-IT" sz="2800" dirty="0" smtClean="0">
              <a:solidFill>
                <a:schemeClr val="tx2"/>
              </a:solidFill>
            </a:endParaRPr>
          </a:p>
          <a:p>
            <a:pPr algn="l"/>
            <a:r>
              <a:rPr lang="it-IT" sz="3100" i="1" dirty="0" err="1" smtClean="0">
                <a:solidFill>
                  <a:schemeClr val="tx2"/>
                </a:solidFill>
              </a:rPr>
              <a:t>Example</a:t>
            </a:r>
            <a:r>
              <a:rPr lang="it-IT" sz="3100" i="1" dirty="0" smtClean="0">
                <a:solidFill>
                  <a:schemeClr val="tx2"/>
                </a:solidFill>
              </a:rPr>
              <a:t> (</a:t>
            </a:r>
            <a:r>
              <a:rPr lang="it-IT" sz="3100" i="1" dirty="0" err="1" smtClean="0">
                <a:solidFill>
                  <a:schemeClr val="tx2"/>
                </a:solidFill>
              </a:rPr>
              <a:t>after</a:t>
            </a:r>
            <a:r>
              <a:rPr lang="it-IT" sz="3100" i="1" dirty="0" smtClean="0">
                <a:solidFill>
                  <a:schemeClr val="tx2"/>
                </a:solidFill>
              </a:rPr>
              <a:t> a </a:t>
            </a:r>
            <a:r>
              <a:rPr lang="it-IT" sz="3100" i="1" dirty="0" err="1" smtClean="0">
                <a:solidFill>
                  <a:schemeClr val="tx2"/>
                </a:solidFill>
              </a:rPr>
              <a:t>dinner</a:t>
            </a:r>
            <a:r>
              <a:rPr lang="it-IT" sz="3100" i="1" dirty="0" smtClean="0">
                <a:solidFill>
                  <a:schemeClr val="tx2"/>
                </a:solidFill>
              </a:rPr>
              <a:t> with friends):</a:t>
            </a:r>
          </a:p>
          <a:p>
            <a:pPr algn="l"/>
            <a:r>
              <a:rPr lang="it-IT" sz="3100" dirty="0" smtClean="0">
                <a:solidFill>
                  <a:schemeClr val="tx2"/>
                </a:solidFill>
              </a:rPr>
              <a:t>Man: </a:t>
            </a:r>
            <a:r>
              <a:rPr lang="it-IT" sz="3100" dirty="0" err="1" smtClean="0">
                <a:solidFill>
                  <a:schemeClr val="tx2"/>
                </a:solidFill>
              </a:rPr>
              <a:t>Let’s</a:t>
            </a:r>
            <a:r>
              <a:rPr lang="it-IT" sz="3100" dirty="0" smtClean="0">
                <a:solidFill>
                  <a:schemeClr val="tx2"/>
                </a:solidFill>
              </a:rPr>
              <a:t> </a:t>
            </a:r>
            <a:r>
              <a:rPr lang="it-IT" sz="3100" dirty="0" err="1" smtClean="0">
                <a:solidFill>
                  <a:schemeClr val="tx2"/>
                </a:solidFill>
              </a:rPr>
              <a:t>have</a:t>
            </a:r>
            <a:r>
              <a:rPr lang="it-IT" sz="3100" dirty="0" smtClean="0">
                <a:solidFill>
                  <a:schemeClr val="tx2"/>
                </a:solidFill>
              </a:rPr>
              <a:t> coffee </a:t>
            </a:r>
            <a:r>
              <a:rPr lang="it-IT" sz="3100" dirty="0" err="1" smtClean="0">
                <a:solidFill>
                  <a:schemeClr val="tx2"/>
                </a:solidFill>
              </a:rPr>
              <a:t>at</a:t>
            </a:r>
            <a:r>
              <a:rPr lang="it-IT" sz="3100" dirty="0" smtClean="0">
                <a:solidFill>
                  <a:schemeClr val="tx2"/>
                </a:solidFill>
              </a:rPr>
              <a:t> </a:t>
            </a:r>
            <a:r>
              <a:rPr lang="it-IT" sz="3100" dirty="0" err="1" smtClean="0">
                <a:solidFill>
                  <a:schemeClr val="tx2"/>
                </a:solidFill>
              </a:rPr>
              <a:t>our</a:t>
            </a:r>
            <a:r>
              <a:rPr lang="it-IT" sz="3100" dirty="0" smtClean="0">
                <a:solidFill>
                  <a:schemeClr val="tx2"/>
                </a:solidFill>
              </a:rPr>
              <a:t> </a:t>
            </a:r>
            <a:r>
              <a:rPr lang="it-IT" sz="3100" dirty="0" err="1" smtClean="0">
                <a:solidFill>
                  <a:schemeClr val="tx2"/>
                </a:solidFill>
              </a:rPr>
              <a:t>place</a:t>
            </a:r>
            <a:endParaRPr lang="it-IT" sz="3100" dirty="0" smtClean="0">
              <a:solidFill>
                <a:schemeClr val="tx2"/>
              </a:solidFill>
            </a:endParaRPr>
          </a:p>
          <a:p>
            <a:pPr algn="l"/>
            <a:r>
              <a:rPr lang="it-IT" sz="3100" dirty="0" err="1" smtClean="0">
                <a:solidFill>
                  <a:schemeClr val="tx2"/>
                </a:solidFill>
              </a:rPr>
              <a:t>Wife</a:t>
            </a:r>
            <a:r>
              <a:rPr lang="it-IT" sz="3100" dirty="0" smtClean="0">
                <a:solidFill>
                  <a:schemeClr val="tx2"/>
                </a:solidFill>
              </a:rPr>
              <a:t>: </a:t>
            </a:r>
            <a:r>
              <a:rPr lang="it-IT" sz="3100" dirty="0" err="1" smtClean="0">
                <a:solidFill>
                  <a:schemeClr val="tx2"/>
                </a:solidFill>
              </a:rPr>
              <a:t>You’re</a:t>
            </a:r>
            <a:r>
              <a:rPr lang="it-IT" sz="3100" dirty="0" smtClean="0">
                <a:solidFill>
                  <a:schemeClr val="tx2"/>
                </a:solidFill>
              </a:rPr>
              <a:t> </a:t>
            </a:r>
            <a:r>
              <a:rPr lang="it-IT" sz="3100" dirty="0" err="1" smtClean="0">
                <a:solidFill>
                  <a:schemeClr val="tx2"/>
                </a:solidFill>
              </a:rPr>
              <a:t>working</a:t>
            </a:r>
            <a:r>
              <a:rPr lang="it-IT" sz="3100" dirty="0" smtClean="0">
                <a:solidFill>
                  <a:schemeClr val="tx2"/>
                </a:solidFill>
              </a:rPr>
              <a:t> </a:t>
            </a:r>
            <a:r>
              <a:rPr lang="it-IT" sz="3100" dirty="0" err="1" smtClean="0">
                <a:solidFill>
                  <a:schemeClr val="tx2"/>
                </a:solidFill>
              </a:rPr>
              <a:t>tomorrow</a:t>
            </a:r>
            <a:r>
              <a:rPr lang="it-IT" sz="3100" dirty="0" smtClean="0">
                <a:solidFill>
                  <a:schemeClr val="tx2"/>
                </a:solidFill>
              </a:rPr>
              <a:t>……</a:t>
            </a:r>
          </a:p>
          <a:p>
            <a:pPr algn="l"/>
            <a:endParaRPr lang="en-US" sz="3100" dirty="0" smtClean="0">
              <a:solidFill>
                <a:schemeClr val="tx1">
                  <a:lumMod val="65000"/>
                  <a:lumOff val="35000"/>
                </a:schemeClr>
              </a:solidFill>
            </a:endParaRPr>
          </a:p>
          <a:p>
            <a:pPr algn="l"/>
            <a:r>
              <a:rPr lang="en-US" sz="3100" dirty="0" smtClean="0">
                <a:solidFill>
                  <a:schemeClr val="tx1">
                    <a:lumMod val="65000"/>
                    <a:lumOff val="35000"/>
                  </a:schemeClr>
                </a:solidFill>
              </a:rPr>
              <a:t>This </a:t>
            </a:r>
            <a:r>
              <a:rPr lang="en-US" sz="3100" dirty="0">
                <a:solidFill>
                  <a:schemeClr val="tx1">
                    <a:lumMod val="65000"/>
                    <a:lumOff val="35000"/>
                  </a:schemeClr>
                </a:solidFill>
              </a:rPr>
              <a:t>is an </a:t>
            </a:r>
            <a:r>
              <a:rPr lang="en-US" sz="3100" i="1" dirty="0">
                <a:solidFill>
                  <a:schemeClr val="tx1">
                    <a:lumMod val="65000"/>
                    <a:lumOff val="35000"/>
                  </a:schemeClr>
                </a:solidFill>
              </a:rPr>
              <a:t>indirect speech act</a:t>
            </a:r>
            <a:r>
              <a:rPr lang="en-US" sz="3100" dirty="0">
                <a:solidFill>
                  <a:schemeClr val="tx1">
                    <a:lumMod val="65000"/>
                    <a:lumOff val="35000"/>
                  </a:schemeClr>
                </a:solidFill>
              </a:rPr>
              <a:t>. The </a:t>
            </a:r>
            <a:r>
              <a:rPr lang="en-US" sz="3100" dirty="0" smtClean="0">
                <a:solidFill>
                  <a:schemeClr val="tx1">
                    <a:lumMod val="65000"/>
                    <a:lumOff val="35000"/>
                  </a:schemeClr>
                </a:solidFill>
              </a:rPr>
              <a:t>wife could </a:t>
            </a:r>
            <a:r>
              <a:rPr lang="en-US" sz="3100" dirty="0">
                <a:solidFill>
                  <a:schemeClr val="tx1">
                    <a:lumMod val="65000"/>
                    <a:lumOff val="35000"/>
                  </a:schemeClr>
                </a:solidFill>
              </a:rPr>
              <a:t>have expressed the same message with a </a:t>
            </a:r>
            <a:r>
              <a:rPr lang="en-US" sz="3100" i="1" dirty="0">
                <a:solidFill>
                  <a:schemeClr val="tx1">
                    <a:lumMod val="65000"/>
                    <a:lumOff val="35000"/>
                  </a:schemeClr>
                </a:solidFill>
              </a:rPr>
              <a:t>direct speech</a:t>
            </a:r>
            <a:r>
              <a:rPr lang="en-US" sz="3100" dirty="0">
                <a:solidFill>
                  <a:schemeClr val="tx1">
                    <a:lumMod val="65000"/>
                    <a:lumOff val="35000"/>
                  </a:schemeClr>
                </a:solidFill>
              </a:rPr>
              <a:t> act:</a:t>
            </a:r>
            <a:endParaRPr lang="it-IT" sz="3100" dirty="0">
              <a:solidFill>
                <a:schemeClr val="tx1">
                  <a:lumMod val="65000"/>
                  <a:lumOff val="35000"/>
                </a:schemeClr>
              </a:solidFill>
            </a:endParaRPr>
          </a:p>
          <a:p>
            <a:pPr algn="l"/>
            <a:r>
              <a:rPr lang="en-US" sz="3100" i="1" dirty="0" smtClean="0">
                <a:solidFill>
                  <a:schemeClr val="tx1">
                    <a:lumMod val="65000"/>
                    <a:lumOff val="35000"/>
                  </a:schemeClr>
                </a:solidFill>
              </a:rPr>
              <a:t>Man</a:t>
            </a:r>
            <a:r>
              <a:rPr lang="en-US" sz="3100" dirty="0" smtClean="0">
                <a:solidFill>
                  <a:schemeClr val="tx1">
                    <a:lumMod val="65000"/>
                    <a:lumOff val="35000"/>
                  </a:schemeClr>
                </a:solidFill>
              </a:rPr>
              <a:t>: </a:t>
            </a:r>
            <a:r>
              <a:rPr lang="it-IT" sz="3100" dirty="0" err="1">
                <a:solidFill>
                  <a:schemeClr val="tx1">
                    <a:lumMod val="65000"/>
                    <a:lumOff val="35000"/>
                  </a:schemeClr>
                </a:solidFill>
              </a:rPr>
              <a:t>Let’s</a:t>
            </a:r>
            <a:r>
              <a:rPr lang="it-IT" sz="3100" dirty="0">
                <a:solidFill>
                  <a:schemeClr val="tx1">
                    <a:lumMod val="65000"/>
                    <a:lumOff val="35000"/>
                  </a:schemeClr>
                </a:solidFill>
              </a:rPr>
              <a:t> </a:t>
            </a:r>
            <a:r>
              <a:rPr lang="it-IT" sz="3100" dirty="0" err="1">
                <a:solidFill>
                  <a:schemeClr val="tx1">
                    <a:lumMod val="65000"/>
                    <a:lumOff val="35000"/>
                  </a:schemeClr>
                </a:solidFill>
              </a:rPr>
              <a:t>have</a:t>
            </a:r>
            <a:r>
              <a:rPr lang="it-IT" sz="3100" dirty="0">
                <a:solidFill>
                  <a:schemeClr val="tx1">
                    <a:lumMod val="65000"/>
                    <a:lumOff val="35000"/>
                  </a:schemeClr>
                </a:solidFill>
              </a:rPr>
              <a:t> coffee </a:t>
            </a:r>
            <a:r>
              <a:rPr lang="it-IT" sz="3100" dirty="0" err="1">
                <a:solidFill>
                  <a:schemeClr val="tx1">
                    <a:lumMod val="65000"/>
                    <a:lumOff val="35000"/>
                  </a:schemeClr>
                </a:solidFill>
              </a:rPr>
              <a:t>at</a:t>
            </a:r>
            <a:r>
              <a:rPr lang="it-IT" sz="3100" dirty="0">
                <a:solidFill>
                  <a:schemeClr val="tx1">
                    <a:lumMod val="65000"/>
                    <a:lumOff val="35000"/>
                  </a:schemeClr>
                </a:solidFill>
              </a:rPr>
              <a:t> </a:t>
            </a:r>
            <a:r>
              <a:rPr lang="it-IT" sz="3100" dirty="0" err="1">
                <a:solidFill>
                  <a:schemeClr val="tx1">
                    <a:lumMod val="65000"/>
                    <a:lumOff val="35000"/>
                  </a:schemeClr>
                </a:solidFill>
              </a:rPr>
              <a:t>our</a:t>
            </a:r>
            <a:r>
              <a:rPr lang="it-IT" sz="3100" dirty="0">
                <a:solidFill>
                  <a:schemeClr val="tx1">
                    <a:lumMod val="65000"/>
                    <a:lumOff val="35000"/>
                  </a:schemeClr>
                </a:solidFill>
              </a:rPr>
              <a:t> </a:t>
            </a:r>
            <a:r>
              <a:rPr lang="it-IT" sz="3100" dirty="0" err="1">
                <a:solidFill>
                  <a:schemeClr val="tx1">
                    <a:lumMod val="65000"/>
                    <a:lumOff val="35000"/>
                  </a:schemeClr>
                </a:solidFill>
              </a:rPr>
              <a:t>place</a:t>
            </a:r>
            <a:endParaRPr lang="it-IT" sz="3100" dirty="0">
              <a:solidFill>
                <a:schemeClr val="tx1">
                  <a:lumMod val="65000"/>
                  <a:lumOff val="35000"/>
                </a:schemeClr>
              </a:solidFill>
            </a:endParaRPr>
          </a:p>
          <a:p>
            <a:pPr algn="l"/>
            <a:r>
              <a:rPr lang="en-US" sz="3100" dirty="0" smtClean="0">
                <a:solidFill>
                  <a:schemeClr val="tx1">
                    <a:lumMod val="65000"/>
                    <a:lumOff val="35000"/>
                  </a:schemeClr>
                </a:solidFill>
              </a:rPr>
              <a:t>Wife:   </a:t>
            </a:r>
            <a:r>
              <a:rPr lang="it-IT" sz="3100" dirty="0" smtClean="0">
                <a:solidFill>
                  <a:schemeClr val="tx1">
                    <a:lumMod val="65000"/>
                    <a:lumOff val="35000"/>
                  </a:schemeClr>
                </a:solidFill>
              </a:rPr>
              <a:t>I </a:t>
            </a:r>
            <a:r>
              <a:rPr lang="it-IT" sz="3100" dirty="0" err="1" smtClean="0">
                <a:solidFill>
                  <a:schemeClr val="tx1">
                    <a:lumMod val="65000"/>
                    <a:lumOff val="35000"/>
                  </a:schemeClr>
                </a:solidFill>
              </a:rPr>
              <a:t>am</a:t>
            </a:r>
            <a:r>
              <a:rPr lang="it-IT" sz="3100" dirty="0" smtClean="0">
                <a:solidFill>
                  <a:schemeClr val="tx1">
                    <a:lumMod val="65000"/>
                    <a:lumOff val="35000"/>
                  </a:schemeClr>
                </a:solidFill>
              </a:rPr>
              <a:t> </a:t>
            </a:r>
            <a:r>
              <a:rPr lang="it-IT" sz="3100" dirty="0" err="1" smtClean="0">
                <a:solidFill>
                  <a:schemeClr val="tx1">
                    <a:lumMod val="65000"/>
                    <a:lumOff val="35000"/>
                  </a:schemeClr>
                </a:solidFill>
              </a:rPr>
              <a:t>tired</a:t>
            </a:r>
            <a:r>
              <a:rPr lang="it-IT" sz="3100" dirty="0" smtClean="0">
                <a:solidFill>
                  <a:schemeClr val="tx1">
                    <a:lumMod val="65000"/>
                    <a:lumOff val="35000"/>
                  </a:schemeClr>
                </a:solidFill>
              </a:rPr>
              <a:t>, I </a:t>
            </a:r>
            <a:r>
              <a:rPr lang="it-IT" sz="3100" dirty="0" err="1" smtClean="0">
                <a:solidFill>
                  <a:schemeClr val="tx1">
                    <a:lumMod val="65000"/>
                    <a:lumOff val="35000"/>
                  </a:schemeClr>
                </a:solidFill>
              </a:rPr>
              <a:t>want</a:t>
            </a:r>
            <a:r>
              <a:rPr lang="it-IT" sz="3100" dirty="0" smtClean="0">
                <a:solidFill>
                  <a:schemeClr val="tx1">
                    <a:lumMod val="65000"/>
                    <a:lumOff val="35000"/>
                  </a:schemeClr>
                </a:solidFill>
              </a:rPr>
              <a:t> to go to </a:t>
            </a:r>
            <a:r>
              <a:rPr lang="it-IT" sz="3100" dirty="0" err="1" smtClean="0">
                <a:solidFill>
                  <a:schemeClr val="tx1">
                    <a:lumMod val="65000"/>
                    <a:lumOff val="35000"/>
                  </a:schemeClr>
                </a:solidFill>
              </a:rPr>
              <a:t>sleep</a:t>
            </a:r>
            <a:endParaRPr lang="it-IT" sz="3100" dirty="0">
              <a:solidFill>
                <a:schemeClr val="tx1">
                  <a:lumMod val="65000"/>
                  <a:lumOff val="35000"/>
                </a:schemeClr>
              </a:solidFill>
            </a:endParaRPr>
          </a:p>
          <a:p>
            <a:pPr algn="l"/>
            <a:r>
              <a:rPr lang="en-US" sz="3100" dirty="0">
                <a:solidFill>
                  <a:schemeClr val="tx1">
                    <a:lumMod val="65000"/>
                    <a:lumOff val="35000"/>
                  </a:schemeClr>
                </a:solidFill>
              </a:rPr>
              <a:t> </a:t>
            </a:r>
            <a:endParaRPr lang="it-IT" sz="3100" dirty="0">
              <a:solidFill>
                <a:schemeClr val="tx1">
                  <a:lumMod val="65000"/>
                  <a:lumOff val="35000"/>
                </a:schemeClr>
              </a:solidFill>
            </a:endParaRPr>
          </a:p>
          <a:p>
            <a:pPr algn="l"/>
            <a:endParaRPr lang="it-IT" sz="3800" dirty="0">
              <a:solidFill>
                <a:schemeClr val="tx2"/>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06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2- </a:t>
            </a:r>
            <a:r>
              <a:rPr lang="it-IT" sz="3200" b="1" dirty="0" err="1" smtClean="0">
                <a:solidFill>
                  <a:schemeClr val="tx2"/>
                </a:solidFill>
              </a:rPr>
              <a:t>Communication</a:t>
            </a:r>
            <a:endParaRPr lang="it-IT" sz="3200" dirty="0"/>
          </a:p>
        </p:txBody>
      </p:sp>
      <p:sp>
        <p:nvSpPr>
          <p:cNvPr id="3" name="Sottotitolo 2"/>
          <p:cNvSpPr>
            <a:spLocks noGrp="1"/>
          </p:cNvSpPr>
          <p:nvPr>
            <p:ph type="subTitle" idx="1"/>
          </p:nvPr>
        </p:nvSpPr>
        <p:spPr>
          <a:xfrm>
            <a:off x="0" y="1268760"/>
            <a:ext cx="9144000" cy="5472608"/>
          </a:xfrm>
        </p:spPr>
        <p:txBody>
          <a:bodyPr>
            <a:normAutofit fontScale="77500" lnSpcReduction="20000"/>
          </a:bodyPr>
          <a:lstStyle/>
          <a:p>
            <a:r>
              <a:rPr lang="en-US" dirty="0">
                <a:solidFill>
                  <a:schemeClr val="tx1"/>
                </a:solidFill>
              </a:rPr>
              <a:t> </a:t>
            </a:r>
            <a:endParaRPr lang="it-IT" dirty="0">
              <a:solidFill>
                <a:schemeClr val="tx1"/>
              </a:solidFill>
            </a:endParaRPr>
          </a:p>
          <a:p>
            <a:r>
              <a:rPr lang="en-US" sz="3400" b="1" dirty="0" smtClean="0">
                <a:solidFill>
                  <a:schemeClr val="tx1"/>
                </a:solidFill>
              </a:rPr>
              <a:t>Speech </a:t>
            </a:r>
            <a:r>
              <a:rPr lang="en-US" sz="3400" b="1" dirty="0">
                <a:solidFill>
                  <a:schemeClr val="tx1"/>
                </a:solidFill>
              </a:rPr>
              <a:t>Act Theory</a:t>
            </a:r>
            <a:r>
              <a:rPr lang="en-US" sz="3400" dirty="0">
                <a:solidFill>
                  <a:schemeClr val="tx1"/>
                </a:solidFill>
              </a:rPr>
              <a:t> (John Austin 1962, John Searle 1969)</a:t>
            </a:r>
            <a:endParaRPr lang="it-IT" sz="3400" dirty="0">
              <a:solidFill>
                <a:schemeClr val="tx1"/>
              </a:solidFill>
            </a:endParaRPr>
          </a:p>
          <a:p>
            <a:r>
              <a:rPr lang="it-IT" sz="3400" dirty="0" smtClean="0">
                <a:solidFill>
                  <a:schemeClr val="tx2"/>
                </a:solidFill>
              </a:rPr>
              <a:t>Direct and </a:t>
            </a:r>
            <a:r>
              <a:rPr lang="it-IT" sz="3400" dirty="0" err="1" smtClean="0">
                <a:solidFill>
                  <a:schemeClr val="tx2"/>
                </a:solidFill>
              </a:rPr>
              <a:t>Indirect</a:t>
            </a:r>
            <a:r>
              <a:rPr lang="it-IT" sz="3400" dirty="0" smtClean="0">
                <a:solidFill>
                  <a:schemeClr val="tx2"/>
                </a:solidFill>
              </a:rPr>
              <a:t> Speech </a:t>
            </a:r>
            <a:r>
              <a:rPr lang="it-IT" sz="3400" dirty="0" err="1" smtClean="0">
                <a:solidFill>
                  <a:schemeClr val="tx2"/>
                </a:solidFill>
              </a:rPr>
              <a:t>Acts</a:t>
            </a:r>
            <a:endParaRPr lang="it-IT" sz="3400" dirty="0" smtClean="0">
              <a:solidFill>
                <a:schemeClr val="tx2"/>
              </a:solidFill>
            </a:endParaRPr>
          </a:p>
          <a:p>
            <a:pPr algn="l"/>
            <a:r>
              <a:rPr lang="en-US" sz="3400" dirty="0">
                <a:solidFill>
                  <a:schemeClr val="tx1">
                    <a:lumMod val="65000"/>
                    <a:lumOff val="35000"/>
                  </a:schemeClr>
                </a:solidFill>
              </a:rPr>
              <a:t>Direct Speech Act: grammatical form and communicative function (i.e. illocutionary force) correspond.</a:t>
            </a:r>
            <a:endParaRPr lang="it-IT" sz="3400" dirty="0">
              <a:solidFill>
                <a:schemeClr val="tx1">
                  <a:lumMod val="65000"/>
                  <a:lumOff val="35000"/>
                </a:schemeClr>
              </a:solidFill>
            </a:endParaRPr>
          </a:p>
          <a:p>
            <a:pPr algn="l"/>
            <a:r>
              <a:rPr lang="en-US" sz="3400" dirty="0">
                <a:solidFill>
                  <a:schemeClr val="tx1">
                    <a:lumMod val="65000"/>
                    <a:lumOff val="35000"/>
                  </a:schemeClr>
                </a:solidFill>
              </a:rPr>
              <a:t>Indirect Speech Act: grammatical form and communicative function do not correspond</a:t>
            </a:r>
            <a:r>
              <a:rPr lang="en-US" sz="3400" dirty="0" smtClean="0">
                <a:solidFill>
                  <a:schemeClr val="tx1">
                    <a:lumMod val="65000"/>
                    <a:lumOff val="35000"/>
                  </a:schemeClr>
                </a:solidFill>
              </a:rPr>
              <a:t>.</a:t>
            </a:r>
          </a:p>
          <a:p>
            <a:endParaRPr lang="en-US" sz="3400" dirty="0" smtClean="0">
              <a:solidFill>
                <a:schemeClr val="tx1">
                  <a:lumMod val="65000"/>
                  <a:lumOff val="35000"/>
                </a:schemeClr>
              </a:solidFill>
            </a:endParaRPr>
          </a:p>
          <a:p>
            <a:r>
              <a:rPr lang="en-US" sz="3400" b="1" dirty="0" smtClean="0">
                <a:solidFill>
                  <a:schemeClr val="tx1">
                    <a:lumMod val="65000"/>
                    <a:lumOff val="35000"/>
                  </a:schemeClr>
                </a:solidFill>
              </a:rPr>
              <a:t>Is there any salt??</a:t>
            </a:r>
            <a:endParaRPr lang="it-IT" sz="3400" b="1" dirty="0">
              <a:solidFill>
                <a:schemeClr val="tx1">
                  <a:lumMod val="65000"/>
                  <a:lumOff val="35000"/>
                </a:schemeClr>
              </a:solidFill>
            </a:endParaRPr>
          </a:p>
          <a:p>
            <a:pPr algn="l"/>
            <a:endParaRPr lang="en-US" sz="3400" dirty="0" smtClean="0">
              <a:solidFill>
                <a:schemeClr val="tx1">
                  <a:lumMod val="65000"/>
                  <a:lumOff val="35000"/>
                </a:schemeClr>
              </a:solidFill>
            </a:endParaRPr>
          </a:p>
          <a:p>
            <a:pPr algn="l"/>
            <a:r>
              <a:rPr lang="en-US" sz="3400" dirty="0">
                <a:solidFill>
                  <a:schemeClr val="tx1">
                    <a:lumMod val="65000"/>
                    <a:lumOff val="35000"/>
                  </a:schemeClr>
                </a:solidFill>
              </a:rPr>
              <a:t> </a:t>
            </a:r>
            <a:r>
              <a:rPr lang="it-IT" sz="3400" dirty="0" err="1" smtClean="0">
                <a:solidFill>
                  <a:schemeClr val="tx2"/>
                </a:solidFill>
              </a:rPr>
              <a:t>Other</a:t>
            </a:r>
            <a:r>
              <a:rPr lang="it-IT" sz="3400" dirty="0" smtClean="0">
                <a:solidFill>
                  <a:schemeClr val="tx2"/>
                </a:solidFill>
              </a:rPr>
              <a:t> </a:t>
            </a:r>
            <a:r>
              <a:rPr lang="it-IT" sz="3400" dirty="0" err="1" smtClean="0">
                <a:solidFill>
                  <a:schemeClr val="tx2"/>
                </a:solidFill>
              </a:rPr>
              <a:t>examples</a:t>
            </a:r>
            <a:r>
              <a:rPr lang="it-IT" sz="3400" dirty="0" smtClean="0">
                <a:solidFill>
                  <a:schemeClr val="tx2"/>
                </a:solidFill>
              </a:rPr>
              <a:t> (</a:t>
            </a:r>
            <a:r>
              <a:rPr lang="it-IT" sz="3400" dirty="0" err="1" smtClean="0">
                <a:solidFill>
                  <a:schemeClr val="tx2"/>
                </a:solidFill>
              </a:rPr>
              <a:t>requests</a:t>
            </a:r>
            <a:r>
              <a:rPr lang="it-IT" sz="3400" dirty="0" smtClean="0">
                <a:solidFill>
                  <a:schemeClr val="tx2"/>
                </a:solidFill>
              </a:rPr>
              <a:t> and </a:t>
            </a:r>
            <a:r>
              <a:rPr lang="it-IT" sz="3400" dirty="0" err="1" smtClean="0">
                <a:solidFill>
                  <a:schemeClr val="tx2"/>
                </a:solidFill>
              </a:rPr>
              <a:t>proposals</a:t>
            </a:r>
            <a:r>
              <a:rPr lang="it-IT" sz="3400" dirty="0" smtClean="0">
                <a:solidFill>
                  <a:schemeClr val="tx2"/>
                </a:solidFill>
              </a:rPr>
              <a:t>): </a:t>
            </a:r>
          </a:p>
          <a:p>
            <a:pPr marL="342900" indent="-342900" algn="l">
              <a:buFontTx/>
              <a:buChar char="-"/>
            </a:pPr>
            <a:r>
              <a:rPr lang="it-IT" sz="3400" dirty="0" err="1" smtClean="0">
                <a:solidFill>
                  <a:schemeClr val="tx2"/>
                </a:solidFill>
              </a:rPr>
              <a:t>Would</a:t>
            </a:r>
            <a:r>
              <a:rPr lang="it-IT" sz="3400" dirty="0" smtClean="0">
                <a:solidFill>
                  <a:schemeClr val="tx2"/>
                </a:solidFill>
              </a:rPr>
              <a:t> </a:t>
            </a:r>
            <a:r>
              <a:rPr lang="it-IT" sz="3400" dirty="0" err="1" smtClean="0">
                <a:solidFill>
                  <a:schemeClr val="tx2"/>
                </a:solidFill>
              </a:rPr>
              <a:t>you</a:t>
            </a:r>
            <a:r>
              <a:rPr lang="it-IT" sz="3400" dirty="0" smtClean="0">
                <a:solidFill>
                  <a:schemeClr val="tx2"/>
                </a:solidFill>
              </a:rPr>
              <a:t> </a:t>
            </a:r>
            <a:r>
              <a:rPr lang="it-IT" sz="3400" dirty="0" err="1" smtClean="0">
                <a:solidFill>
                  <a:schemeClr val="tx2"/>
                </a:solidFill>
              </a:rPr>
              <a:t>like</a:t>
            </a:r>
            <a:r>
              <a:rPr lang="it-IT" sz="3400" dirty="0" smtClean="0">
                <a:solidFill>
                  <a:schemeClr val="tx2"/>
                </a:solidFill>
              </a:rPr>
              <a:t> to </a:t>
            </a:r>
            <a:r>
              <a:rPr lang="it-IT" sz="3400" dirty="0" err="1" smtClean="0">
                <a:solidFill>
                  <a:schemeClr val="tx2"/>
                </a:solidFill>
              </a:rPr>
              <a:t>meet</a:t>
            </a:r>
            <a:r>
              <a:rPr lang="it-IT" sz="3400" dirty="0" smtClean="0">
                <a:solidFill>
                  <a:schemeClr val="tx2"/>
                </a:solidFill>
              </a:rPr>
              <a:t> for a coffee? - I </a:t>
            </a:r>
            <a:r>
              <a:rPr lang="it-IT" sz="3400" dirty="0" err="1" smtClean="0">
                <a:solidFill>
                  <a:schemeClr val="tx2"/>
                </a:solidFill>
              </a:rPr>
              <a:t>have</a:t>
            </a:r>
            <a:r>
              <a:rPr lang="it-IT" sz="3400" dirty="0" smtClean="0">
                <a:solidFill>
                  <a:schemeClr val="tx2"/>
                </a:solidFill>
              </a:rPr>
              <a:t> </a:t>
            </a:r>
            <a:r>
              <a:rPr lang="it-IT" sz="3400" dirty="0" err="1" smtClean="0">
                <a:solidFill>
                  <a:schemeClr val="tx2"/>
                </a:solidFill>
              </a:rPr>
              <a:t>class</a:t>
            </a:r>
            <a:r>
              <a:rPr lang="it-IT" sz="3400" dirty="0" smtClean="0">
                <a:solidFill>
                  <a:schemeClr val="tx2"/>
                </a:solidFill>
              </a:rPr>
              <a:t>….</a:t>
            </a:r>
          </a:p>
          <a:p>
            <a:pPr marL="342900" indent="-342900" algn="l">
              <a:buFontTx/>
              <a:buChar char="-"/>
            </a:pPr>
            <a:endParaRPr lang="it-IT" sz="3400" dirty="0">
              <a:solidFill>
                <a:schemeClr val="tx1">
                  <a:lumMod val="65000"/>
                  <a:lumOff val="35000"/>
                </a:schemeClr>
              </a:solidFill>
            </a:endParaRPr>
          </a:p>
          <a:p>
            <a:pPr marL="342900" indent="-342900" algn="l">
              <a:buFontTx/>
              <a:buChar char="-"/>
            </a:pPr>
            <a:r>
              <a:rPr lang="it-IT" sz="3400" dirty="0" smtClean="0">
                <a:solidFill>
                  <a:schemeClr val="tx1">
                    <a:lumMod val="65000"/>
                    <a:lumOff val="35000"/>
                  </a:schemeClr>
                </a:solidFill>
              </a:rPr>
              <a:t>Can </a:t>
            </a:r>
            <a:r>
              <a:rPr lang="it-IT" sz="3400" dirty="0" err="1" smtClean="0">
                <a:solidFill>
                  <a:schemeClr val="tx1">
                    <a:lumMod val="65000"/>
                    <a:lumOff val="35000"/>
                  </a:schemeClr>
                </a:solidFill>
              </a:rPr>
              <a:t>you</a:t>
            </a:r>
            <a:r>
              <a:rPr lang="it-IT" sz="3400" dirty="0" smtClean="0">
                <a:solidFill>
                  <a:schemeClr val="tx1">
                    <a:lumMod val="65000"/>
                    <a:lumOff val="35000"/>
                  </a:schemeClr>
                </a:solidFill>
              </a:rPr>
              <a:t> call Samantha?</a:t>
            </a:r>
          </a:p>
          <a:p>
            <a:pPr algn="l"/>
            <a:endParaRPr lang="it-IT" sz="3400" dirty="0" smtClean="0">
              <a:solidFill>
                <a:schemeClr val="tx1">
                  <a:lumMod val="65000"/>
                  <a:lumOff val="35000"/>
                </a:schemeClr>
              </a:solidFill>
            </a:endParaRPr>
          </a:p>
          <a:p>
            <a:pPr algn="l"/>
            <a:endParaRPr lang="it-IT" sz="3400" dirty="0" smtClean="0">
              <a:solidFill>
                <a:schemeClr val="tx1">
                  <a:lumMod val="65000"/>
                  <a:lumOff val="35000"/>
                </a:schemeClr>
              </a:solidFill>
            </a:endParaRPr>
          </a:p>
          <a:p>
            <a:pPr algn="l"/>
            <a:endParaRPr lang="it-IT" sz="2800" dirty="0">
              <a:solidFill>
                <a:schemeClr val="tx1">
                  <a:lumMod val="65000"/>
                  <a:lumOff val="35000"/>
                </a:schemeClr>
              </a:solidFill>
            </a:endParaRPr>
          </a:p>
          <a:p>
            <a:pPr algn="l"/>
            <a:endParaRPr lang="it-IT" sz="3800" dirty="0">
              <a:solidFill>
                <a:schemeClr val="tx2"/>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10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2- </a:t>
            </a:r>
            <a:r>
              <a:rPr lang="it-IT" sz="3200" b="1" dirty="0" err="1" smtClean="0">
                <a:solidFill>
                  <a:schemeClr val="tx2"/>
                </a:solidFill>
              </a:rPr>
              <a:t>Communication</a:t>
            </a:r>
            <a:endParaRPr lang="it-IT" sz="3200" dirty="0"/>
          </a:p>
        </p:txBody>
      </p:sp>
      <p:sp>
        <p:nvSpPr>
          <p:cNvPr id="3" name="Sottotitolo 2"/>
          <p:cNvSpPr>
            <a:spLocks noGrp="1"/>
          </p:cNvSpPr>
          <p:nvPr>
            <p:ph type="subTitle" idx="1"/>
          </p:nvPr>
        </p:nvSpPr>
        <p:spPr>
          <a:xfrm>
            <a:off x="0" y="1268760"/>
            <a:ext cx="9144000" cy="5472608"/>
          </a:xfrm>
        </p:spPr>
        <p:txBody>
          <a:bodyPr>
            <a:normAutofit fontScale="92500" lnSpcReduction="20000"/>
          </a:bodyPr>
          <a:lstStyle/>
          <a:p>
            <a:endParaRPr lang="en-US" sz="2400" b="1" dirty="0" smtClean="0">
              <a:solidFill>
                <a:schemeClr val="tx1">
                  <a:lumMod val="65000"/>
                  <a:lumOff val="35000"/>
                </a:schemeClr>
              </a:solidFill>
            </a:endParaRPr>
          </a:p>
          <a:p>
            <a:r>
              <a:rPr lang="en-US" sz="2400" b="1" dirty="0" smtClean="0">
                <a:solidFill>
                  <a:schemeClr val="tx1">
                    <a:lumMod val="65000"/>
                    <a:lumOff val="35000"/>
                  </a:schemeClr>
                </a:solidFill>
              </a:rPr>
              <a:t>Dell </a:t>
            </a:r>
            <a:r>
              <a:rPr lang="en-US" sz="2400" b="1" dirty="0" err="1">
                <a:solidFill>
                  <a:schemeClr val="tx1">
                    <a:lumMod val="65000"/>
                    <a:lumOff val="35000"/>
                  </a:schemeClr>
                </a:solidFill>
              </a:rPr>
              <a:t>Hymes’s</a:t>
            </a:r>
            <a:r>
              <a:rPr lang="en-US" sz="2400" b="1" dirty="0">
                <a:solidFill>
                  <a:schemeClr val="tx1">
                    <a:lumMod val="65000"/>
                    <a:lumOff val="35000"/>
                  </a:schemeClr>
                </a:solidFill>
              </a:rPr>
              <a:t> </a:t>
            </a:r>
            <a:r>
              <a:rPr lang="en-US" sz="2400" b="1" dirty="0" smtClean="0">
                <a:solidFill>
                  <a:schemeClr val="tx1">
                    <a:lumMod val="65000"/>
                    <a:lumOff val="35000"/>
                  </a:schemeClr>
                </a:solidFill>
              </a:rPr>
              <a:t>4 </a:t>
            </a:r>
            <a:r>
              <a:rPr lang="en-US" sz="2400" b="1" dirty="0">
                <a:solidFill>
                  <a:schemeClr val="tx1">
                    <a:lumMod val="65000"/>
                    <a:lumOff val="35000"/>
                  </a:schemeClr>
                </a:solidFill>
              </a:rPr>
              <a:t>aspects of communicative </a:t>
            </a:r>
            <a:r>
              <a:rPr lang="en-US" sz="2400" b="1" dirty="0" smtClean="0">
                <a:solidFill>
                  <a:schemeClr val="tx1">
                    <a:lumMod val="65000"/>
                    <a:lumOff val="35000"/>
                  </a:schemeClr>
                </a:solidFill>
              </a:rPr>
              <a:t>competence</a:t>
            </a:r>
          </a:p>
          <a:p>
            <a:pPr algn="l"/>
            <a:r>
              <a:rPr lang="en-US" sz="2400" dirty="0" err="1">
                <a:solidFill>
                  <a:schemeClr val="accent1"/>
                </a:solidFill>
              </a:rPr>
              <a:t>Hymes</a:t>
            </a:r>
            <a:r>
              <a:rPr lang="en-US" sz="2400" dirty="0">
                <a:solidFill>
                  <a:schemeClr val="accent1"/>
                </a:solidFill>
              </a:rPr>
              <a:t>' original idea was that speakers of a language have to have more than grammatical competence in order to be able communicate effectively in a language; they also need to know how language is used by members of a speech community to accomplish their purposes.</a:t>
            </a:r>
            <a:endParaRPr lang="en-US" sz="2400" b="1" dirty="0" smtClean="0">
              <a:solidFill>
                <a:schemeClr val="accent1"/>
              </a:solidFill>
            </a:endParaRPr>
          </a:p>
          <a:p>
            <a:endParaRPr lang="en-US" sz="2400" b="1" dirty="0" smtClean="0">
              <a:solidFill>
                <a:schemeClr val="accent1"/>
              </a:solidFill>
            </a:endParaRPr>
          </a:p>
          <a:p>
            <a:r>
              <a:rPr lang="en-US" sz="2400" b="1" dirty="0" smtClean="0">
                <a:solidFill>
                  <a:schemeClr val="tx2"/>
                </a:solidFill>
              </a:rPr>
              <a:t>Four </a:t>
            </a:r>
            <a:r>
              <a:rPr lang="en-US" sz="2400" b="1" dirty="0">
                <a:solidFill>
                  <a:schemeClr val="tx2"/>
                </a:solidFill>
              </a:rPr>
              <a:t>kinds of </a:t>
            </a:r>
            <a:r>
              <a:rPr lang="en-US" sz="2400" b="1" dirty="0" err="1">
                <a:solidFill>
                  <a:schemeClr val="tx2"/>
                </a:solidFill>
              </a:rPr>
              <a:t>judgement</a:t>
            </a:r>
            <a:r>
              <a:rPr lang="en-US" sz="2400" b="1" dirty="0">
                <a:solidFill>
                  <a:schemeClr val="tx2"/>
                </a:solidFill>
              </a:rPr>
              <a:t>:</a:t>
            </a:r>
            <a:endParaRPr lang="it-IT" sz="2400" b="1" dirty="0">
              <a:solidFill>
                <a:schemeClr val="tx2"/>
              </a:solidFill>
            </a:endParaRPr>
          </a:p>
          <a:p>
            <a:pPr algn="just">
              <a:lnSpc>
                <a:spcPct val="150000"/>
              </a:lnSpc>
            </a:pPr>
            <a:endParaRPr lang="en-US" sz="2400" dirty="0" smtClean="0">
              <a:solidFill>
                <a:schemeClr val="tx2"/>
              </a:solidFill>
            </a:endParaRPr>
          </a:p>
          <a:p>
            <a:pPr algn="just">
              <a:lnSpc>
                <a:spcPct val="150000"/>
              </a:lnSpc>
            </a:pPr>
            <a:r>
              <a:rPr lang="en-US" sz="2400" dirty="0" smtClean="0">
                <a:solidFill>
                  <a:schemeClr val="tx2"/>
                </a:solidFill>
              </a:rPr>
              <a:t>1- Whether </a:t>
            </a:r>
            <a:r>
              <a:rPr lang="en-US" sz="2400" dirty="0">
                <a:solidFill>
                  <a:schemeClr val="tx2"/>
                </a:solidFill>
              </a:rPr>
              <a:t>(and to what degree) something is formally </a:t>
            </a:r>
            <a:r>
              <a:rPr lang="en-US" sz="2400" b="1" dirty="0">
                <a:solidFill>
                  <a:schemeClr val="tx2"/>
                </a:solidFill>
              </a:rPr>
              <a:t>possible</a:t>
            </a:r>
            <a:endParaRPr lang="it-IT" sz="2400" b="1" dirty="0">
              <a:solidFill>
                <a:schemeClr val="tx2"/>
              </a:solidFill>
            </a:endParaRPr>
          </a:p>
          <a:p>
            <a:pPr algn="just">
              <a:lnSpc>
                <a:spcPct val="150000"/>
              </a:lnSpc>
            </a:pPr>
            <a:r>
              <a:rPr lang="en-US" sz="2400" dirty="0" smtClean="0">
                <a:solidFill>
                  <a:schemeClr val="tx2"/>
                </a:solidFill>
              </a:rPr>
              <a:t>2- Whether </a:t>
            </a:r>
            <a:r>
              <a:rPr lang="en-US" sz="2400" dirty="0">
                <a:solidFill>
                  <a:schemeClr val="tx2"/>
                </a:solidFill>
              </a:rPr>
              <a:t>(and to what degree) something is </a:t>
            </a:r>
            <a:r>
              <a:rPr lang="en-US" sz="2400" b="1" dirty="0">
                <a:solidFill>
                  <a:schemeClr val="tx2"/>
                </a:solidFill>
              </a:rPr>
              <a:t>feasible</a:t>
            </a:r>
            <a:endParaRPr lang="it-IT" sz="2400" b="1" dirty="0">
              <a:solidFill>
                <a:schemeClr val="tx2"/>
              </a:solidFill>
            </a:endParaRPr>
          </a:p>
          <a:p>
            <a:pPr algn="just">
              <a:lnSpc>
                <a:spcPct val="150000"/>
              </a:lnSpc>
            </a:pPr>
            <a:r>
              <a:rPr lang="en-US" sz="2400" dirty="0" smtClean="0">
                <a:solidFill>
                  <a:schemeClr val="tx2"/>
                </a:solidFill>
              </a:rPr>
              <a:t>3- Whether </a:t>
            </a:r>
            <a:r>
              <a:rPr lang="en-US" sz="2400" dirty="0">
                <a:solidFill>
                  <a:schemeClr val="tx2"/>
                </a:solidFill>
              </a:rPr>
              <a:t>(and to what degree) something is </a:t>
            </a:r>
            <a:r>
              <a:rPr lang="en-US" sz="2400" b="1" dirty="0">
                <a:solidFill>
                  <a:schemeClr val="tx2"/>
                </a:solidFill>
              </a:rPr>
              <a:t>appropriate</a:t>
            </a:r>
            <a:r>
              <a:rPr lang="en-US" sz="2400" dirty="0">
                <a:solidFill>
                  <a:schemeClr val="tx2"/>
                </a:solidFill>
              </a:rPr>
              <a:t> in relation to the context in which it is used</a:t>
            </a:r>
            <a:endParaRPr lang="it-IT" sz="2400" dirty="0">
              <a:solidFill>
                <a:schemeClr val="tx2"/>
              </a:solidFill>
            </a:endParaRPr>
          </a:p>
          <a:p>
            <a:pPr algn="just">
              <a:lnSpc>
                <a:spcPct val="150000"/>
              </a:lnSpc>
            </a:pPr>
            <a:r>
              <a:rPr lang="en-US" sz="2400" dirty="0" smtClean="0">
                <a:solidFill>
                  <a:schemeClr val="tx2"/>
                </a:solidFill>
              </a:rPr>
              <a:t>4- Whether </a:t>
            </a:r>
            <a:r>
              <a:rPr lang="en-US" sz="2400" dirty="0">
                <a:solidFill>
                  <a:schemeClr val="tx2"/>
                </a:solidFill>
              </a:rPr>
              <a:t>(and to what degree) something is actually </a:t>
            </a:r>
            <a:r>
              <a:rPr lang="en-US" sz="2400" b="1" dirty="0">
                <a:solidFill>
                  <a:schemeClr val="tx2"/>
                </a:solidFill>
              </a:rPr>
              <a:t>performed</a:t>
            </a:r>
            <a:endParaRPr lang="it-IT" sz="2400" b="1" dirty="0">
              <a:solidFill>
                <a:schemeClr val="tx2"/>
              </a:solidFill>
            </a:endParaRPr>
          </a:p>
          <a:p>
            <a:pPr algn="just">
              <a:lnSpc>
                <a:spcPct val="150000"/>
              </a:lnSpc>
            </a:pPr>
            <a:endParaRPr lang="it-IT" sz="2400" dirty="0">
              <a:solidFill>
                <a:schemeClr val="tx2"/>
              </a:solidFill>
            </a:endParaRPr>
          </a:p>
          <a:p>
            <a:pPr algn="just">
              <a:lnSpc>
                <a:spcPct val="150000"/>
              </a:lnSpc>
            </a:pPr>
            <a:endParaRPr lang="it-IT" sz="3800" dirty="0">
              <a:solidFill>
                <a:schemeClr val="tx2"/>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347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2- </a:t>
            </a:r>
            <a:r>
              <a:rPr lang="it-IT" sz="3200" b="1" dirty="0" err="1" smtClean="0">
                <a:solidFill>
                  <a:schemeClr val="tx2"/>
                </a:solidFill>
              </a:rPr>
              <a:t>Communication</a:t>
            </a:r>
            <a:endParaRPr lang="it-IT" sz="3200" dirty="0"/>
          </a:p>
        </p:txBody>
      </p:sp>
      <p:sp>
        <p:nvSpPr>
          <p:cNvPr id="3" name="Sottotitolo 2"/>
          <p:cNvSpPr>
            <a:spLocks noGrp="1"/>
          </p:cNvSpPr>
          <p:nvPr>
            <p:ph type="subTitle" idx="1"/>
          </p:nvPr>
        </p:nvSpPr>
        <p:spPr>
          <a:xfrm>
            <a:off x="0" y="836712"/>
            <a:ext cx="9144000" cy="6021288"/>
          </a:xfrm>
        </p:spPr>
        <p:txBody>
          <a:bodyPr>
            <a:normAutofit/>
          </a:bodyPr>
          <a:lstStyle/>
          <a:p>
            <a:endParaRPr lang="en-US" sz="2400" b="1" dirty="0" smtClean="0">
              <a:solidFill>
                <a:schemeClr val="tx1">
                  <a:lumMod val="65000"/>
                  <a:lumOff val="35000"/>
                </a:schemeClr>
              </a:solidFill>
            </a:endParaRPr>
          </a:p>
          <a:p>
            <a:pPr algn="just"/>
            <a:r>
              <a:rPr lang="en-US" sz="2400" dirty="0" smtClean="0">
                <a:solidFill>
                  <a:schemeClr val="tx2"/>
                </a:solidFill>
              </a:rPr>
              <a:t>1- </a:t>
            </a:r>
            <a:r>
              <a:rPr lang="en-US" sz="2400" b="1" dirty="0" smtClean="0">
                <a:solidFill>
                  <a:schemeClr val="tx2"/>
                </a:solidFill>
              </a:rPr>
              <a:t>possible</a:t>
            </a:r>
            <a:endParaRPr lang="it-IT" sz="2400" b="1" dirty="0">
              <a:solidFill>
                <a:schemeClr val="tx2"/>
              </a:solidFill>
            </a:endParaRPr>
          </a:p>
          <a:p>
            <a:pPr algn="just"/>
            <a:r>
              <a:rPr lang="en-US" sz="2400" dirty="0" smtClean="0">
                <a:solidFill>
                  <a:schemeClr val="tx2"/>
                </a:solidFill>
              </a:rPr>
              <a:t>2- </a:t>
            </a:r>
            <a:r>
              <a:rPr lang="en-US" sz="2400" b="1" dirty="0" smtClean="0">
                <a:solidFill>
                  <a:schemeClr val="tx2"/>
                </a:solidFill>
              </a:rPr>
              <a:t>feasible</a:t>
            </a:r>
            <a:endParaRPr lang="it-IT" sz="2400" b="1" dirty="0">
              <a:solidFill>
                <a:schemeClr val="tx2"/>
              </a:solidFill>
            </a:endParaRPr>
          </a:p>
          <a:p>
            <a:pPr algn="just"/>
            <a:r>
              <a:rPr lang="en-US" sz="2400" dirty="0" smtClean="0">
                <a:solidFill>
                  <a:schemeClr val="tx2"/>
                </a:solidFill>
              </a:rPr>
              <a:t>3- </a:t>
            </a:r>
            <a:r>
              <a:rPr lang="en-US" sz="2400" b="1" dirty="0" smtClean="0">
                <a:solidFill>
                  <a:schemeClr val="tx2"/>
                </a:solidFill>
              </a:rPr>
              <a:t>appropriate</a:t>
            </a:r>
            <a:endParaRPr lang="it-IT" sz="2400" dirty="0">
              <a:solidFill>
                <a:schemeClr val="tx2"/>
              </a:solidFill>
            </a:endParaRPr>
          </a:p>
          <a:p>
            <a:pPr algn="just"/>
            <a:r>
              <a:rPr lang="en-US" sz="2400" dirty="0" smtClean="0">
                <a:solidFill>
                  <a:schemeClr val="tx2"/>
                </a:solidFill>
              </a:rPr>
              <a:t>4- </a:t>
            </a:r>
            <a:r>
              <a:rPr lang="en-US" sz="2400" b="1" dirty="0" smtClean="0">
                <a:solidFill>
                  <a:schemeClr val="tx2"/>
                </a:solidFill>
              </a:rPr>
              <a:t>performed</a:t>
            </a:r>
            <a:endParaRPr lang="it-IT" sz="2400" b="1" dirty="0">
              <a:solidFill>
                <a:schemeClr val="tx2"/>
              </a:solidFill>
            </a:endParaRPr>
          </a:p>
          <a:p>
            <a:pPr algn="just"/>
            <a:r>
              <a:rPr lang="it-IT" sz="2400" dirty="0" smtClean="0">
                <a:solidFill>
                  <a:schemeClr val="tx2"/>
                </a:solidFill>
              </a:rPr>
              <a:t>1- </a:t>
            </a:r>
            <a:r>
              <a:rPr lang="en-US" sz="2400" dirty="0" smtClean="0">
                <a:solidFill>
                  <a:schemeClr val="tx2"/>
                </a:solidFill>
              </a:rPr>
              <a:t>Something </a:t>
            </a:r>
            <a:r>
              <a:rPr lang="en-US" sz="2400" dirty="0">
                <a:solidFill>
                  <a:schemeClr val="tx2"/>
                </a:solidFill>
              </a:rPr>
              <a:t>possible within a formal system is </a:t>
            </a:r>
            <a:r>
              <a:rPr lang="en-US" sz="2400" dirty="0" smtClean="0">
                <a:solidFill>
                  <a:schemeClr val="tx2"/>
                </a:solidFill>
              </a:rPr>
              <a:t>grammatical</a:t>
            </a:r>
          </a:p>
          <a:p>
            <a:pPr algn="just"/>
            <a:r>
              <a:rPr lang="it-IT" sz="2400" dirty="0" smtClean="0">
                <a:solidFill>
                  <a:schemeClr val="tx2"/>
                </a:solidFill>
              </a:rPr>
              <a:t>2- (</a:t>
            </a:r>
            <a:r>
              <a:rPr lang="it-IT" sz="2400" dirty="0" err="1" smtClean="0">
                <a:solidFill>
                  <a:schemeClr val="tx1">
                    <a:lumMod val="75000"/>
                    <a:lumOff val="25000"/>
                  </a:schemeClr>
                </a:solidFill>
              </a:rPr>
              <a:t>ambiguity</a:t>
            </a:r>
            <a:r>
              <a:rPr lang="it-IT" sz="2400" dirty="0" smtClean="0">
                <a:solidFill>
                  <a:schemeClr val="tx2"/>
                </a:solidFill>
              </a:rPr>
              <a:t>) </a:t>
            </a:r>
            <a:r>
              <a:rPr lang="it-IT" sz="2400" dirty="0" err="1" smtClean="0">
                <a:solidFill>
                  <a:schemeClr val="tx2"/>
                </a:solidFill>
              </a:rPr>
              <a:t>Visiting</a:t>
            </a:r>
            <a:r>
              <a:rPr lang="it-IT" sz="2400" dirty="0" smtClean="0">
                <a:solidFill>
                  <a:schemeClr val="tx2"/>
                </a:solidFill>
              </a:rPr>
              <a:t> </a:t>
            </a:r>
            <a:r>
              <a:rPr lang="it-IT" sz="2400" dirty="0" err="1" smtClean="0">
                <a:solidFill>
                  <a:schemeClr val="tx2"/>
                </a:solidFill>
              </a:rPr>
              <a:t>aunt</a:t>
            </a:r>
            <a:r>
              <a:rPr lang="it-IT" sz="2400" dirty="0" smtClean="0">
                <a:solidFill>
                  <a:schemeClr val="tx2"/>
                </a:solidFill>
              </a:rPr>
              <a:t> can be </a:t>
            </a:r>
            <a:r>
              <a:rPr lang="it-IT" sz="2400" dirty="0" err="1" smtClean="0">
                <a:solidFill>
                  <a:schemeClr val="tx2"/>
                </a:solidFill>
              </a:rPr>
              <a:t>boring</a:t>
            </a:r>
            <a:r>
              <a:rPr lang="it-IT" sz="2400" dirty="0" smtClean="0">
                <a:solidFill>
                  <a:schemeClr val="tx2"/>
                </a:solidFill>
              </a:rPr>
              <a:t>; I </a:t>
            </a:r>
            <a:r>
              <a:rPr lang="it-IT" sz="2400" dirty="0" err="1" smtClean="0">
                <a:solidFill>
                  <a:schemeClr val="tx2"/>
                </a:solidFill>
              </a:rPr>
              <a:t>met</a:t>
            </a:r>
            <a:r>
              <a:rPr lang="it-IT" sz="2400" dirty="0" smtClean="0">
                <a:solidFill>
                  <a:schemeClr val="tx2"/>
                </a:solidFill>
              </a:rPr>
              <a:t> a man with a </a:t>
            </a:r>
            <a:r>
              <a:rPr lang="it-IT" sz="2400" dirty="0" err="1" smtClean="0">
                <a:solidFill>
                  <a:schemeClr val="tx2"/>
                </a:solidFill>
              </a:rPr>
              <a:t>glass</a:t>
            </a:r>
            <a:r>
              <a:rPr lang="it-IT" sz="2400" dirty="0" smtClean="0">
                <a:solidFill>
                  <a:schemeClr val="tx2"/>
                </a:solidFill>
              </a:rPr>
              <a:t> </a:t>
            </a:r>
            <a:r>
              <a:rPr lang="it-IT" sz="2400" dirty="0" err="1" smtClean="0">
                <a:solidFill>
                  <a:schemeClr val="tx2"/>
                </a:solidFill>
              </a:rPr>
              <a:t>eye</a:t>
            </a:r>
            <a:r>
              <a:rPr lang="it-IT" sz="2400" dirty="0" smtClean="0">
                <a:solidFill>
                  <a:schemeClr val="tx2"/>
                </a:solidFill>
              </a:rPr>
              <a:t> </a:t>
            </a:r>
            <a:r>
              <a:rPr lang="it-IT" sz="2400" dirty="0" err="1" smtClean="0">
                <a:solidFill>
                  <a:schemeClr val="tx2"/>
                </a:solidFill>
              </a:rPr>
              <a:t>called</a:t>
            </a:r>
            <a:r>
              <a:rPr lang="it-IT" sz="2400" dirty="0" smtClean="0">
                <a:solidFill>
                  <a:schemeClr val="tx2"/>
                </a:solidFill>
              </a:rPr>
              <a:t> Eric; </a:t>
            </a:r>
            <a:r>
              <a:rPr lang="it-IT" sz="2400" dirty="0" err="1" smtClean="0">
                <a:solidFill>
                  <a:schemeClr val="tx2"/>
                </a:solidFill>
              </a:rPr>
              <a:t>two</a:t>
            </a:r>
            <a:r>
              <a:rPr lang="it-IT" sz="2400" dirty="0" smtClean="0">
                <a:solidFill>
                  <a:schemeClr val="tx2"/>
                </a:solidFill>
              </a:rPr>
              <a:t> </a:t>
            </a:r>
            <a:r>
              <a:rPr lang="it-IT" sz="2400" dirty="0" err="1" smtClean="0">
                <a:solidFill>
                  <a:schemeClr val="tx2"/>
                </a:solidFill>
              </a:rPr>
              <a:t>sisters</a:t>
            </a:r>
            <a:r>
              <a:rPr lang="it-IT" sz="2400" dirty="0" smtClean="0">
                <a:solidFill>
                  <a:schemeClr val="tx2"/>
                </a:solidFill>
              </a:rPr>
              <a:t> </a:t>
            </a:r>
            <a:r>
              <a:rPr lang="it-IT" sz="2400" dirty="0" err="1" smtClean="0">
                <a:solidFill>
                  <a:schemeClr val="tx2"/>
                </a:solidFill>
              </a:rPr>
              <a:t>were</a:t>
            </a:r>
            <a:r>
              <a:rPr lang="it-IT" sz="2400" dirty="0" smtClean="0">
                <a:solidFill>
                  <a:schemeClr val="tx2"/>
                </a:solidFill>
              </a:rPr>
              <a:t> </a:t>
            </a:r>
            <a:r>
              <a:rPr lang="it-IT" sz="2400" dirty="0" err="1" smtClean="0">
                <a:solidFill>
                  <a:schemeClr val="tx2"/>
                </a:solidFill>
              </a:rPr>
              <a:t>reunited</a:t>
            </a:r>
            <a:r>
              <a:rPr lang="it-IT" sz="2400" dirty="0" smtClean="0">
                <a:solidFill>
                  <a:schemeClr val="tx2"/>
                </a:solidFill>
              </a:rPr>
              <a:t> </a:t>
            </a:r>
            <a:r>
              <a:rPr lang="it-IT" sz="2400" dirty="0" err="1" smtClean="0">
                <a:solidFill>
                  <a:schemeClr val="tx2"/>
                </a:solidFill>
              </a:rPr>
              <a:t>after</a:t>
            </a:r>
            <a:r>
              <a:rPr lang="it-IT" sz="2400" dirty="0" smtClean="0">
                <a:solidFill>
                  <a:schemeClr val="tx2"/>
                </a:solidFill>
              </a:rPr>
              <a:t> 8 </a:t>
            </a:r>
            <a:r>
              <a:rPr lang="it-IT" sz="2400" dirty="0" err="1" smtClean="0">
                <a:solidFill>
                  <a:schemeClr val="tx2"/>
                </a:solidFill>
              </a:rPr>
              <a:t>years</a:t>
            </a:r>
            <a:r>
              <a:rPr lang="it-IT" sz="2400" dirty="0" smtClean="0">
                <a:solidFill>
                  <a:schemeClr val="tx2"/>
                </a:solidFill>
              </a:rPr>
              <a:t> </a:t>
            </a:r>
            <a:r>
              <a:rPr lang="it-IT" sz="2400" dirty="0" err="1" smtClean="0">
                <a:solidFill>
                  <a:schemeClr val="tx2"/>
                </a:solidFill>
              </a:rPr>
              <a:t>at</a:t>
            </a:r>
            <a:r>
              <a:rPr lang="it-IT" sz="2400" dirty="0" smtClean="0">
                <a:solidFill>
                  <a:schemeClr val="tx2"/>
                </a:solidFill>
              </a:rPr>
              <a:t> a </a:t>
            </a:r>
            <a:r>
              <a:rPr lang="it-IT" sz="2400" dirty="0" err="1" smtClean="0">
                <a:solidFill>
                  <a:schemeClr val="tx2"/>
                </a:solidFill>
              </a:rPr>
              <a:t>checking</a:t>
            </a:r>
            <a:r>
              <a:rPr lang="it-IT" sz="2400" dirty="0" smtClean="0">
                <a:solidFill>
                  <a:schemeClr val="tx2"/>
                </a:solidFill>
              </a:rPr>
              <a:t> </a:t>
            </a:r>
            <a:r>
              <a:rPr lang="it-IT" sz="2400" dirty="0" err="1" smtClean="0">
                <a:solidFill>
                  <a:schemeClr val="tx2"/>
                </a:solidFill>
              </a:rPr>
              <a:t>counter</a:t>
            </a:r>
            <a:r>
              <a:rPr lang="it-IT" sz="2400" dirty="0" smtClean="0">
                <a:solidFill>
                  <a:schemeClr val="tx2"/>
                </a:solidFill>
              </a:rPr>
              <a:t>;</a:t>
            </a:r>
          </a:p>
          <a:p>
            <a:pPr algn="just"/>
            <a:r>
              <a:rPr lang="it-IT" sz="2400" dirty="0" smtClean="0">
                <a:solidFill>
                  <a:schemeClr val="tx2"/>
                </a:solidFill>
              </a:rPr>
              <a:t>3- (an </a:t>
            </a:r>
            <a:r>
              <a:rPr lang="it-IT" sz="2400" dirty="0" err="1" smtClean="0">
                <a:solidFill>
                  <a:schemeClr val="tx2"/>
                </a:solidFill>
              </a:rPr>
              <a:t>act</a:t>
            </a:r>
            <a:r>
              <a:rPr lang="it-IT" sz="2400" dirty="0" smtClean="0">
                <a:solidFill>
                  <a:schemeClr val="tx2"/>
                </a:solidFill>
              </a:rPr>
              <a:t> of </a:t>
            </a:r>
            <a:r>
              <a:rPr lang="it-IT" sz="2400" dirty="0" err="1" smtClean="0">
                <a:solidFill>
                  <a:schemeClr val="tx2"/>
                </a:solidFill>
              </a:rPr>
              <a:t>communication</a:t>
            </a:r>
            <a:r>
              <a:rPr lang="it-IT" sz="2400" dirty="0" smtClean="0">
                <a:solidFill>
                  <a:schemeClr val="tx2"/>
                </a:solidFill>
              </a:rPr>
              <a:t> </a:t>
            </a:r>
            <a:r>
              <a:rPr lang="it-IT" sz="2400" dirty="0" err="1" smtClean="0">
                <a:solidFill>
                  <a:schemeClr val="tx2"/>
                </a:solidFill>
              </a:rPr>
              <a:t>which</a:t>
            </a:r>
            <a:r>
              <a:rPr lang="it-IT" sz="2400" dirty="0" smtClean="0">
                <a:solidFill>
                  <a:schemeClr val="tx2"/>
                </a:solidFill>
              </a:rPr>
              <a:t> </a:t>
            </a:r>
            <a:r>
              <a:rPr lang="it-IT" sz="2400" dirty="0" err="1" smtClean="0">
                <a:solidFill>
                  <a:schemeClr val="tx2"/>
                </a:solidFill>
              </a:rPr>
              <a:t>is</a:t>
            </a:r>
            <a:r>
              <a:rPr lang="it-IT" sz="2400" dirty="0" smtClean="0">
                <a:solidFill>
                  <a:schemeClr val="tx2"/>
                </a:solidFill>
              </a:rPr>
              <a:t> </a:t>
            </a:r>
            <a:r>
              <a:rPr lang="it-IT" sz="2400" dirty="0" err="1" smtClean="0">
                <a:solidFill>
                  <a:schemeClr val="tx2"/>
                </a:solidFill>
              </a:rPr>
              <a:t>pragmatically</a:t>
            </a:r>
            <a:r>
              <a:rPr lang="it-IT" sz="2400" dirty="0" smtClean="0">
                <a:solidFill>
                  <a:schemeClr val="tx2"/>
                </a:solidFill>
              </a:rPr>
              <a:t> </a:t>
            </a:r>
            <a:r>
              <a:rPr lang="it-IT" sz="2400" dirty="0" err="1" smtClean="0">
                <a:solidFill>
                  <a:schemeClr val="tx2"/>
                </a:solidFill>
              </a:rPr>
              <a:t>effective</a:t>
            </a:r>
            <a:r>
              <a:rPr lang="it-IT" sz="2400" dirty="0" smtClean="0">
                <a:solidFill>
                  <a:schemeClr val="tx2"/>
                </a:solidFill>
              </a:rPr>
              <a:t> </a:t>
            </a:r>
            <a:r>
              <a:rPr lang="it-IT" sz="2400" dirty="0" err="1" smtClean="0">
                <a:solidFill>
                  <a:schemeClr val="tx2"/>
                </a:solidFill>
              </a:rPr>
              <a:t>as</a:t>
            </a:r>
            <a:r>
              <a:rPr lang="it-IT" sz="2400" dirty="0" smtClean="0">
                <a:solidFill>
                  <a:schemeClr val="tx2"/>
                </a:solidFill>
              </a:rPr>
              <a:t> an </a:t>
            </a:r>
            <a:r>
              <a:rPr lang="it-IT" sz="2400" dirty="0" err="1" smtClean="0">
                <a:solidFill>
                  <a:schemeClr val="tx2"/>
                </a:solidFill>
              </a:rPr>
              <a:t>act</a:t>
            </a:r>
            <a:r>
              <a:rPr lang="it-IT" sz="2400" dirty="0" smtClean="0">
                <a:solidFill>
                  <a:schemeClr val="tx2"/>
                </a:solidFill>
              </a:rPr>
              <a:t> of </a:t>
            </a:r>
            <a:r>
              <a:rPr lang="it-IT" sz="2400" dirty="0" err="1" smtClean="0">
                <a:solidFill>
                  <a:schemeClr val="tx2"/>
                </a:solidFill>
              </a:rPr>
              <a:t>communication</a:t>
            </a:r>
            <a:r>
              <a:rPr lang="it-IT" sz="2400" dirty="0" smtClean="0">
                <a:solidFill>
                  <a:schemeClr val="tx2"/>
                </a:solidFill>
              </a:rPr>
              <a:t>): </a:t>
            </a:r>
            <a:r>
              <a:rPr lang="it-IT" sz="2400" dirty="0" err="1" smtClean="0">
                <a:solidFill>
                  <a:schemeClr val="tx2"/>
                </a:solidFill>
              </a:rPr>
              <a:t>using</a:t>
            </a:r>
            <a:r>
              <a:rPr lang="it-IT" sz="2400" dirty="0" smtClean="0">
                <a:solidFill>
                  <a:schemeClr val="tx2"/>
                </a:solidFill>
              </a:rPr>
              <a:t> </a:t>
            </a:r>
            <a:r>
              <a:rPr lang="it-IT" sz="2400" dirty="0" err="1" smtClean="0">
                <a:solidFill>
                  <a:schemeClr val="tx2"/>
                </a:solidFill>
              </a:rPr>
              <a:t>language</a:t>
            </a:r>
            <a:r>
              <a:rPr lang="it-IT" sz="2400" dirty="0" smtClean="0">
                <a:solidFill>
                  <a:schemeClr val="tx2"/>
                </a:solidFill>
              </a:rPr>
              <a:t> </a:t>
            </a:r>
            <a:r>
              <a:rPr lang="it-IT" sz="2400" dirty="0" err="1" smtClean="0">
                <a:solidFill>
                  <a:schemeClr val="tx2"/>
                </a:solidFill>
              </a:rPr>
              <a:t>inappropriately</a:t>
            </a:r>
            <a:r>
              <a:rPr lang="it-IT" sz="2400" dirty="0" smtClean="0">
                <a:solidFill>
                  <a:schemeClr val="tx2"/>
                </a:solidFill>
              </a:rPr>
              <a:t> in </a:t>
            </a:r>
            <a:r>
              <a:rPr lang="it-IT" sz="2400" dirty="0" err="1" smtClean="0">
                <a:solidFill>
                  <a:schemeClr val="tx2"/>
                </a:solidFill>
              </a:rPr>
              <a:t>different</a:t>
            </a:r>
            <a:r>
              <a:rPr lang="it-IT" sz="2400" dirty="0" smtClean="0">
                <a:solidFill>
                  <a:schemeClr val="tx2"/>
                </a:solidFill>
              </a:rPr>
              <a:t> </a:t>
            </a:r>
            <a:r>
              <a:rPr lang="it-IT" sz="2400" dirty="0" err="1" smtClean="0">
                <a:solidFill>
                  <a:schemeClr val="tx2"/>
                </a:solidFill>
              </a:rPr>
              <a:t>contexts</a:t>
            </a:r>
            <a:endParaRPr lang="it-IT" sz="2400" dirty="0" smtClean="0">
              <a:solidFill>
                <a:schemeClr val="tx2"/>
              </a:solidFill>
            </a:endParaRPr>
          </a:p>
          <a:p>
            <a:pPr algn="just"/>
            <a:r>
              <a:rPr lang="it-IT" sz="2400" dirty="0" smtClean="0">
                <a:solidFill>
                  <a:schemeClr val="tx2"/>
                </a:solidFill>
              </a:rPr>
              <a:t>4- Co-</a:t>
            </a:r>
            <a:r>
              <a:rPr lang="it-IT" sz="2400" dirty="0" err="1" smtClean="0">
                <a:solidFill>
                  <a:schemeClr val="tx2"/>
                </a:solidFill>
              </a:rPr>
              <a:t>occurrence</a:t>
            </a:r>
            <a:r>
              <a:rPr lang="it-IT" sz="2400" dirty="0" smtClean="0">
                <a:solidFill>
                  <a:schemeClr val="tx2"/>
                </a:solidFill>
              </a:rPr>
              <a:t> (</a:t>
            </a:r>
            <a:r>
              <a:rPr lang="it-IT" sz="2400" dirty="0" err="1" smtClean="0">
                <a:solidFill>
                  <a:schemeClr val="tx2"/>
                </a:solidFill>
              </a:rPr>
              <a:t>collocations</a:t>
            </a:r>
            <a:r>
              <a:rPr lang="it-IT" sz="2400" dirty="0" smtClean="0">
                <a:solidFill>
                  <a:schemeClr val="tx2"/>
                </a:solidFill>
              </a:rPr>
              <a:t>): </a:t>
            </a:r>
            <a:r>
              <a:rPr lang="it-IT" sz="2400" dirty="0" err="1" smtClean="0">
                <a:solidFill>
                  <a:schemeClr val="tx2"/>
                </a:solidFill>
              </a:rPr>
              <a:t>patterning</a:t>
            </a:r>
            <a:r>
              <a:rPr lang="it-IT" sz="2400" dirty="0" smtClean="0">
                <a:solidFill>
                  <a:schemeClr val="tx2"/>
                </a:solidFill>
              </a:rPr>
              <a:t> in </a:t>
            </a:r>
            <a:r>
              <a:rPr lang="it-IT" sz="2400" dirty="0" err="1" smtClean="0">
                <a:solidFill>
                  <a:schemeClr val="tx2"/>
                </a:solidFill>
              </a:rPr>
              <a:t>language</a:t>
            </a:r>
            <a:r>
              <a:rPr lang="it-IT" sz="2400" dirty="0" smtClean="0">
                <a:solidFill>
                  <a:schemeClr val="tx2"/>
                </a:solidFill>
              </a:rPr>
              <a:t>; </a:t>
            </a:r>
            <a:r>
              <a:rPr lang="it-IT" sz="2400" dirty="0" err="1" smtClean="0">
                <a:solidFill>
                  <a:schemeClr val="tx2"/>
                </a:solidFill>
              </a:rPr>
              <a:t>idioms</a:t>
            </a:r>
            <a:r>
              <a:rPr lang="it-IT" sz="2400" dirty="0" smtClean="0">
                <a:solidFill>
                  <a:schemeClr val="tx2"/>
                </a:solidFill>
              </a:rPr>
              <a:t>; </a:t>
            </a:r>
            <a:r>
              <a:rPr lang="it-IT" sz="2400" dirty="0" err="1" smtClean="0">
                <a:solidFill>
                  <a:schemeClr val="tx2"/>
                </a:solidFill>
              </a:rPr>
              <a:t>proverbs</a:t>
            </a:r>
            <a:r>
              <a:rPr lang="it-IT" sz="2400" dirty="0" smtClean="0">
                <a:solidFill>
                  <a:schemeClr val="tx2"/>
                </a:solidFill>
              </a:rPr>
              <a:t>: </a:t>
            </a:r>
            <a:r>
              <a:rPr lang="it-IT" sz="2400" dirty="0" err="1" smtClean="0">
                <a:solidFill>
                  <a:schemeClr val="tx2"/>
                </a:solidFill>
              </a:rPr>
              <a:t>They</a:t>
            </a:r>
            <a:r>
              <a:rPr lang="it-IT" sz="2400" dirty="0" smtClean="0">
                <a:solidFill>
                  <a:schemeClr val="tx2"/>
                </a:solidFill>
              </a:rPr>
              <a:t> are </a:t>
            </a:r>
            <a:r>
              <a:rPr lang="it-IT" sz="2400" dirty="0" err="1" smtClean="0">
                <a:solidFill>
                  <a:schemeClr val="tx2"/>
                </a:solidFill>
              </a:rPr>
              <a:t>been</a:t>
            </a:r>
            <a:r>
              <a:rPr lang="it-IT" sz="2400" dirty="0" smtClean="0">
                <a:solidFill>
                  <a:schemeClr val="tx2"/>
                </a:solidFill>
              </a:rPr>
              <a:t> </a:t>
            </a:r>
            <a:r>
              <a:rPr lang="it-IT" sz="2400" dirty="0" err="1" smtClean="0">
                <a:solidFill>
                  <a:schemeClr val="tx2"/>
                </a:solidFill>
              </a:rPr>
              <a:t>being</a:t>
            </a:r>
            <a:r>
              <a:rPr lang="it-IT" sz="2400" dirty="0" smtClean="0">
                <a:solidFill>
                  <a:schemeClr val="tx2"/>
                </a:solidFill>
              </a:rPr>
              <a:t> </a:t>
            </a:r>
            <a:r>
              <a:rPr lang="it-IT" sz="2400" dirty="0" err="1" smtClean="0">
                <a:solidFill>
                  <a:schemeClr val="tx2"/>
                </a:solidFill>
              </a:rPr>
              <a:t>careful</a:t>
            </a:r>
            <a:r>
              <a:rPr lang="it-IT" sz="2400" dirty="0" smtClean="0">
                <a:solidFill>
                  <a:schemeClr val="tx2"/>
                </a:solidFill>
              </a:rPr>
              <a:t>;  </a:t>
            </a:r>
            <a:r>
              <a:rPr lang="it-IT" sz="2400" dirty="0" err="1" smtClean="0">
                <a:solidFill>
                  <a:schemeClr val="tx2"/>
                </a:solidFill>
              </a:rPr>
              <a:t>too</a:t>
            </a:r>
            <a:r>
              <a:rPr lang="it-IT" sz="2400" dirty="0" smtClean="0">
                <a:solidFill>
                  <a:schemeClr val="tx2"/>
                </a:solidFill>
              </a:rPr>
              <a:t> </a:t>
            </a:r>
            <a:r>
              <a:rPr lang="it-IT" sz="2400" dirty="0" err="1" smtClean="0">
                <a:solidFill>
                  <a:schemeClr val="tx2"/>
                </a:solidFill>
              </a:rPr>
              <a:t>many</a:t>
            </a:r>
            <a:r>
              <a:rPr lang="it-IT" sz="2400" dirty="0" smtClean="0">
                <a:solidFill>
                  <a:schemeClr val="tx2"/>
                </a:solidFill>
              </a:rPr>
              <a:t> </a:t>
            </a:r>
            <a:r>
              <a:rPr lang="it-IT" sz="2400" dirty="0" err="1" smtClean="0">
                <a:solidFill>
                  <a:schemeClr val="tx2"/>
                </a:solidFill>
              </a:rPr>
              <a:t>cooks</a:t>
            </a:r>
            <a:r>
              <a:rPr lang="it-IT" sz="2400" dirty="0" smtClean="0">
                <a:solidFill>
                  <a:schemeClr val="tx2"/>
                </a:solidFill>
              </a:rPr>
              <a:t> </a:t>
            </a:r>
            <a:r>
              <a:rPr lang="it-IT" sz="2400" dirty="0" err="1" smtClean="0">
                <a:solidFill>
                  <a:schemeClr val="tx2"/>
                </a:solidFill>
              </a:rPr>
              <a:t>spoil</a:t>
            </a:r>
            <a:r>
              <a:rPr lang="it-IT" sz="2400" dirty="0" smtClean="0">
                <a:solidFill>
                  <a:schemeClr val="tx2"/>
                </a:solidFill>
              </a:rPr>
              <a:t> the </a:t>
            </a:r>
            <a:r>
              <a:rPr lang="it-IT" sz="2400" dirty="0" err="1" smtClean="0">
                <a:solidFill>
                  <a:schemeClr val="tx2"/>
                </a:solidFill>
              </a:rPr>
              <a:t>broth</a:t>
            </a:r>
            <a:r>
              <a:rPr lang="it-IT" sz="2400" dirty="0" smtClean="0">
                <a:solidFill>
                  <a:schemeClr val="tx2"/>
                </a:solidFill>
              </a:rPr>
              <a:t>;  by and large; by hook or by </a:t>
            </a:r>
            <a:r>
              <a:rPr lang="it-IT" sz="2400" dirty="0" err="1" smtClean="0">
                <a:solidFill>
                  <a:schemeClr val="tx2"/>
                </a:solidFill>
              </a:rPr>
              <a:t>crook</a:t>
            </a:r>
            <a:r>
              <a:rPr lang="it-IT" sz="2400" dirty="0" smtClean="0">
                <a:solidFill>
                  <a:schemeClr val="tx2"/>
                </a:solidFill>
              </a:rPr>
              <a:t>…..</a:t>
            </a:r>
          </a:p>
          <a:p>
            <a:pPr marL="457200" indent="-457200" algn="just">
              <a:buAutoNum type="arabicPeriod"/>
            </a:pPr>
            <a:endParaRPr lang="it-IT" sz="2400" dirty="0" smtClean="0">
              <a:solidFill>
                <a:schemeClr val="tx2"/>
              </a:solidFill>
            </a:endParaRPr>
          </a:p>
          <a:p>
            <a:pPr marL="457200" indent="-457200" algn="just">
              <a:lnSpc>
                <a:spcPct val="150000"/>
              </a:lnSpc>
              <a:buAutoNum type="arabicPeriod"/>
            </a:pPr>
            <a:endParaRPr lang="it-IT" sz="2400" dirty="0">
              <a:solidFill>
                <a:schemeClr val="tx2"/>
              </a:solidFill>
            </a:endParaRPr>
          </a:p>
          <a:p>
            <a:pPr algn="just">
              <a:lnSpc>
                <a:spcPct val="150000"/>
              </a:lnSpc>
            </a:pPr>
            <a:endParaRPr lang="it-IT" sz="3800" dirty="0">
              <a:solidFill>
                <a:schemeClr val="tx2"/>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512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Using </a:t>
            </a:r>
            <a:r>
              <a:rPr lang="it-IT" sz="3200" b="1" dirty="0" err="1" smtClean="0">
                <a:solidFill>
                  <a:schemeClr val="tx2"/>
                </a:solidFill>
              </a:rPr>
              <a:t>language</a:t>
            </a:r>
            <a:r>
              <a:rPr lang="it-IT" sz="3200" b="1" dirty="0" smtClean="0">
                <a:solidFill>
                  <a:schemeClr val="tx2"/>
                </a:solidFill>
              </a:rPr>
              <a:t> </a:t>
            </a:r>
            <a:r>
              <a:rPr lang="it-IT" sz="3200" b="1" dirty="0" err="1" smtClean="0">
                <a:solidFill>
                  <a:schemeClr val="tx2"/>
                </a:solidFill>
              </a:rPr>
              <a:t>functionally</a:t>
            </a: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340768"/>
            <a:ext cx="8856984" cy="5040560"/>
          </a:xfrm>
        </p:spPr>
        <p:txBody>
          <a:bodyPr>
            <a:normAutofit fontScale="92500" lnSpcReduction="10000"/>
          </a:bodyPr>
          <a:lstStyle/>
          <a:p>
            <a:pPr algn="l"/>
            <a:r>
              <a:rPr lang="it-IT" sz="3000" dirty="0" err="1" smtClean="0">
                <a:solidFill>
                  <a:schemeClr val="tx1"/>
                </a:solidFill>
              </a:rPr>
              <a:t>What</a:t>
            </a:r>
            <a:r>
              <a:rPr lang="it-IT" sz="3000" dirty="0" smtClean="0">
                <a:solidFill>
                  <a:schemeClr val="tx1"/>
                </a:solidFill>
              </a:rPr>
              <a:t> </a:t>
            </a:r>
            <a:r>
              <a:rPr lang="it-IT" sz="3000" dirty="0" err="1" smtClean="0">
                <a:solidFill>
                  <a:schemeClr val="tx1"/>
                </a:solidFill>
              </a:rPr>
              <a:t>we</a:t>
            </a:r>
            <a:r>
              <a:rPr lang="it-IT" sz="3000" dirty="0" smtClean="0">
                <a:solidFill>
                  <a:schemeClr val="tx1"/>
                </a:solidFill>
              </a:rPr>
              <a:t> are </a:t>
            </a:r>
            <a:r>
              <a:rPr lang="it-IT" sz="3000" dirty="0" err="1" smtClean="0">
                <a:solidFill>
                  <a:schemeClr val="tx1"/>
                </a:solidFill>
              </a:rPr>
              <a:t>doing</a:t>
            </a:r>
            <a:r>
              <a:rPr lang="it-IT" sz="3000" dirty="0" smtClean="0">
                <a:solidFill>
                  <a:schemeClr val="tx1"/>
                </a:solidFill>
              </a:rPr>
              <a:t> with </a:t>
            </a:r>
            <a:r>
              <a:rPr lang="it-IT" sz="3000" dirty="0" err="1" smtClean="0">
                <a:solidFill>
                  <a:schemeClr val="tx1"/>
                </a:solidFill>
              </a:rPr>
              <a:t>language</a:t>
            </a:r>
            <a:r>
              <a:rPr lang="it-IT" sz="3000" dirty="0" smtClean="0">
                <a:solidFill>
                  <a:schemeClr val="tx1"/>
                </a:solidFill>
              </a:rPr>
              <a:t> (i.e. </a:t>
            </a:r>
            <a:r>
              <a:rPr lang="it-IT" sz="3000" dirty="0" err="1" smtClean="0">
                <a:solidFill>
                  <a:schemeClr val="tx1"/>
                </a:solidFill>
              </a:rPr>
              <a:t>instructing</a:t>
            </a:r>
            <a:r>
              <a:rPr lang="it-IT" sz="3000" dirty="0" smtClean="0">
                <a:solidFill>
                  <a:schemeClr val="tx1"/>
                </a:solidFill>
              </a:rPr>
              <a:t>, </a:t>
            </a:r>
            <a:r>
              <a:rPr lang="it-IT" sz="3000" dirty="0" err="1" smtClean="0">
                <a:solidFill>
                  <a:schemeClr val="tx1"/>
                </a:solidFill>
              </a:rPr>
              <a:t>requesting</a:t>
            </a:r>
            <a:r>
              <a:rPr lang="it-IT" sz="3000" dirty="0" smtClean="0">
                <a:solidFill>
                  <a:schemeClr val="tx1"/>
                </a:solidFill>
              </a:rPr>
              <a:t>, </a:t>
            </a:r>
            <a:r>
              <a:rPr lang="it-IT" sz="3000" dirty="0" err="1" smtClean="0">
                <a:solidFill>
                  <a:schemeClr val="tx1"/>
                </a:solidFill>
              </a:rPr>
              <a:t>informing</a:t>
            </a:r>
            <a:r>
              <a:rPr lang="it-IT" sz="3000" dirty="0" smtClean="0">
                <a:solidFill>
                  <a:schemeClr val="tx1"/>
                </a:solidFill>
              </a:rPr>
              <a:t>, </a:t>
            </a:r>
            <a:r>
              <a:rPr lang="it-IT" sz="3000" dirty="0" err="1" smtClean="0">
                <a:solidFill>
                  <a:schemeClr val="tx1"/>
                </a:solidFill>
              </a:rPr>
              <a:t>exemplifying</a:t>
            </a:r>
            <a:r>
              <a:rPr lang="it-IT" sz="3000" dirty="0" smtClean="0">
                <a:solidFill>
                  <a:schemeClr val="tx1"/>
                </a:solidFill>
              </a:rPr>
              <a:t>) </a:t>
            </a:r>
            <a:r>
              <a:rPr lang="it-IT" sz="3000" dirty="0" err="1" smtClean="0">
                <a:solidFill>
                  <a:schemeClr val="tx1"/>
                </a:solidFill>
              </a:rPr>
              <a:t>is</a:t>
            </a:r>
            <a:r>
              <a:rPr lang="it-IT" sz="3000" dirty="0" smtClean="0">
                <a:solidFill>
                  <a:schemeClr val="tx1"/>
                </a:solidFill>
              </a:rPr>
              <a:t> </a:t>
            </a:r>
            <a:r>
              <a:rPr lang="it-IT" sz="3000" dirty="0" err="1" smtClean="0">
                <a:solidFill>
                  <a:schemeClr val="tx1"/>
                </a:solidFill>
              </a:rPr>
              <a:t>as</a:t>
            </a:r>
            <a:r>
              <a:rPr lang="it-IT" sz="3000" dirty="0" smtClean="0">
                <a:solidFill>
                  <a:schemeClr val="tx1"/>
                </a:solidFill>
              </a:rPr>
              <a:t> </a:t>
            </a:r>
            <a:r>
              <a:rPr lang="it-IT" sz="3000" dirty="0" err="1" smtClean="0">
                <a:solidFill>
                  <a:schemeClr val="tx1"/>
                </a:solidFill>
              </a:rPr>
              <a:t>importatnt</a:t>
            </a:r>
            <a:r>
              <a:rPr lang="it-IT" sz="3000" dirty="0" smtClean="0">
                <a:solidFill>
                  <a:schemeClr val="tx1"/>
                </a:solidFill>
              </a:rPr>
              <a:t> </a:t>
            </a:r>
            <a:r>
              <a:rPr lang="it-IT" sz="3000" dirty="0" err="1" smtClean="0">
                <a:solidFill>
                  <a:schemeClr val="tx1"/>
                </a:solidFill>
              </a:rPr>
              <a:t>as</a:t>
            </a:r>
            <a:r>
              <a:rPr lang="it-IT" sz="3000" dirty="0" smtClean="0">
                <a:solidFill>
                  <a:schemeClr val="tx1"/>
                </a:solidFill>
              </a:rPr>
              <a:t> </a:t>
            </a:r>
            <a:r>
              <a:rPr lang="it-IT" sz="3000" dirty="0" err="1" smtClean="0">
                <a:solidFill>
                  <a:schemeClr val="tx1"/>
                </a:solidFill>
              </a:rPr>
              <a:t>what</a:t>
            </a:r>
            <a:r>
              <a:rPr lang="it-IT" sz="3000" dirty="0" smtClean="0">
                <a:solidFill>
                  <a:schemeClr val="tx1"/>
                </a:solidFill>
              </a:rPr>
              <a:t> </a:t>
            </a:r>
            <a:r>
              <a:rPr lang="it-IT" sz="3000" dirty="0" err="1" smtClean="0">
                <a:solidFill>
                  <a:schemeClr val="tx1"/>
                </a:solidFill>
              </a:rPr>
              <a:t>we</a:t>
            </a:r>
            <a:r>
              <a:rPr lang="it-IT" sz="3000" dirty="0" smtClean="0">
                <a:solidFill>
                  <a:schemeClr val="tx1"/>
                </a:solidFill>
              </a:rPr>
              <a:t> are </a:t>
            </a:r>
            <a:r>
              <a:rPr lang="it-IT" sz="3000" dirty="0" err="1" smtClean="0">
                <a:solidFill>
                  <a:schemeClr val="tx1"/>
                </a:solidFill>
              </a:rPr>
              <a:t>saying</a:t>
            </a:r>
            <a:r>
              <a:rPr lang="it-IT" sz="3000" dirty="0" smtClean="0">
                <a:solidFill>
                  <a:schemeClr val="tx1"/>
                </a:solidFill>
              </a:rPr>
              <a:t>.</a:t>
            </a:r>
          </a:p>
          <a:p>
            <a:pPr algn="l"/>
            <a:r>
              <a:rPr lang="it-IT" sz="3000" dirty="0" smtClean="0">
                <a:solidFill>
                  <a:schemeClr val="tx1"/>
                </a:solidFill>
              </a:rPr>
              <a:t>The </a:t>
            </a:r>
            <a:r>
              <a:rPr lang="it-IT" sz="3000" dirty="0" err="1" smtClean="0">
                <a:solidFill>
                  <a:schemeClr val="tx1"/>
                </a:solidFill>
              </a:rPr>
              <a:t>illocutionary</a:t>
            </a:r>
            <a:r>
              <a:rPr lang="it-IT" sz="3000" dirty="0" smtClean="0">
                <a:solidFill>
                  <a:schemeClr val="tx1"/>
                </a:solidFill>
              </a:rPr>
              <a:t> force of </a:t>
            </a:r>
            <a:r>
              <a:rPr lang="it-IT" sz="3000" dirty="0" err="1" smtClean="0">
                <a:solidFill>
                  <a:schemeClr val="tx1"/>
                </a:solidFill>
              </a:rPr>
              <a:t>performing</a:t>
            </a:r>
            <a:r>
              <a:rPr lang="it-IT" sz="3000" dirty="0" smtClean="0">
                <a:solidFill>
                  <a:schemeClr val="tx1"/>
                </a:solidFill>
              </a:rPr>
              <a:t> an </a:t>
            </a:r>
            <a:r>
              <a:rPr lang="it-IT" sz="3000" dirty="0" err="1" smtClean="0">
                <a:solidFill>
                  <a:schemeClr val="tx1"/>
                </a:solidFill>
              </a:rPr>
              <a:t>act</a:t>
            </a:r>
            <a:r>
              <a:rPr lang="it-IT" sz="3000" dirty="0" smtClean="0">
                <a:solidFill>
                  <a:schemeClr val="tx1"/>
                </a:solidFill>
              </a:rPr>
              <a:t>:</a:t>
            </a:r>
          </a:p>
          <a:p>
            <a:pPr algn="l"/>
            <a:endParaRPr lang="it-IT" sz="2400" dirty="0"/>
          </a:p>
          <a:p>
            <a:r>
              <a:rPr lang="it-IT" sz="2800" b="1" dirty="0" err="1" smtClean="0">
                <a:solidFill>
                  <a:schemeClr val="tx2"/>
                </a:solidFill>
              </a:rPr>
              <a:t>Has</a:t>
            </a:r>
            <a:r>
              <a:rPr lang="it-IT" sz="2800" b="1" dirty="0" smtClean="0">
                <a:solidFill>
                  <a:schemeClr val="tx2"/>
                </a:solidFill>
              </a:rPr>
              <a:t> he </a:t>
            </a:r>
            <a:r>
              <a:rPr lang="it-IT" sz="2800" b="1" dirty="0" err="1" smtClean="0">
                <a:solidFill>
                  <a:schemeClr val="tx2"/>
                </a:solidFill>
              </a:rPr>
              <a:t>got</a:t>
            </a:r>
            <a:r>
              <a:rPr lang="it-IT" sz="2800" b="1" dirty="0" smtClean="0">
                <a:solidFill>
                  <a:schemeClr val="tx2"/>
                </a:solidFill>
              </a:rPr>
              <a:t>  news for </a:t>
            </a:r>
            <a:r>
              <a:rPr lang="it-IT" sz="2800" b="1" dirty="0" err="1" smtClean="0">
                <a:solidFill>
                  <a:schemeClr val="tx2"/>
                </a:solidFill>
              </a:rPr>
              <a:t>you</a:t>
            </a:r>
            <a:endParaRPr lang="it-IT" sz="2800" b="1" dirty="0" smtClean="0">
              <a:solidFill>
                <a:schemeClr val="tx2"/>
              </a:solidFill>
            </a:endParaRPr>
          </a:p>
          <a:p>
            <a:pPr algn="l"/>
            <a:r>
              <a:rPr lang="it-IT" sz="2800" dirty="0" err="1" smtClean="0">
                <a:solidFill>
                  <a:schemeClr val="tx2"/>
                </a:solidFill>
              </a:rPr>
              <a:t>This</a:t>
            </a:r>
            <a:r>
              <a:rPr lang="it-IT" sz="2800" dirty="0" smtClean="0">
                <a:solidFill>
                  <a:schemeClr val="tx2"/>
                </a:solidFill>
              </a:rPr>
              <a:t> </a:t>
            </a:r>
            <a:r>
              <a:rPr lang="it-IT" sz="2800" dirty="0" err="1" smtClean="0">
                <a:solidFill>
                  <a:schemeClr val="tx2"/>
                </a:solidFill>
              </a:rPr>
              <a:t>possible</a:t>
            </a:r>
            <a:r>
              <a:rPr lang="it-IT" sz="2800" dirty="0" smtClean="0">
                <a:solidFill>
                  <a:schemeClr val="tx2"/>
                </a:solidFill>
              </a:rPr>
              <a:t> </a:t>
            </a:r>
            <a:r>
              <a:rPr lang="it-IT" sz="2800" dirty="0" err="1" smtClean="0">
                <a:solidFill>
                  <a:schemeClr val="tx2"/>
                </a:solidFill>
              </a:rPr>
              <a:t>act</a:t>
            </a:r>
            <a:r>
              <a:rPr lang="it-IT" sz="2800" dirty="0" smtClean="0">
                <a:solidFill>
                  <a:schemeClr val="tx2"/>
                </a:solidFill>
              </a:rPr>
              <a:t> of </a:t>
            </a:r>
            <a:r>
              <a:rPr lang="it-IT" sz="2800" dirty="0" err="1" smtClean="0">
                <a:solidFill>
                  <a:schemeClr val="tx2"/>
                </a:solidFill>
              </a:rPr>
              <a:t>asking</a:t>
            </a:r>
            <a:r>
              <a:rPr lang="it-IT" sz="2800" dirty="0" smtClean="0">
                <a:solidFill>
                  <a:schemeClr val="tx2"/>
                </a:solidFill>
              </a:rPr>
              <a:t>/</a:t>
            </a:r>
            <a:r>
              <a:rPr lang="it-IT" sz="2800" dirty="0" err="1" smtClean="0">
                <a:solidFill>
                  <a:schemeClr val="tx2"/>
                </a:solidFill>
              </a:rPr>
              <a:t>requesting</a:t>
            </a:r>
            <a:r>
              <a:rPr lang="it-IT" sz="2800" dirty="0" smtClean="0">
                <a:solidFill>
                  <a:schemeClr val="tx2"/>
                </a:solidFill>
              </a:rPr>
              <a:t> can </a:t>
            </a:r>
            <a:r>
              <a:rPr lang="it-IT" sz="2800" dirty="0" err="1" smtClean="0">
                <a:solidFill>
                  <a:schemeClr val="tx2"/>
                </a:solidFill>
              </a:rPr>
              <a:t>become</a:t>
            </a:r>
            <a:r>
              <a:rPr lang="it-IT" sz="2800" dirty="0" smtClean="0">
                <a:solidFill>
                  <a:schemeClr val="tx2"/>
                </a:solidFill>
              </a:rPr>
              <a:t> an </a:t>
            </a:r>
            <a:r>
              <a:rPr lang="it-IT" sz="2800" dirty="0" err="1" smtClean="0">
                <a:solidFill>
                  <a:schemeClr val="tx2"/>
                </a:solidFill>
              </a:rPr>
              <a:t>informing</a:t>
            </a:r>
            <a:r>
              <a:rPr lang="it-IT" sz="2800" dirty="0" smtClean="0">
                <a:solidFill>
                  <a:schemeClr val="tx2"/>
                </a:solidFill>
              </a:rPr>
              <a:t> </a:t>
            </a:r>
            <a:r>
              <a:rPr lang="it-IT" sz="2800" dirty="0" err="1" smtClean="0">
                <a:solidFill>
                  <a:schemeClr val="tx2"/>
                </a:solidFill>
              </a:rPr>
              <a:t>speech</a:t>
            </a:r>
            <a:r>
              <a:rPr lang="it-IT" sz="2800" dirty="0" smtClean="0">
                <a:solidFill>
                  <a:schemeClr val="tx2"/>
                </a:solidFill>
              </a:rPr>
              <a:t> </a:t>
            </a:r>
            <a:r>
              <a:rPr lang="it-IT" sz="2800" dirty="0" err="1" smtClean="0">
                <a:solidFill>
                  <a:schemeClr val="tx2"/>
                </a:solidFill>
              </a:rPr>
              <a:t>act</a:t>
            </a:r>
            <a:r>
              <a:rPr lang="it-IT" sz="2800" dirty="0" smtClean="0">
                <a:solidFill>
                  <a:schemeClr val="tx2"/>
                </a:solidFill>
              </a:rPr>
              <a:t> </a:t>
            </a:r>
            <a:r>
              <a:rPr lang="it-IT" sz="2800" dirty="0" err="1" smtClean="0">
                <a:solidFill>
                  <a:schemeClr val="tx2"/>
                </a:solidFill>
              </a:rPr>
              <a:t>when</a:t>
            </a:r>
            <a:r>
              <a:rPr lang="it-IT" sz="2800" dirty="0" smtClean="0">
                <a:solidFill>
                  <a:schemeClr val="tx2"/>
                </a:solidFill>
              </a:rPr>
              <a:t>/</a:t>
            </a:r>
            <a:r>
              <a:rPr lang="it-IT" sz="2800" dirty="0" err="1" smtClean="0">
                <a:solidFill>
                  <a:schemeClr val="tx2"/>
                </a:solidFill>
              </a:rPr>
              <a:t>if</a:t>
            </a:r>
            <a:r>
              <a:rPr lang="it-IT" sz="2800" dirty="0" smtClean="0">
                <a:solidFill>
                  <a:schemeClr val="tx2"/>
                </a:solidFill>
              </a:rPr>
              <a:t> </a:t>
            </a:r>
            <a:r>
              <a:rPr lang="it-IT" sz="2800" dirty="0" err="1" smtClean="0">
                <a:solidFill>
                  <a:schemeClr val="tx2"/>
                </a:solidFill>
              </a:rPr>
              <a:t>contextualized</a:t>
            </a:r>
            <a:r>
              <a:rPr lang="it-IT" sz="2800" dirty="0" smtClean="0">
                <a:solidFill>
                  <a:schemeClr val="tx2"/>
                </a:solidFill>
              </a:rPr>
              <a:t> in </a:t>
            </a:r>
            <a:r>
              <a:rPr lang="it-IT" sz="2800" dirty="0" err="1" smtClean="0">
                <a:solidFill>
                  <a:schemeClr val="tx2"/>
                </a:solidFill>
              </a:rPr>
              <a:t>terms</a:t>
            </a:r>
            <a:r>
              <a:rPr lang="it-IT" sz="2800" dirty="0" smtClean="0">
                <a:solidFill>
                  <a:schemeClr val="tx2"/>
                </a:solidFill>
              </a:rPr>
              <a:t> of the </a:t>
            </a:r>
            <a:r>
              <a:rPr lang="it-IT" sz="2800" dirty="0" err="1" smtClean="0">
                <a:solidFill>
                  <a:schemeClr val="tx2"/>
                </a:solidFill>
              </a:rPr>
              <a:t>surrounding</a:t>
            </a:r>
            <a:r>
              <a:rPr lang="it-IT" sz="2800" dirty="0" smtClean="0">
                <a:solidFill>
                  <a:schemeClr val="tx2"/>
                </a:solidFill>
              </a:rPr>
              <a:t> text and of the </a:t>
            </a:r>
            <a:r>
              <a:rPr lang="it-IT" sz="2800" dirty="0" err="1" smtClean="0">
                <a:solidFill>
                  <a:schemeClr val="tx2"/>
                </a:solidFill>
              </a:rPr>
              <a:t>key</a:t>
            </a:r>
            <a:r>
              <a:rPr lang="it-IT" sz="2800" dirty="0" smtClean="0">
                <a:solidFill>
                  <a:schemeClr val="tx2"/>
                </a:solidFill>
              </a:rPr>
              <a:t> </a:t>
            </a:r>
            <a:r>
              <a:rPr lang="it-IT" sz="2800" dirty="0" err="1" smtClean="0">
                <a:solidFill>
                  <a:schemeClr val="tx2"/>
                </a:solidFill>
              </a:rPr>
              <a:t>feature</a:t>
            </a:r>
            <a:r>
              <a:rPr lang="it-IT" sz="2800" dirty="0" smtClean="0">
                <a:solidFill>
                  <a:schemeClr val="tx2"/>
                </a:solidFill>
              </a:rPr>
              <a:t> of the situation</a:t>
            </a:r>
          </a:p>
          <a:p>
            <a:pPr algn="l"/>
            <a:endParaRPr lang="it-IT" sz="2800" dirty="0">
              <a:solidFill>
                <a:schemeClr val="tx2"/>
              </a:solidFill>
            </a:endParaRPr>
          </a:p>
          <a:p>
            <a:r>
              <a:rPr lang="it-IT" sz="2800" b="1" dirty="0" smtClean="0">
                <a:solidFill>
                  <a:schemeClr val="tx1"/>
                </a:solidFill>
              </a:rPr>
              <a:t>D.A. IS CONCERNED WITH THE RELATIONSHIP BETWEEN LANGUAGE AND THE CONTEXT OF ITS USE.</a:t>
            </a:r>
          </a:p>
          <a:p>
            <a:endParaRPr lang="it-IT" sz="2400" b="1" dirty="0">
              <a:solidFill>
                <a:schemeClr val="tx1"/>
              </a:solidFill>
            </a:endParaRPr>
          </a:p>
        </p:txBody>
      </p:sp>
    </p:spTree>
    <p:extLst>
      <p:ext uri="{BB962C8B-B14F-4D97-AF65-F5344CB8AC3E}">
        <p14:creationId xmlns:p14="http://schemas.microsoft.com/office/powerpoint/2010/main" xmlns="" val="4725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sz="3600" b="1" dirty="0" smtClean="0">
                <a:solidFill>
                  <a:schemeClr val="tx2"/>
                </a:solidFill>
              </a:rPr>
              <a:t>DA and </a:t>
            </a:r>
            <a:r>
              <a:rPr lang="it-IT" sz="3600" b="1" dirty="0" err="1" smtClean="0">
                <a:solidFill>
                  <a:schemeClr val="tx2"/>
                </a:solidFill>
              </a:rPr>
              <a:t>Written</a:t>
            </a:r>
            <a:r>
              <a:rPr lang="it-IT" sz="3600" b="1" dirty="0" smtClean="0">
                <a:solidFill>
                  <a:schemeClr val="tx2"/>
                </a:solidFill>
              </a:rPr>
              <a:t> </a:t>
            </a:r>
            <a:r>
              <a:rPr lang="it-IT" sz="3600" b="1" dirty="0" err="1" smtClean="0">
                <a:solidFill>
                  <a:schemeClr val="tx2"/>
                </a:solidFill>
              </a:rPr>
              <a:t>Discourse</a:t>
            </a:r>
            <a:r>
              <a:rPr lang="it-IT" b="1" dirty="0" smtClean="0">
                <a:solidFill>
                  <a:schemeClr val="tx2"/>
                </a:solidFill>
              </a:rPr>
              <a:t/>
            </a:r>
            <a:br>
              <a:rPr lang="it-IT" b="1" dirty="0" smtClean="0">
                <a:solidFill>
                  <a:schemeClr val="tx2"/>
                </a:solidFill>
              </a:rPr>
            </a:b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069986"/>
            <a:ext cx="8964488" cy="5671382"/>
          </a:xfrm>
        </p:spPr>
        <p:txBody>
          <a:bodyPr>
            <a:normAutofit lnSpcReduction="10000"/>
          </a:bodyPr>
          <a:lstStyle/>
          <a:p>
            <a:r>
              <a:rPr lang="it-IT" sz="2800" b="1" dirty="0" err="1" smtClean="0">
                <a:solidFill>
                  <a:schemeClr val="tx1"/>
                </a:solidFill>
              </a:rPr>
              <a:t>Cohesion</a:t>
            </a:r>
            <a:r>
              <a:rPr lang="it-IT" sz="2800" b="1" dirty="0" smtClean="0">
                <a:solidFill>
                  <a:schemeClr val="tx1"/>
                </a:solidFill>
              </a:rPr>
              <a:t> and </a:t>
            </a:r>
            <a:r>
              <a:rPr lang="it-IT" sz="2800" b="1" dirty="0" err="1" smtClean="0">
                <a:solidFill>
                  <a:schemeClr val="tx1"/>
                </a:solidFill>
              </a:rPr>
              <a:t>Coherence</a:t>
            </a:r>
            <a:endParaRPr lang="it-IT" sz="2800" b="1" dirty="0" smtClean="0">
              <a:solidFill>
                <a:schemeClr val="tx1"/>
              </a:solidFill>
            </a:endParaRPr>
          </a:p>
          <a:p>
            <a:pPr algn="l"/>
            <a:endParaRPr lang="it-IT" sz="2400" b="1" dirty="0" smtClean="0">
              <a:solidFill>
                <a:schemeClr val="tx1"/>
              </a:solidFill>
            </a:endParaRPr>
          </a:p>
          <a:p>
            <a:r>
              <a:rPr lang="it-IT" b="1" dirty="0" smtClean="0">
                <a:solidFill>
                  <a:schemeClr val="tx2"/>
                </a:solidFill>
              </a:rPr>
              <a:t>«Clare </a:t>
            </a:r>
            <a:r>
              <a:rPr lang="it-IT" b="1" dirty="0" err="1" smtClean="0">
                <a:solidFill>
                  <a:schemeClr val="tx2"/>
                </a:solidFill>
              </a:rPr>
              <a:t>loves</a:t>
            </a:r>
            <a:r>
              <a:rPr lang="it-IT" b="1" dirty="0" smtClean="0">
                <a:solidFill>
                  <a:schemeClr val="tx2"/>
                </a:solidFill>
              </a:rPr>
              <a:t> </a:t>
            </a:r>
            <a:r>
              <a:rPr lang="it-IT" b="1" dirty="0" err="1" smtClean="0">
                <a:solidFill>
                  <a:schemeClr val="tx2"/>
                </a:solidFill>
              </a:rPr>
              <a:t>potatoes</a:t>
            </a:r>
            <a:r>
              <a:rPr lang="it-IT" b="1" dirty="0" smtClean="0">
                <a:solidFill>
                  <a:schemeClr val="tx2"/>
                </a:solidFill>
              </a:rPr>
              <a:t>. </a:t>
            </a:r>
            <a:r>
              <a:rPr lang="it-IT" b="1" dirty="0" err="1" smtClean="0">
                <a:solidFill>
                  <a:schemeClr val="tx2"/>
                </a:solidFill>
              </a:rPr>
              <a:t>She</a:t>
            </a:r>
            <a:r>
              <a:rPr lang="it-IT" b="1" dirty="0" smtClean="0">
                <a:solidFill>
                  <a:schemeClr val="tx2"/>
                </a:solidFill>
              </a:rPr>
              <a:t> </a:t>
            </a:r>
            <a:r>
              <a:rPr lang="it-IT" b="1" dirty="0" err="1" smtClean="0">
                <a:solidFill>
                  <a:schemeClr val="tx2"/>
                </a:solidFill>
              </a:rPr>
              <a:t>was</a:t>
            </a:r>
            <a:r>
              <a:rPr lang="it-IT" b="1" dirty="0" smtClean="0">
                <a:solidFill>
                  <a:schemeClr val="tx2"/>
                </a:solidFill>
              </a:rPr>
              <a:t> </a:t>
            </a:r>
            <a:r>
              <a:rPr lang="it-IT" b="1" dirty="0" err="1" smtClean="0">
                <a:solidFill>
                  <a:schemeClr val="tx2"/>
                </a:solidFill>
              </a:rPr>
              <a:t>born</a:t>
            </a:r>
            <a:r>
              <a:rPr lang="it-IT" b="1" dirty="0" smtClean="0">
                <a:solidFill>
                  <a:schemeClr val="tx2"/>
                </a:solidFill>
              </a:rPr>
              <a:t> in </a:t>
            </a:r>
            <a:r>
              <a:rPr lang="it-IT" b="1" dirty="0" err="1" smtClean="0">
                <a:solidFill>
                  <a:schemeClr val="tx2"/>
                </a:solidFill>
              </a:rPr>
              <a:t>Ireland</a:t>
            </a:r>
            <a:r>
              <a:rPr lang="it-IT" b="1" dirty="0" smtClean="0">
                <a:solidFill>
                  <a:schemeClr val="tx2"/>
                </a:solidFill>
              </a:rPr>
              <a:t>».</a:t>
            </a:r>
          </a:p>
          <a:p>
            <a:pPr algn="l"/>
            <a:endParaRPr lang="it-IT" sz="2400" b="1" dirty="0" smtClean="0">
              <a:solidFill>
                <a:schemeClr val="tx2"/>
              </a:solidFill>
            </a:endParaRPr>
          </a:p>
          <a:p>
            <a:pPr marL="342900" indent="-342900" algn="l">
              <a:buFont typeface="Arial" panose="020B0604020202020204" pitchFamily="34" charset="0"/>
              <a:buChar char="•"/>
            </a:pPr>
            <a:r>
              <a:rPr lang="it-IT" sz="2400" dirty="0" smtClean="0">
                <a:solidFill>
                  <a:schemeClr val="tx1"/>
                </a:solidFill>
              </a:rPr>
              <a:t>The </a:t>
            </a:r>
            <a:r>
              <a:rPr lang="it-IT" sz="2400" dirty="0" err="1" smtClean="0">
                <a:solidFill>
                  <a:schemeClr val="tx1"/>
                </a:solidFill>
              </a:rPr>
              <a:t>two</a:t>
            </a:r>
            <a:r>
              <a:rPr lang="it-IT" sz="2400" dirty="0" smtClean="0">
                <a:solidFill>
                  <a:schemeClr val="tx1"/>
                </a:solidFill>
              </a:rPr>
              <a:t> </a:t>
            </a:r>
            <a:r>
              <a:rPr lang="it-IT" sz="2400" dirty="0" err="1" smtClean="0">
                <a:solidFill>
                  <a:schemeClr val="tx1"/>
                </a:solidFill>
              </a:rPr>
              <a:t>sentences</a:t>
            </a:r>
            <a:r>
              <a:rPr lang="it-IT" sz="2400" dirty="0" smtClean="0">
                <a:solidFill>
                  <a:schemeClr val="tx1"/>
                </a:solidFill>
              </a:rPr>
              <a:t> are </a:t>
            </a:r>
            <a:r>
              <a:rPr lang="it-IT" sz="2400" dirty="0" err="1" smtClean="0">
                <a:solidFill>
                  <a:schemeClr val="tx1"/>
                </a:solidFill>
              </a:rPr>
              <a:t>cohesive</a:t>
            </a:r>
            <a:r>
              <a:rPr lang="it-IT" sz="2400" dirty="0" smtClean="0">
                <a:solidFill>
                  <a:schemeClr val="tx1"/>
                </a:solidFill>
              </a:rPr>
              <a:t> (Clare/</a:t>
            </a:r>
            <a:r>
              <a:rPr lang="it-IT" sz="2400" dirty="0" err="1" smtClean="0">
                <a:solidFill>
                  <a:schemeClr val="tx1"/>
                </a:solidFill>
              </a:rPr>
              <a:t>she</a:t>
            </a:r>
            <a:r>
              <a:rPr lang="it-IT" sz="2400" dirty="0" smtClean="0">
                <a:solidFill>
                  <a:schemeClr val="tx1"/>
                </a:solidFill>
              </a:rPr>
              <a:t>)….</a:t>
            </a:r>
          </a:p>
          <a:p>
            <a:pPr marL="342900" indent="-342900" algn="l">
              <a:buFont typeface="Arial" panose="020B0604020202020204" pitchFamily="34" charset="0"/>
              <a:buChar char="•"/>
            </a:pPr>
            <a:r>
              <a:rPr lang="it-IT" sz="2400" dirty="0" smtClean="0">
                <a:solidFill>
                  <a:schemeClr val="tx1"/>
                </a:solidFill>
              </a:rPr>
              <a:t>The </a:t>
            </a:r>
            <a:r>
              <a:rPr lang="it-IT" sz="2400" dirty="0" err="1" smtClean="0">
                <a:solidFill>
                  <a:schemeClr val="tx1"/>
                </a:solidFill>
              </a:rPr>
              <a:t>pronoun</a:t>
            </a:r>
            <a:r>
              <a:rPr lang="it-IT" sz="2400" dirty="0" smtClean="0">
                <a:solidFill>
                  <a:schemeClr val="tx1"/>
                </a:solidFill>
              </a:rPr>
              <a:t> </a:t>
            </a:r>
            <a:r>
              <a:rPr lang="it-IT" sz="2400" dirty="0" err="1" smtClean="0">
                <a:solidFill>
                  <a:schemeClr val="tx1"/>
                </a:solidFill>
              </a:rPr>
              <a:t>provides</a:t>
            </a:r>
            <a:r>
              <a:rPr lang="it-IT" sz="2400" dirty="0" smtClean="0">
                <a:solidFill>
                  <a:schemeClr val="tx1"/>
                </a:solidFill>
              </a:rPr>
              <a:t> a link with the </a:t>
            </a:r>
            <a:r>
              <a:rPr lang="it-IT" sz="2400" dirty="0" err="1" smtClean="0">
                <a:solidFill>
                  <a:schemeClr val="tx1"/>
                </a:solidFill>
              </a:rPr>
              <a:t>proper</a:t>
            </a:r>
            <a:r>
              <a:rPr lang="it-IT" sz="2400" dirty="0" smtClean="0">
                <a:solidFill>
                  <a:schemeClr val="tx1"/>
                </a:solidFill>
              </a:rPr>
              <a:t> </a:t>
            </a:r>
            <a:r>
              <a:rPr lang="it-IT" sz="2400" dirty="0" err="1" smtClean="0">
                <a:solidFill>
                  <a:schemeClr val="tx1"/>
                </a:solidFill>
              </a:rPr>
              <a:t>noun</a:t>
            </a:r>
            <a:r>
              <a:rPr lang="it-IT" sz="2400" dirty="0" smtClean="0">
                <a:solidFill>
                  <a:schemeClr val="tx1"/>
                </a:solidFill>
              </a:rPr>
              <a:t> Clare in the 1° </a:t>
            </a:r>
            <a:r>
              <a:rPr lang="it-IT" sz="2400" dirty="0" err="1" smtClean="0">
                <a:solidFill>
                  <a:schemeClr val="tx1"/>
                </a:solidFill>
              </a:rPr>
              <a:t>sentence</a:t>
            </a:r>
            <a:endParaRPr lang="it-IT" sz="2400" dirty="0" smtClean="0">
              <a:solidFill>
                <a:schemeClr val="tx1"/>
              </a:solidFill>
            </a:endParaRPr>
          </a:p>
          <a:p>
            <a:r>
              <a:rPr lang="it-IT" sz="2400" b="1" dirty="0" err="1" smtClean="0">
                <a:solidFill>
                  <a:schemeClr val="tx1"/>
                </a:solidFill>
              </a:rPr>
              <a:t>But</a:t>
            </a:r>
            <a:r>
              <a:rPr lang="it-IT" sz="2400" b="1" dirty="0" smtClean="0">
                <a:solidFill>
                  <a:schemeClr val="tx1"/>
                </a:solidFill>
              </a:rPr>
              <a:t> </a:t>
            </a:r>
            <a:r>
              <a:rPr lang="it-IT" sz="2400" b="1" dirty="0" err="1" smtClean="0">
                <a:solidFill>
                  <a:schemeClr val="tx1"/>
                </a:solidFill>
              </a:rPr>
              <a:t>they</a:t>
            </a:r>
            <a:r>
              <a:rPr lang="it-IT" sz="2400" b="1" dirty="0" smtClean="0">
                <a:solidFill>
                  <a:schemeClr val="tx1"/>
                </a:solidFill>
              </a:rPr>
              <a:t> are </a:t>
            </a:r>
            <a:r>
              <a:rPr lang="it-IT" sz="2400" b="1" dirty="0" err="1" smtClean="0">
                <a:solidFill>
                  <a:schemeClr val="tx1"/>
                </a:solidFill>
              </a:rPr>
              <a:t>only</a:t>
            </a:r>
            <a:r>
              <a:rPr lang="it-IT" sz="2400" b="1" dirty="0" smtClean="0">
                <a:solidFill>
                  <a:schemeClr val="tx1"/>
                </a:solidFill>
              </a:rPr>
              <a:t> </a:t>
            </a:r>
            <a:r>
              <a:rPr lang="it-IT" sz="2400" b="1" dirty="0" err="1" smtClean="0">
                <a:solidFill>
                  <a:schemeClr val="tx1"/>
                </a:solidFill>
              </a:rPr>
              <a:t>coherent</a:t>
            </a:r>
            <a:r>
              <a:rPr lang="it-IT" sz="2400" b="1" dirty="0" smtClean="0">
                <a:solidFill>
                  <a:schemeClr val="tx1"/>
                </a:solidFill>
              </a:rPr>
              <a:t> </a:t>
            </a:r>
            <a:r>
              <a:rPr lang="it-IT" sz="2400" b="1" dirty="0" err="1" smtClean="0">
                <a:solidFill>
                  <a:schemeClr val="tx1"/>
                </a:solidFill>
              </a:rPr>
              <a:t>if</a:t>
            </a:r>
            <a:r>
              <a:rPr lang="it-IT" sz="2400" b="1" dirty="0" smtClean="0">
                <a:solidFill>
                  <a:schemeClr val="tx1"/>
                </a:solidFill>
              </a:rPr>
              <a:t> …………….</a:t>
            </a:r>
          </a:p>
          <a:p>
            <a:endParaRPr lang="it-IT" sz="2400" dirty="0">
              <a:solidFill>
                <a:schemeClr val="tx1"/>
              </a:solidFill>
            </a:endParaRPr>
          </a:p>
          <a:p>
            <a:pPr marL="342900" indent="-342900" algn="l">
              <a:buFont typeface="Arial" panose="020B0604020202020204" pitchFamily="34" charset="0"/>
              <a:buChar char="•"/>
            </a:pPr>
            <a:r>
              <a:rPr lang="it-IT" sz="2400" dirty="0" err="1" smtClean="0">
                <a:solidFill>
                  <a:schemeClr val="tx1"/>
                </a:solidFill>
              </a:rPr>
              <a:t>Cohesion</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only</a:t>
            </a:r>
            <a:r>
              <a:rPr lang="it-IT" sz="2400" dirty="0" smtClean="0">
                <a:solidFill>
                  <a:schemeClr val="tx1"/>
                </a:solidFill>
              </a:rPr>
              <a:t> part of </a:t>
            </a:r>
            <a:r>
              <a:rPr lang="it-IT" sz="2400" dirty="0" err="1" smtClean="0">
                <a:solidFill>
                  <a:schemeClr val="tx1"/>
                </a:solidFill>
              </a:rPr>
              <a:t>coherence</a:t>
            </a:r>
            <a:r>
              <a:rPr lang="it-IT" sz="2400" dirty="0" smtClean="0">
                <a:solidFill>
                  <a:schemeClr val="tx1"/>
                </a:solidFill>
              </a:rPr>
              <a:t> in </a:t>
            </a:r>
            <a:r>
              <a:rPr lang="it-IT" sz="2400" dirty="0" err="1" smtClean="0">
                <a:solidFill>
                  <a:schemeClr val="tx1"/>
                </a:solidFill>
              </a:rPr>
              <a:t>reading</a:t>
            </a:r>
            <a:r>
              <a:rPr lang="it-IT" sz="2400" dirty="0" smtClean="0">
                <a:solidFill>
                  <a:schemeClr val="tx1"/>
                </a:solidFill>
              </a:rPr>
              <a:t> and </a:t>
            </a:r>
            <a:r>
              <a:rPr lang="it-IT" sz="2400" dirty="0" err="1" smtClean="0">
                <a:solidFill>
                  <a:schemeClr val="tx1"/>
                </a:solidFill>
              </a:rPr>
              <a:t>writing</a:t>
            </a:r>
            <a:r>
              <a:rPr lang="it-IT" sz="2400" dirty="0" smtClean="0">
                <a:solidFill>
                  <a:schemeClr val="tx1"/>
                </a:solidFill>
              </a:rPr>
              <a:t>.</a:t>
            </a:r>
          </a:p>
          <a:p>
            <a:pPr marL="342900" indent="-342900" algn="l">
              <a:buFont typeface="Arial" panose="020B0604020202020204" pitchFamily="34" charset="0"/>
              <a:buChar char="•"/>
            </a:pPr>
            <a:r>
              <a:rPr lang="it-IT" sz="2400" dirty="0" err="1" smtClean="0">
                <a:solidFill>
                  <a:schemeClr val="tx1"/>
                </a:solidFill>
              </a:rPr>
              <a:t>Cohesion</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 guide to </a:t>
            </a:r>
            <a:r>
              <a:rPr lang="it-IT" sz="2400" dirty="0" err="1" smtClean="0">
                <a:solidFill>
                  <a:schemeClr val="tx1"/>
                </a:solidFill>
              </a:rPr>
              <a:t>coherence</a:t>
            </a:r>
            <a:r>
              <a:rPr lang="it-IT" sz="2400" dirty="0" smtClean="0">
                <a:solidFill>
                  <a:schemeClr val="tx1"/>
                </a:solidFill>
              </a:rPr>
              <a:t>, </a:t>
            </a:r>
            <a:r>
              <a:rPr lang="it-IT" sz="2400" dirty="0" err="1" smtClean="0">
                <a:solidFill>
                  <a:schemeClr val="tx1"/>
                </a:solidFill>
              </a:rPr>
              <a:t>which</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something</a:t>
            </a:r>
            <a:r>
              <a:rPr lang="it-IT" sz="2400" dirty="0" smtClean="0">
                <a:solidFill>
                  <a:schemeClr val="tx1"/>
                </a:solidFill>
              </a:rPr>
              <a:t> </a:t>
            </a:r>
            <a:r>
              <a:rPr lang="it-IT" sz="2400" dirty="0" err="1" smtClean="0">
                <a:solidFill>
                  <a:schemeClr val="tx1"/>
                </a:solidFill>
              </a:rPr>
              <a:t>created</a:t>
            </a:r>
            <a:r>
              <a:rPr lang="it-IT" sz="2400" dirty="0" smtClean="0">
                <a:solidFill>
                  <a:schemeClr val="tx1"/>
                </a:solidFill>
              </a:rPr>
              <a:t> by </a:t>
            </a:r>
            <a:r>
              <a:rPr lang="it-IT" sz="2400" dirty="0" err="1" smtClean="0">
                <a:solidFill>
                  <a:schemeClr val="tx1"/>
                </a:solidFill>
              </a:rPr>
              <a:t>readers</a:t>
            </a:r>
            <a:r>
              <a:rPr lang="it-IT" sz="2400" dirty="0" smtClean="0">
                <a:solidFill>
                  <a:schemeClr val="tx1"/>
                </a:solidFill>
              </a:rPr>
              <a:t> in the </a:t>
            </a:r>
            <a:r>
              <a:rPr lang="it-IT" sz="2400" dirty="0" err="1" smtClean="0">
                <a:solidFill>
                  <a:schemeClr val="tx1"/>
                </a:solidFill>
              </a:rPr>
              <a:t>act</a:t>
            </a:r>
            <a:r>
              <a:rPr lang="it-IT" sz="2400" dirty="0" smtClean="0">
                <a:solidFill>
                  <a:schemeClr val="tx1"/>
                </a:solidFill>
              </a:rPr>
              <a:t> of </a:t>
            </a:r>
            <a:r>
              <a:rPr lang="it-IT" sz="2400" dirty="0" err="1" smtClean="0">
                <a:solidFill>
                  <a:schemeClr val="tx1"/>
                </a:solidFill>
              </a:rPr>
              <a:t>reading</a:t>
            </a:r>
            <a:r>
              <a:rPr lang="it-IT" sz="2400" dirty="0" smtClean="0">
                <a:solidFill>
                  <a:schemeClr val="tx1"/>
                </a:solidFill>
              </a:rPr>
              <a:t> a text.</a:t>
            </a:r>
          </a:p>
          <a:p>
            <a:pPr marL="342900" indent="-342900" algn="l">
              <a:buFont typeface="Arial" panose="020B0604020202020204" pitchFamily="34" charset="0"/>
              <a:buChar char="•"/>
            </a:pPr>
            <a:r>
              <a:rPr lang="it-IT" sz="2400" dirty="0" err="1" smtClean="0">
                <a:solidFill>
                  <a:schemeClr val="tx1"/>
                </a:solidFill>
              </a:rPr>
              <a:t>Coherence</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the feeling </a:t>
            </a:r>
            <a:r>
              <a:rPr lang="it-IT" sz="2400" dirty="0" err="1" smtClean="0">
                <a:solidFill>
                  <a:schemeClr val="tx1"/>
                </a:solidFill>
              </a:rPr>
              <a:t>that</a:t>
            </a:r>
            <a:r>
              <a:rPr lang="it-IT" sz="2400" dirty="0" smtClean="0">
                <a:solidFill>
                  <a:schemeClr val="tx1"/>
                </a:solidFill>
              </a:rPr>
              <a:t> a text </a:t>
            </a:r>
            <a:r>
              <a:rPr lang="it-IT" sz="2400" dirty="0" err="1" smtClean="0">
                <a:solidFill>
                  <a:schemeClr val="tx1"/>
                </a:solidFill>
              </a:rPr>
              <a:t>makes</a:t>
            </a:r>
            <a:r>
              <a:rPr lang="it-IT" sz="2400" dirty="0" smtClean="0">
                <a:solidFill>
                  <a:schemeClr val="tx1"/>
                </a:solidFill>
              </a:rPr>
              <a:t> </a:t>
            </a:r>
            <a:r>
              <a:rPr lang="it-IT" sz="2400" dirty="0" err="1" smtClean="0">
                <a:solidFill>
                  <a:schemeClr val="tx1"/>
                </a:solidFill>
              </a:rPr>
              <a:t>sense</a:t>
            </a:r>
            <a:r>
              <a:rPr lang="it-IT" sz="2400" dirty="0" smtClean="0">
                <a:solidFill>
                  <a:schemeClr val="tx1"/>
                </a:solidFill>
              </a:rPr>
              <a:t> and </a:t>
            </a:r>
            <a:r>
              <a:rPr lang="it-IT" sz="2400" dirty="0" err="1" smtClean="0">
                <a:solidFill>
                  <a:schemeClr val="tx1"/>
                </a:solidFill>
              </a:rPr>
              <a:t>that</a:t>
            </a:r>
            <a:r>
              <a:rPr lang="it-IT" sz="2400" dirty="0" smtClean="0">
                <a:solidFill>
                  <a:schemeClr val="tx1"/>
                </a:solidFill>
              </a:rPr>
              <a:t> </a:t>
            </a:r>
            <a:r>
              <a:rPr lang="it-IT" sz="2400" dirty="0" err="1" smtClean="0">
                <a:solidFill>
                  <a:schemeClr val="tx1"/>
                </a:solidFill>
              </a:rPr>
              <a:t>it</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not</a:t>
            </a:r>
            <a:r>
              <a:rPr lang="it-IT" sz="2400" dirty="0" smtClean="0">
                <a:solidFill>
                  <a:schemeClr val="tx1"/>
                </a:solidFill>
              </a:rPr>
              <a:t> a </a:t>
            </a:r>
            <a:r>
              <a:rPr lang="it-IT" sz="2400" dirty="0" err="1" smtClean="0">
                <a:solidFill>
                  <a:schemeClr val="tx1"/>
                </a:solidFill>
              </a:rPr>
              <a:t>jumble</a:t>
            </a:r>
            <a:r>
              <a:rPr lang="it-IT" sz="2400" dirty="0" smtClean="0">
                <a:solidFill>
                  <a:schemeClr val="tx1"/>
                </a:solidFill>
              </a:rPr>
              <a:t> of </a:t>
            </a:r>
            <a:r>
              <a:rPr lang="it-IT" sz="2400" dirty="0" err="1" smtClean="0">
                <a:solidFill>
                  <a:schemeClr val="tx1"/>
                </a:solidFill>
              </a:rPr>
              <a:t>sentences</a:t>
            </a:r>
            <a:r>
              <a:rPr lang="it-IT" sz="2400" dirty="0" smtClean="0">
                <a:solidFill>
                  <a:schemeClr val="tx1"/>
                </a:solidFill>
              </a:rPr>
              <a:t>.</a:t>
            </a:r>
            <a:endParaRPr lang="it-IT" sz="2400" dirty="0">
              <a:solidFill>
                <a:schemeClr val="tx1"/>
              </a:solidFill>
            </a:endParaRPr>
          </a:p>
        </p:txBody>
      </p:sp>
    </p:spTree>
    <p:extLst>
      <p:ext uri="{BB962C8B-B14F-4D97-AF65-F5344CB8AC3E}">
        <p14:creationId xmlns:p14="http://schemas.microsoft.com/office/powerpoint/2010/main" xmlns="" val="220233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sz="3600" b="1" dirty="0" smtClean="0">
                <a:solidFill>
                  <a:schemeClr val="tx2"/>
                </a:solidFill>
              </a:rPr>
              <a:t>DA and </a:t>
            </a:r>
            <a:r>
              <a:rPr lang="it-IT" sz="3600" b="1" dirty="0" err="1" smtClean="0">
                <a:solidFill>
                  <a:schemeClr val="tx2"/>
                </a:solidFill>
              </a:rPr>
              <a:t>Written</a:t>
            </a:r>
            <a:r>
              <a:rPr lang="it-IT" sz="3600" b="1" dirty="0" smtClean="0">
                <a:solidFill>
                  <a:schemeClr val="tx2"/>
                </a:solidFill>
              </a:rPr>
              <a:t> </a:t>
            </a:r>
            <a:r>
              <a:rPr lang="it-IT" sz="3600" b="1" dirty="0" err="1" smtClean="0">
                <a:solidFill>
                  <a:schemeClr val="tx2"/>
                </a:solidFill>
              </a:rPr>
              <a:t>Discourse</a:t>
            </a:r>
            <a:r>
              <a:rPr lang="it-IT" b="1" dirty="0" smtClean="0">
                <a:solidFill>
                  <a:schemeClr val="tx2"/>
                </a:solidFill>
              </a:rPr>
              <a:t/>
            </a:r>
            <a:br>
              <a:rPr lang="it-IT" b="1" dirty="0" smtClean="0">
                <a:solidFill>
                  <a:schemeClr val="tx2"/>
                </a:solidFill>
              </a:rPr>
            </a:b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069986"/>
            <a:ext cx="8964488" cy="5671382"/>
          </a:xfrm>
        </p:spPr>
        <p:txBody>
          <a:bodyPr>
            <a:normAutofit lnSpcReduction="10000"/>
          </a:bodyPr>
          <a:lstStyle/>
          <a:p>
            <a:r>
              <a:rPr lang="it-IT" sz="2800" b="1" dirty="0" err="1" smtClean="0">
                <a:solidFill>
                  <a:schemeClr val="tx1"/>
                </a:solidFill>
              </a:rPr>
              <a:t>Cohesion</a:t>
            </a:r>
            <a:r>
              <a:rPr lang="it-IT" sz="2800" b="1" dirty="0" smtClean="0">
                <a:solidFill>
                  <a:schemeClr val="tx1"/>
                </a:solidFill>
              </a:rPr>
              <a:t> and </a:t>
            </a:r>
            <a:r>
              <a:rPr lang="it-IT" sz="2800" b="1" dirty="0" err="1" smtClean="0">
                <a:solidFill>
                  <a:schemeClr val="tx1"/>
                </a:solidFill>
              </a:rPr>
              <a:t>Coherence</a:t>
            </a:r>
            <a:endParaRPr lang="it-IT" sz="2800" b="1" dirty="0" smtClean="0">
              <a:solidFill>
                <a:schemeClr val="tx1"/>
              </a:solidFill>
            </a:endParaRPr>
          </a:p>
          <a:p>
            <a:pPr algn="l"/>
            <a:endParaRPr lang="it-IT" sz="2400" b="1" dirty="0" smtClean="0">
              <a:solidFill>
                <a:schemeClr val="tx1"/>
              </a:solidFill>
            </a:endParaRPr>
          </a:p>
          <a:p>
            <a:r>
              <a:rPr lang="it-IT" b="1" dirty="0" smtClean="0">
                <a:solidFill>
                  <a:schemeClr val="tx2"/>
                </a:solidFill>
              </a:rPr>
              <a:t>«Clare </a:t>
            </a:r>
            <a:r>
              <a:rPr lang="it-IT" b="1" dirty="0" err="1" smtClean="0">
                <a:solidFill>
                  <a:schemeClr val="tx2"/>
                </a:solidFill>
              </a:rPr>
              <a:t>loves</a:t>
            </a:r>
            <a:r>
              <a:rPr lang="it-IT" b="1" dirty="0" smtClean="0">
                <a:solidFill>
                  <a:schemeClr val="tx2"/>
                </a:solidFill>
              </a:rPr>
              <a:t> </a:t>
            </a:r>
            <a:r>
              <a:rPr lang="it-IT" b="1" dirty="0" err="1" smtClean="0">
                <a:solidFill>
                  <a:schemeClr val="tx2"/>
                </a:solidFill>
              </a:rPr>
              <a:t>potatoes</a:t>
            </a:r>
            <a:r>
              <a:rPr lang="it-IT" b="1" dirty="0" smtClean="0">
                <a:solidFill>
                  <a:schemeClr val="tx2"/>
                </a:solidFill>
              </a:rPr>
              <a:t>. </a:t>
            </a:r>
            <a:r>
              <a:rPr lang="it-IT" b="1" dirty="0" err="1" smtClean="0">
                <a:solidFill>
                  <a:schemeClr val="tx2"/>
                </a:solidFill>
              </a:rPr>
              <a:t>She</a:t>
            </a:r>
            <a:r>
              <a:rPr lang="it-IT" b="1" dirty="0" smtClean="0">
                <a:solidFill>
                  <a:schemeClr val="tx2"/>
                </a:solidFill>
              </a:rPr>
              <a:t> </a:t>
            </a:r>
            <a:r>
              <a:rPr lang="it-IT" b="1" dirty="0" err="1" smtClean="0">
                <a:solidFill>
                  <a:schemeClr val="tx2"/>
                </a:solidFill>
              </a:rPr>
              <a:t>was</a:t>
            </a:r>
            <a:r>
              <a:rPr lang="it-IT" b="1" dirty="0" smtClean="0">
                <a:solidFill>
                  <a:schemeClr val="tx2"/>
                </a:solidFill>
              </a:rPr>
              <a:t> </a:t>
            </a:r>
            <a:r>
              <a:rPr lang="it-IT" b="1" dirty="0" err="1" smtClean="0">
                <a:solidFill>
                  <a:schemeClr val="tx2"/>
                </a:solidFill>
              </a:rPr>
              <a:t>born</a:t>
            </a:r>
            <a:r>
              <a:rPr lang="it-IT" b="1" dirty="0" smtClean="0">
                <a:solidFill>
                  <a:schemeClr val="tx2"/>
                </a:solidFill>
              </a:rPr>
              <a:t> in </a:t>
            </a:r>
            <a:r>
              <a:rPr lang="it-IT" b="1" dirty="0" err="1" smtClean="0">
                <a:solidFill>
                  <a:schemeClr val="tx2"/>
                </a:solidFill>
              </a:rPr>
              <a:t>Ireland</a:t>
            </a:r>
            <a:r>
              <a:rPr lang="it-IT" b="1" dirty="0" smtClean="0">
                <a:solidFill>
                  <a:schemeClr val="tx2"/>
                </a:solidFill>
              </a:rPr>
              <a:t>».</a:t>
            </a:r>
          </a:p>
          <a:p>
            <a:pPr algn="l"/>
            <a:endParaRPr lang="it-IT" sz="2400" b="1" dirty="0" smtClean="0">
              <a:solidFill>
                <a:schemeClr val="tx2"/>
              </a:solidFill>
            </a:endParaRPr>
          </a:p>
          <a:p>
            <a:pPr marL="342900" indent="-342900" algn="l">
              <a:buFont typeface="Arial" panose="020B0604020202020204" pitchFamily="34" charset="0"/>
              <a:buChar char="•"/>
            </a:pPr>
            <a:r>
              <a:rPr lang="it-IT" sz="2400" dirty="0" smtClean="0">
                <a:solidFill>
                  <a:schemeClr val="tx1"/>
                </a:solidFill>
              </a:rPr>
              <a:t>The </a:t>
            </a:r>
            <a:r>
              <a:rPr lang="it-IT" sz="2400" dirty="0" err="1" smtClean="0">
                <a:solidFill>
                  <a:schemeClr val="tx1"/>
                </a:solidFill>
              </a:rPr>
              <a:t>two</a:t>
            </a:r>
            <a:r>
              <a:rPr lang="it-IT" sz="2400" dirty="0" smtClean="0">
                <a:solidFill>
                  <a:schemeClr val="tx1"/>
                </a:solidFill>
              </a:rPr>
              <a:t> </a:t>
            </a:r>
            <a:r>
              <a:rPr lang="it-IT" sz="2400" dirty="0" err="1" smtClean="0">
                <a:solidFill>
                  <a:schemeClr val="tx1"/>
                </a:solidFill>
              </a:rPr>
              <a:t>sentences</a:t>
            </a:r>
            <a:r>
              <a:rPr lang="it-IT" sz="2400" dirty="0" smtClean="0">
                <a:solidFill>
                  <a:schemeClr val="tx1"/>
                </a:solidFill>
              </a:rPr>
              <a:t> are </a:t>
            </a:r>
            <a:r>
              <a:rPr lang="it-IT" sz="2400" dirty="0" err="1" smtClean="0">
                <a:solidFill>
                  <a:schemeClr val="tx1"/>
                </a:solidFill>
              </a:rPr>
              <a:t>cohesive</a:t>
            </a:r>
            <a:r>
              <a:rPr lang="it-IT" sz="2400" dirty="0" smtClean="0">
                <a:solidFill>
                  <a:schemeClr val="tx1"/>
                </a:solidFill>
              </a:rPr>
              <a:t> (Clare/</a:t>
            </a:r>
            <a:r>
              <a:rPr lang="it-IT" sz="2400" dirty="0" err="1" smtClean="0">
                <a:solidFill>
                  <a:schemeClr val="tx1"/>
                </a:solidFill>
              </a:rPr>
              <a:t>she</a:t>
            </a:r>
            <a:r>
              <a:rPr lang="it-IT" sz="2400" dirty="0" smtClean="0">
                <a:solidFill>
                  <a:schemeClr val="tx1"/>
                </a:solidFill>
              </a:rPr>
              <a:t>)….</a:t>
            </a:r>
          </a:p>
          <a:p>
            <a:pPr marL="342900" indent="-342900" algn="l">
              <a:buFont typeface="Arial" panose="020B0604020202020204" pitchFamily="34" charset="0"/>
              <a:buChar char="•"/>
            </a:pPr>
            <a:r>
              <a:rPr lang="it-IT" sz="2400" dirty="0" smtClean="0">
                <a:solidFill>
                  <a:schemeClr val="tx1"/>
                </a:solidFill>
              </a:rPr>
              <a:t>The </a:t>
            </a:r>
            <a:r>
              <a:rPr lang="it-IT" sz="2400" dirty="0" err="1" smtClean="0">
                <a:solidFill>
                  <a:schemeClr val="tx1"/>
                </a:solidFill>
              </a:rPr>
              <a:t>pronoun</a:t>
            </a:r>
            <a:r>
              <a:rPr lang="it-IT" sz="2400" dirty="0" smtClean="0">
                <a:solidFill>
                  <a:schemeClr val="tx1"/>
                </a:solidFill>
              </a:rPr>
              <a:t> </a:t>
            </a:r>
            <a:r>
              <a:rPr lang="it-IT" sz="2400" dirty="0" err="1" smtClean="0">
                <a:solidFill>
                  <a:schemeClr val="tx1"/>
                </a:solidFill>
              </a:rPr>
              <a:t>provides</a:t>
            </a:r>
            <a:r>
              <a:rPr lang="it-IT" sz="2400" dirty="0" smtClean="0">
                <a:solidFill>
                  <a:schemeClr val="tx1"/>
                </a:solidFill>
              </a:rPr>
              <a:t> a link with the </a:t>
            </a:r>
            <a:r>
              <a:rPr lang="it-IT" sz="2400" dirty="0" err="1" smtClean="0">
                <a:solidFill>
                  <a:schemeClr val="tx1"/>
                </a:solidFill>
              </a:rPr>
              <a:t>proper</a:t>
            </a:r>
            <a:r>
              <a:rPr lang="it-IT" sz="2400" dirty="0" smtClean="0">
                <a:solidFill>
                  <a:schemeClr val="tx1"/>
                </a:solidFill>
              </a:rPr>
              <a:t> </a:t>
            </a:r>
            <a:r>
              <a:rPr lang="it-IT" sz="2400" dirty="0" err="1" smtClean="0">
                <a:solidFill>
                  <a:schemeClr val="tx1"/>
                </a:solidFill>
              </a:rPr>
              <a:t>noun</a:t>
            </a:r>
            <a:r>
              <a:rPr lang="it-IT" sz="2400" dirty="0" smtClean="0">
                <a:solidFill>
                  <a:schemeClr val="tx1"/>
                </a:solidFill>
              </a:rPr>
              <a:t> Clare in the 1° </a:t>
            </a:r>
            <a:r>
              <a:rPr lang="it-IT" sz="2400" dirty="0" err="1" smtClean="0">
                <a:solidFill>
                  <a:schemeClr val="tx1"/>
                </a:solidFill>
              </a:rPr>
              <a:t>sentence</a:t>
            </a:r>
            <a:endParaRPr lang="it-IT" sz="2400" dirty="0" smtClean="0">
              <a:solidFill>
                <a:schemeClr val="tx1"/>
              </a:solidFill>
            </a:endParaRPr>
          </a:p>
          <a:p>
            <a:r>
              <a:rPr lang="it-IT" sz="2400" b="1" dirty="0" err="1" smtClean="0">
                <a:solidFill>
                  <a:schemeClr val="tx1"/>
                </a:solidFill>
              </a:rPr>
              <a:t>But</a:t>
            </a:r>
            <a:r>
              <a:rPr lang="it-IT" sz="2400" b="1" dirty="0" smtClean="0">
                <a:solidFill>
                  <a:schemeClr val="tx1"/>
                </a:solidFill>
              </a:rPr>
              <a:t> </a:t>
            </a:r>
            <a:r>
              <a:rPr lang="it-IT" sz="2400" b="1" dirty="0" err="1" smtClean="0">
                <a:solidFill>
                  <a:schemeClr val="tx1"/>
                </a:solidFill>
              </a:rPr>
              <a:t>they</a:t>
            </a:r>
            <a:r>
              <a:rPr lang="it-IT" sz="2400" b="1" dirty="0" smtClean="0">
                <a:solidFill>
                  <a:schemeClr val="tx1"/>
                </a:solidFill>
              </a:rPr>
              <a:t> are </a:t>
            </a:r>
            <a:r>
              <a:rPr lang="it-IT" sz="2400" b="1" dirty="0" err="1" smtClean="0">
                <a:solidFill>
                  <a:schemeClr val="tx1"/>
                </a:solidFill>
              </a:rPr>
              <a:t>only</a:t>
            </a:r>
            <a:r>
              <a:rPr lang="it-IT" sz="2400" b="1" dirty="0" smtClean="0">
                <a:solidFill>
                  <a:schemeClr val="tx1"/>
                </a:solidFill>
              </a:rPr>
              <a:t> </a:t>
            </a:r>
            <a:r>
              <a:rPr lang="it-IT" sz="2400" b="1" dirty="0" err="1" smtClean="0">
                <a:solidFill>
                  <a:schemeClr val="tx1"/>
                </a:solidFill>
              </a:rPr>
              <a:t>coherent</a:t>
            </a:r>
            <a:r>
              <a:rPr lang="it-IT" sz="2400" b="1" dirty="0" smtClean="0">
                <a:solidFill>
                  <a:schemeClr val="tx1"/>
                </a:solidFill>
              </a:rPr>
              <a:t> </a:t>
            </a:r>
            <a:r>
              <a:rPr lang="it-IT" sz="2400" b="1" dirty="0" err="1" smtClean="0">
                <a:solidFill>
                  <a:schemeClr val="tx1"/>
                </a:solidFill>
              </a:rPr>
              <a:t>if</a:t>
            </a:r>
            <a:r>
              <a:rPr lang="it-IT" sz="2400" b="1" dirty="0" smtClean="0">
                <a:solidFill>
                  <a:schemeClr val="tx1"/>
                </a:solidFill>
              </a:rPr>
              <a:t> …………….</a:t>
            </a:r>
          </a:p>
          <a:p>
            <a:endParaRPr lang="it-IT" sz="2400" dirty="0">
              <a:solidFill>
                <a:schemeClr val="tx1"/>
              </a:solidFill>
            </a:endParaRPr>
          </a:p>
          <a:p>
            <a:pPr marL="342900" indent="-342900" algn="l">
              <a:buFont typeface="Arial" panose="020B0604020202020204" pitchFamily="34" charset="0"/>
              <a:buChar char="•"/>
            </a:pPr>
            <a:r>
              <a:rPr lang="it-IT" sz="2400" dirty="0" err="1" smtClean="0">
                <a:solidFill>
                  <a:schemeClr val="tx1"/>
                </a:solidFill>
              </a:rPr>
              <a:t>Cohesion</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only</a:t>
            </a:r>
            <a:r>
              <a:rPr lang="it-IT" sz="2400" dirty="0" smtClean="0">
                <a:solidFill>
                  <a:schemeClr val="tx1"/>
                </a:solidFill>
              </a:rPr>
              <a:t> part of </a:t>
            </a:r>
            <a:r>
              <a:rPr lang="it-IT" sz="2400" dirty="0" err="1" smtClean="0">
                <a:solidFill>
                  <a:schemeClr val="tx1"/>
                </a:solidFill>
              </a:rPr>
              <a:t>coherence</a:t>
            </a:r>
            <a:r>
              <a:rPr lang="it-IT" sz="2400" dirty="0" smtClean="0">
                <a:solidFill>
                  <a:schemeClr val="tx1"/>
                </a:solidFill>
              </a:rPr>
              <a:t> in </a:t>
            </a:r>
            <a:r>
              <a:rPr lang="it-IT" sz="2400" dirty="0" err="1" smtClean="0">
                <a:solidFill>
                  <a:schemeClr val="tx1"/>
                </a:solidFill>
              </a:rPr>
              <a:t>reading</a:t>
            </a:r>
            <a:r>
              <a:rPr lang="it-IT" sz="2400" dirty="0" smtClean="0">
                <a:solidFill>
                  <a:schemeClr val="tx1"/>
                </a:solidFill>
              </a:rPr>
              <a:t> and </a:t>
            </a:r>
            <a:r>
              <a:rPr lang="it-IT" sz="2400" dirty="0" err="1" smtClean="0">
                <a:solidFill>
                  <a:schemeClr val="tx1"/>
                </a:solidFill>
              </a:rPr>
              <a:t>writing</a:t>
            </a:r>
            <a:r>
              <a:rPr lang="it-IT" sz="2400" dirty="0" smtClean="0">
                <a:solidFill>
                  <a:schemeClr val="tx1"/>
                </a:solidFill>
              </a:rPr>
              <a:t>.</a:t>
            </a:r>
          </a:p>
          <a:p>
            <a:pPr marL="342900" indent="-342900" algn="l">
              <a:buFont typeface="Arial" panose="020B0604020202020204" pitchFamily="34" charset="0"/>
              <a:buChar char="•"/>
            </a:pPr>
            <a:r>
              <a:rPr lang="it-IT" sz="2400" dirty="0" err="1" smtClean="0">
                <a:solidFill>
                  <a:schemeClr val="tx1"/>
                </a:solidFill>
              </a:rPr>
              <a:t>Cohesion</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 guide to </a:t>
            </a:r>
            <a:r>
              <a:rPr lang="it-IT" sz="2400" dirty="0" err="1" smtClean="0">
                <a:solidFill>
                  <a:schemeClr val="tx1"/>
                </a:solidFill>
              </a:rPr>
              <a:t>coherence</a:t>
            </a:r>
            <a:r>
              <a:rPr lang="it-IT" sz="2400" dirty="0" smtClean="0">
                <a:solidFill>
                  <a:schemeClr val="tx1"/>
                </a:solidFill>
              </a:rPr>
              <a:t>, </a:t>
            </a:r>
            <a:r>
              <a:rPr lang="it-IT" sz="2400" dirty="0" err="1" smtClean="0">
                <a:solidFill>
                  <a:schemeClr val="tx1"/>
                </a:solidFill>
              </a:rPr>
              <a:t>which</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something</a:t>
            </a:r>
            <a:r>
              <a:rPr lang="it-IT" sz="2400" dirty="0" smtClean="0">
                <a:solidFill>
                  <a:schemeClr val="tx1"/>
                </a:solidFill>
              </a:rPr>
              <a:t> </a:t>
            </a:r>
            <a:r>
              <a:rPr lang="it-IT" sz="2400" dirty="0" err="1" smtClean="0">
                <a:solidFill>
                  <a:schemeClr val="tx1"/>
                </a:solidFill>
              </a:rPr>
              <a:t>created</a:t>
            </a:r>
            <a:r>
              <a:rPr lang="it-IT" sz="2400" dirty="0" smtClean="0">
                <a:solidFill>
                  <a:schemeClr val="tx1"/>
                </a:solidFill>
              </a:rPr>
              <a:t> by </a:t>
            </a:r>
            <a:r>
              <a:rPr lang="it-IT" sz="2400" dirty="0" err="1" smtClean="0">
                <a:solidFill>
                  <a:schemeClr val="tx1"/>
                </a:solidFill>
              </a:rPr>
              <a:t>readers</a:t>
            </a:r>
            <a:r>
              <a:rPr lang="it-IT" sz="2400" dirty="0" smtClean="0">
                <a:solidFill>
                  <a:schemeClr val="tx1"/>
                </a:solidFill>
              </a:rPr>
              <a:t> in the </a:t>
            </a:r>
            <a:r>
              <a:rPr lang="it-IT" sz="2400" dirty="0" err="1" smtClean="0">
                <a:solidFill>
                  <a:schemeClr val="tx1"/>
                </a:solidFill>
              </a:rPr>
              <a:t>act</a:t>
            </a:r>
            <a:r>
              <a:rPr lang="it-IT" sz="2400" dirty="0" smtClean="0">
                <a:solidFill>
                  <a:schemeClr val="tx1"/>
                </a:solidFill>
              </a:rPr>
              <a:t> of </a:t>
            </a:r>
            <a:r>
              <a:rPr lang="it-IT" sz="2400" dirty="0" err="1" smtClean="0">
                <a:solidFill>
                  <a:schemeClr val="tx1"/>
                </a:solidFill>
              </a:rPr>
              <a:t>reading</a:t>
            </a:r>
            <a:r>
              <a:rPr lang="it-IT" sz="2400" dirty="0" smtClean="0">
                <a:solidFill>
                  <a:schemeClr val="tx1"/>
                </a:solidFill>
              </a:rPr>
              <a:t> a text.</a:t>
            </a:r>
          </a:p>
          <a:p>
            <a:pPr marL="342900" indent="-342900" algn="l">
              <a:buFont typeface="Arial" panose="020B0604020202020204" pitchFamily="34" charset="0"/>
              <a:buChar char="•"/>
            </a:pPr>
            <a:r>
              <a:rPr lang="it-IT" sz="2400" dirty="0" err="1" smtClean="0">
                <a:solidFill>
                  <a:schemeClr val="tx1"/>
                </a:solidFill>
              </a:rPr>
              <a:t>Coherence</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the feeling </a:t>
            </a:r>
            <a:r>
              <a:rPr lang="it-IT" sz="2400" dirty="0" err="1" smtClean="0">
                <a:solidFill>
                  <a:schemeClr val="tx1"/>
                </a:solidFill>
              </a:rPr>
              <a:t>that</a:t>
            </a:r>
            <a:r>
              <a:rPr lang="it-IT" sz="2400" dirty="0" smtClean="0">
                <a:solidFill>
                  <a:schemeClr val="tx1"/>
                </a:solidFill>
              </a:rPr>
              <a:t> a text </a:t>
            </a:r>
            <a:r>
              <a:rPr lang="it-IT" sz="2400" dirty="0" err="1" smtClean="0">
                <a:solidFill>
                  <a:schemeClr val="tx1"/>
                </a:solidFill>
              </a:rPr>
              <a:t>makes</a:t>
            </a:r>
            <a:r>
              <a:rPr lang="it-IT" sz="2400" dirty="0" smtClean="0">
                <a:solidFill>
                  <a:schemeClr val="tx1"/>
                </a:solidFill>
              </a:rPr>
              <a:t> </a:t>
            </a:r>
            <a:r>
              <a:rPr lang="it-IT" sz="2400" dirty="0" err="1" smtClean="0">
                <a:solidFill>
                  <a:schemeClr val="tx1"/>
                </a:solidFill>
              </a:rPr>
              <a:t>sense</a:t>
            </a:r>
            <a:r>
              <a:rPr lang="it-IT" sz="2400" dirty="0" smtClean="0">
                <a:solidFill>
                  <a:schemeClr val="tx1"/>
                </a:solidFill>
              </a:rPr>
              <a:t> and </a:t>
            </a:r>
            <a:r>
              <a:rPr lang="it-IT" sz="2400" dirty="0" err="1" smtClean="0">
                <a:solidFill>
                  <a:schemeClr val="tx1"/>
                </a:solidFill>
              </a:rPr>
              <a:t>that</a:t>
            </a:r>
            <a:r>
              <a:rPr lang="it-IT" sz="2400" dirty="0" smtClean="0">
                <a:solidFill>
                  <a:schemeClr val="tx1"/>
                </a:solidFill>
              </a:rPr>
              <a:t> </a:t>
            </a:r>
            <a:r>
              <a:rPr lang="it-IT" sz="2400" dirty="0" err="1" smtClean="0">
                <a:solidFill>
                  <a:schemeClr val="tx1"/>
                </a:solidFill>
              </a:rPr>
              <a:t>it</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not</a:t>
            </a:r>
            <a:r>
              <a:rPr lang="it-IT" sz="2400" dirty="0" smtClean="0">
                <a:solidFill>
                  <a:schemeClr val="tx1"/>
                </a:solidFill>
              </a:rPr>
              <a:t> a </a:t>
            </a:r>
            <a:r>
              <a:rPr lang="it-IT" sz="2400" dirty="0" err="1" smtClean="0">
                <a:solidFill>
                  <a:schemeClr val="tx1"/>
                </a:solidFill>
              </a:rPr>
              <a:t>jumble</a:t>
            </a:r>
            <a:r>
              <a:rPr lang="it-IT" sz="2400" dirty="0" smtClean="0">
                <a:solidFill>
                  <a:schemeClr val="tx1"/>
                </a:solidFill>
              </a:rPr>
              <a:t> of </a:t>
            </a:r>
            <a:r>
              <a:rPr lang="it-IT" sz="2400" dirty="0" err="1" smtClean="0">
                <a:solidFill>
                  <a:schemeClr val="tx1"/>
                </a:solidFill>
              </a:rPr>
              <a:t>sentences</a:t>
            </a:r>
            <a:r>
              <a:rPr lang="it-IT" sz="2400" dirty="0" smtClean="0">
                <a:solidFill>
                  <a:schemeClr val="tx1"/>
                </a:solidFill>
              </a:rPr>
              <a:t>.</a:t>
            </a:r>
            <a:endParaRPr lang="it-IT" sz="2400" dirty="0">
              <a:solidFill>
                <a:schemeClr val="tx1"/>
              </a:solidFill>
            </a:endParaRPr>
          </a:p>
        </p:txBody>
      </p:sp>
    </p:spTree>
    <p:extLst>
      <p:ext uri="{BB962C8B-B14F-4D97-AF65-F5344CB8AC3E}">
        <p14:creationId xmlns:p14="http://schemas.microsoft.com/office/powerpoint/2010/main" xmlns="" val="12611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sz="3600" b="1" dirty="0" smtClean="0">
                <a:solidFill>
                  <a:schemeClr val="tx2"/>
                </a:solidFill>
              </a:rPr>
              <a:t>DA and </a:t>
            </a:r>
            <a:r>
              <a:rPr lang="it-IT" sz="3600" b="1" dirty="0" err="1" smtClean="0">
                <a:solidFill>
                  <a:schemeClr val="tx2"/>
                </a:solidFill>
              </a:rPr>
              <a:t>Written</a:t>
            </a:r>
            <a:r>
              <a:rPr lang="it-IT" sz="3600" b="1" dirty="0" smtClean="0">
                <a:solidFill>
                  <a:schemeClr val="tx2"/>
                </a:solidFill>
              </a:rPr>
              <a:t> </a:t>
            </a:r>
            <a:r>
              <a:rPr lang="it-IT" sz="3600" b="1" dirty="0" err="1" smtClean="0">
                <a:solidFill>
                  <a:schemeClr val="tx2"/>
                </a:solidFill>
              </a:rPr>
              <a:t>Discourse</a:t>
            </a:r>
            <a:r>
              <a:rPr lang="it-IT" b="1" dirty="0" smtClean="0">
                <a:solidFill>
                  <a:schemeClr val="tx2"/>
                </a:solidFill>
              </a:rPr>
              <a:t/>
            </a:r>
            <a:br>
              <a:rPr lang="it-IT" b="1" dirty="0" smtClean="0">
                <a:solidFill>
                  <a:schemeClr val="tx2"/>
                </a:solidFill>
              </a:rPr>
            </a:b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069986"/>
            <a:ext cx="8964488" cy="5671382"/>
          </a:xfrm>
        </p:spPr>
        <p:txBody>
          <a:bodyPr>
            <a:normAutofit/>
          </a:bodyPr>
          <a:lstStyle/>
          <a:p>
            <a:r>
              <a:rPr lang="it-IT" sz="2800" b="1" dirty="0" smtClean="0">
                <a:solidFill>
                  <a:schemeClr val="tx1"/>
                </a:solidFill>
              </a:rPr>
              <a:t>Processing a text</a:t>
            </a:r>
          </a:p>
          <a:p>
            <a:pPr algn="l"/>
            <a:r>
              <a:rPr lang="it-IT" sz="2400" dirty="0" smtClean="0">
                <a:solidFill>
                  <a:schemeClr val="tx1"/>
                </a:solidFill>
              </a:rPr>
              <a:t>The </a:t>
            </a:r>
            <a:r>
              <a:rPr lang="it-IT" sz="2400" dirty="0" err="1" smtClean="0">
                <a:solidFill>
                  <a:schemeClr val="tx1"/>
                </a:solidFill>
              </a:rPr>
              <a:t>surface</a:t>
            </a:r>
            <a:r>
              <a:rPr lang="it-IT" sz="2400" dirty="0" smtClean="0">
                <a:solidFill>
                  <a:schemeClr val="tx1"/>
                </a:solidFill>
              </a:rPr>
              <a:t> of a text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characterized</a:t>
            </a:r>
            <a:r>
              <a:rPr lang="it-IT" sz="2400" dirty="0" smtClean="0">
                <a:solidFill>
                  <a:schemeClr val="tx1"/>
                </a:solidFill>
              </a:rPr>
              <a:t> by ‘</a:t>
            </a:r>
            <a:r>
              <a:rPr lang="it-IT" sz="2400" dirty="0" err="1" smtClean="0">
                <a:solidFill>
                  <a:schemeClr val="tx1"/>
                </a:solidFill>
              </a:rPr>
              <a:t>markers</a:t>
            </a:r>
            <a:r>
              <a:rPr lang="it-IT" sz="2400" dirty="0" smtClean="0">
                <a:solidFill>
                  <a:schemeClr val="tx1"/>
                </a:solidFill>
              </a:rPr>
              <a:t>’ of </a:t>
            </a:r>
            <a:r>
              <a:rPr lang="it-IT" sz="2400" dirty="0" err="1" smtClean="0">
                <a:solidFill>
                  <a:schemeClr val="tx1"/>
                </a:solidFill>
              </a:rPr>
              <a:t>various</a:t>
            </a:r>
            <a:r>
              <a:rPr lang="it-IT" sz="2400" dirty="0" smtClean="0">
                <a:solidFill>
                  <a:schemeClr val="tx1"/>
                </a:solidFill>
              </a:rPr>
              <a:t> </a:t>
            </a:r>
            <a:r>
              <a:rPr lang="it-IT" sz="2400" dirty="0" err="1" smtClean="0">
                <a:solidFill>
                  <a:schemeClr val="tx1"/>
                </a:solidFill>
              </a:rPr>
              <a:t>kinds</a:t>
            </a:r>
            <a:r>
              <a:rPr lang="it-IT" sz="2400" dirty="0" smtClean="0">
                <a:solidFill>
                  <a:schemeClr val="tx1"/>
                </a:solidFill>
              </a:rPr>
              <a:t>.</a:t>
            </a:r>
          </a:p>
          <a:p>
            <a:pPr algn="l"/>
            <a:r>
              <a:rPr lang="it-IT" sz="2400" dirty="0" smtClean="0">
                <a:solidFill>
                  <a:schemeClr val="tx1"/>
                </a:solidFill>
              </a:rPr>
              <a:t>For </a:t>
            </a:r>
            <a:r>
              <a:rPr lang="it-IT" sz="2400" dirty="0" err="1" smtClean="0">
                <a:solidFill>
                  <a:schemeClr val="tx1"/>
                </a:solidFill>
              </a:rPr>
              <a:t>example</a:t>
            </a:r>
            <a:r>
              <a:rPr lang="it-IT" sz="2400" dirty="0" smtClean="0">
                <a:solidFill>
                  <a:schemeClr val="tx1"/>
                </a:solidFill>
              </a:rPr>
              <a:t> –ed </a:t>
            </a:r>
            <a:r>
              <a:rPr lang="it-IT" sz="2400" dirty="0" err="1" smtClean="0">
                <a:solidFill>
                  <a:schemeClr val="tx1"/>
                </a:solidFill>
              </a:rPr>
              <a:t>suffix</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 marker of </a:t>
            </a:r>
            <a:r>
              <a:rPr lang="it-IT" sz="2400" dirty="0" err="1" smtClean="0">
                <a:solidFill>
                  <a:schemeClr val="tx1"/>
                </a:solidFill>
              </a:rPr>
              <a:t>pastness</a:t>
            </a:r>
            <a:r>
              <a:rPr lang="it-IT" sz="2400" dirty="0" smtClean="0">
                <a:solidFill>
                  <a:schemeClr val="tx1"/>
                </a:solidFill>
              </a:rPr>
              <a:t>.</a:t>
            </a:r>
          </a:p>
          <a:p>
            <a:pPr algn="l"/>
            <a:r>
              <a:rPr lang="it-IT" sz="2400" dirty="0" err="1" smtClean="0">
                <a:solidFill>
                  <a:schemeClr val="tx1"/>
                </a:solidFill>
              </a:rPr>
              <a:t>Cohesive</a:t>
            </a:r>
            <a:r>
              <a:rPr lang="it-IT" sz="2400" dirty="0" smtClean="0">
                <a:solidFill>
                  <a:schemeClr val="tx1"/>
                </a:solidFill>
              </a:rPr>
              <a:t> </a:t>
            </a:r>
            <a:r>
              <a:rPr lang="it-IT" sz="2400" dirty="0" err="1" smtClean="0">
                <a:solidFill>
                  <a:schemeClr val="tx1"/>
                </a:solidFill>
              </a:rPr>
              <a:t>markers</a:t>
            </a:r>
            <a:r>
              <a:rPr lang="it-IT" sz="2400" dirty="0" smtClean="0">
                <a:solidFill>
                  <a:schemeClr val="tx1"/>
                </a:solidFill>
              </a:rPr>
              <a:t>/</a:t>
            </a:r>
            <a:r>
              <a:rPr lang="it-IT" sz="2400" dirty="0" err="1" smtClean="0">
                <a:solidFill>
                  <a:schemeClr val="tx1"/>
                </a:solidFill>
              </a:rPr>
              <a:t>devices</a:t>
            </a:r>
            <a:r>
              <a:rPr lang="it-IT" sz="2400" dirty="0" smtClean="0">
                <a:solidFill>
                  <a:schemeClr val="tx1"/>
                </a:solidFill>
              </a:rPr>
              <a:t> </a:t>
            </a:r>
            <a:r>
              <a:rPr lang="it-IT" sz="2400" dirty="0">
                <a:solidFill>
                  <a:schemeClr val="tx1"/>
                </a:solidFill>
              </a:rPr>
              <a:t>(</a:t>
            </a:r>
            <a:r>
              <a:rPr lang="it-IT" sz="2400" dirty="0" err="1">
                <a:solidFill>
                  <a:schemeClr val="tx1"/>
                </a:solidFill>
              </a:rPr>
              <a:t>pronouns</a:t>
            </a:r>
            <a:r>
              <a:rPr lang="it-IT" sz="2400" dirty="0">
                <a:solidFill>
                  <a:schemeClr val="tx1"/>
                </a:solidFill>
              </a:rPr>
              <a:t>, </a:t>
            </a:r>
            <a:r>
              <a:rPr lang="it-IT" sz="2400" dirty="0" err="1">
                <a:solidFill>
                  <a:schemeClr val="tx1"/>
                </a:solidFill>
              </a:rPr>
              <a:t>determiners</a:t>
            </a:r>
            <a:r>
              <a:rPr lang="it-IT" sz="2400" dirty="0">
                <a:solidFill>
                  <a:schemeClr val="tx1"/>
                </a:solidFill>
              </a:rPr>
              <a:t>, </a:t>
            </a:r>
            <a:r>
              <a:rPr lang="it-IT" sz="2400" dirty="0" err="1">
                <a:solidFill>
                  <a:schemeClr val="tx1"/>
                </a:solidFill>
              </a:rPr>
              <a:t>demonstratives</a:t>
            </a:r>
            <a:r>
              <a:rPr lang="it-IT" sz="2400" dirty="0">
                <a:solidFill>
                  <a:schemeClr val="tx1"/>
                </a:solidFill>
              </a:rPr>
              <a:t>, </a:t>
            </a:r>
            <a:r>
              <a:rPr lang="it-IT" sz="2400" dirty="0" err="1">
                <a:solidFill>
                  <a:schemeClr val="tx1"/>
                </a:solidFill>
              </a:rPr>
              <a:t>other</a:t>
            </a:r>
            <a:r>
              <a:rPr lang="it-IT" sz="2400" dirty="0">
                <a:solidFill>
                  <a:schemeClr val="tx1"/>
                </a:solidFill>
              </a:rPr>
              <a:t> </a:t>
            </a:r>
            <a:r>
              <a:rPr lang="it-IT" sz="2400" dirty="0" err="1">
                <a:solidFill>
                  <a:schemeClr val="tx1"/>
                </a:solidFill>
              </a:rPr>
              <a:t>items</a:t>
            </a:r>
            <a:r>
              <a:rPr lang="it-IT" sz="2400" dirty="0">
                <a:solidFill>
                  <a:schemeClr val="tx1"/>
                </a:solidFill>
              </a:rPr>
              <a:t>….)create </a:t>
            </a:r>
            <a:r>
              <a:rPr lang="it-IT" sz="2400" dirty="0" err="1" smtClean="0">
                <a:solidFill>
                  <a:schemeClr val="tx1"/>
                </a:solidFill>
              </a:rPr>
              <a:t>links</a:t>
            </a:r>
            <a:r>
              <a:rPr lang="it-IT" sz="2400" dirty="0" smtClean="0">
                <a:solidFill>
                  <a:schemeClr val="tx1"/>
                </a:solidFill>
              </a:rPr>
              <a:t> </a:t>
            </a:r>
            <a:r>
              <a:rPr lang="it-IT" sz="2400" dirty="0" err="1" smtClean="0">
                <a:solidFill>
                  <a:schemeClr val="tx1"/>
                </a:solidFill>
              </a:rPr>
              <a:t>across</a:t>
            </a:r>
            <a:r>
              <a:rPr lang="it-IT" sz="2400" dirty="0" smtClean="0">
                <a:solidFill>
                  <a:schemeClr val="tx1"/>
                </a:solidFill>
              </a:rPr>
              <a:t> </a:t>
            </a:r>
            <a:r>
              <a:rPr lang="it-IT" sz="2400" dirty="0" err="1" smtClean="0">
                <a:solidFill>
                  <a:schemeClr val="tx1"/>
                </a:solidFill>
              </a:rPr>
              <a:t>sentence</a:t>
            </a:r>
            <a:r>
              <a:rPr lang="it-IT" sz="2400" dirty="0" smtClean="0">
                <a:solidFill>
                  <a:schemeClr val="tx1"/>
                </a:solidFill>
              </a:rPr>
              <a:t> </a:t>
            </a:r>
            <a:r>
              <a:rPr lang="it-IT" sz="2400" dirty="0" err="1" smtClean="0">
                <a:solidFill>
                  <a:schemeClr val="tx1"/>
                </a:solidFill>
              </a:rPr>
              <a:t>boundaries</a:t>
            </a:r>
            <a:r>
              <a:rPr lang="it-IT" sz="2400" dirty="0" smtClean="0">
                <a:solidFill>
                  <a:schemeClr val="tx1"/>
                </a:solidFill>
              </a:rPr>
              <a:t> and </a:t>
            </a:r>
            <a:r>
              <a:rPr lang="it-IT" sz="2400" dirty="0" err="1" smtClean="0">
                <a:solidFill>
                  <a:schemeClr val="tx1"/>
                </a:solidFill>
              </a:rPr>
              <a:t>chain</a:t>
            </a:r>
            <a:r>
              <a:rPr lang="it-IT" sz="2400" dirty="0" smtClean="0">
                <a:solidFill>
                  <a:schemeClr val="tx1"/>
                </a:solidFill>
              </a:rPr>
              <a:t> </a:t>
            </a:r>
            <a:r>
              <a:rPr lang="it-IT" sz="2400" dirty="0" err="1" smtClean="0">
                <a:solidFill>
                  <a:schemeClr val="tx1"/>
                </a:solidFill>
              </a:rPr>
              <a:t>together</a:t>
            </a:r>
            <a:r>
              <a:rPr lang="it-IT" sz="2400" dirty="0" smtClean="0">
                <a:solidFill>
                  <a:schemeClr val="tx1"/>
                </a:solidFill>
              </a:rPr>
              <a:t> </a:t>
            </a:r>
            <a:r>
              <a:rPr lang="it-IT" sz="2400" dirty="0" err="1" smtClean="0">
                <a:solidFill>
                  <a:schemeClr val="tx1"/>
                </a:solidFill>
              </a:rPr>
              <a:t>items</a:t>
            </a:r>
            <a:r>
              <a:rPr lang="it-IT" sz="2400" dirty="0" smtClean="0">
                <a:solidFill>
                  <a:schemeClr val="tx1"/>
                </a:solidFill>
              </a:rPr>
              <a:t> </a:t>
            </a:r>
            <a:r>
              <a:rPr lang="it-IT" sz="2400" dirty="0" err="1" smtClean="0">
                <a:solidFill>
                  <a:schemeClr val="tx1"/>
                </a:solidFill>
              </a:rPr>
              <a:t>that</a:t>
            </a:r>
            <a:r>
              <a:rPr lang="it-IT" sz="2400" dirty="0" smtClean="0">
                <a:solidFill>
                  <a:schemeClr val="tx1"/>
                </a:solidFill>
              </a:rPr>
              <a:t> are </a:t>
            </a:r>
            <a:r>
              <a:rPr lang="it-IT" sz="2400" dirty="0" err="1" smtClean="0">
                <a:solidFill>
                  <a:schemeClr val="tx1"/>
                </a:solidFill>
              </a:rPr>
              <a:t>related</a:t>
            </a:r>
            <a:r>
              <a:rPr lang="it-IT" sz="2400" dirty="0" smtClean="0">
                <a:solidFill>
                  <a:schemeClr val="tx1"/>
                </a:solidFill>
              </a:rPr>
              <a:t>.</a:t>
            </a:r>
          </a:p>
          <a:p>
            <a:pPr algn="l"/>
            <a:endParaRPr lang="it-IT" sz="2400" dirty="0">
              <a:solidFill>
                <a:schemeClr val="tx1"/>
              </a:solidFill>
            </a:endParaRPr>
          </a:p>
          <a:p>
            <a:pPr algn="l"/>
            <a:r>
              <a:rPr lang="it-IT" sz="2400" dirty="0" err="1" smtClean="0">
                <a:solidFill>
                  <a:schemeClr val="tx1"/>
                </a:solidFill>
              </a:rPr>
              <a:t>However</a:t>
            </a:r>
            <a:r>
              <a:rPr lang="it-IT" sz="2400" dirty="0" smtClean="0">
                <a:solidFill>
                  <a:schemeClr val="tx1"/>
                </a:solidFill>
              </a:rPr>
              <a:t>, </a:t>
            </a:r>
            <a:r>
              <a:rPr lang="it-IT" sz="2400" dirty="0" err="1" smtClean="0">
                <a:solidFill>
                  <a:schemeClr val="tx1"/>
                </a:solidFill>
              </a:rPr>
              <a:t>reading</a:t>
            </a:r>
            <a:r>
              <a:rPr lang="it-IT" sz="2400" dirty="0" smtClean="0">
                <a:solidFill>
                  <a:schemeClr val="tx1"/>
                </a:solidFill>
              </a:rPr>
              <a:t> a text </a:t>
            </a:r>
            <a:r>
              <a:rPr lang="it-IT" sz="2400" dirty="0" err="1" smtClean="0">
                <a:solidFill>
                  <a:schemeClr val="tx1"/>
                </a:solidFill>
              </a:rPr>
              <a:t>is</a:t>
            </a:r>
            <a:r>
              <a:rPr lang="it-IT" sz="2400" dirty="0" smtClean="0">
                <a:solidFill>
                  <a:schemeClr val="tx1"/>
                </a:solidFill>
              </a:rPr>
              <a:t> more </a:t>
            </a:r>
            <a:r>
              <a:rPr lang="it-IT" sz="2400" dirty="0" err="1" smtClean="0">
                <a:solidFill>
                  <a:schemeClr val="tx1"/>
                </a:solidFill>
              </a:rPr>
              <a:t>complex</a:t>
            </a:r>
            <a:r>
              <a:rPr lang="it-IT" sz="2400" dirty="0" smtClean="0">
                <a:solidFill>
                  <a:schemeClr val="tx1"/>
                </a:solidFill>
              </a:rPr>
              <a:t> </a:t>
            </a:r>
            <a:r>
              <a:rPr lang="it-IT" sz="2400" dirty="0" err="1" smtClean="0">
                <a:solidFill>
                  <a:schemeClr val="tx1"/>
                </a:solidFill>
              </a:rPr>
              <a:t>than</a:t>
            </a:r>
            <a:r>
              <a:rPr lang="it-IT" sz="2400" dirty="0" smtClean="0">
                <a:solidFill>
                  <a:schemeClr val="tx1"/>
                </a:solidFill>
              </a:rPr>
              <a:t> </a:t>
            </a:r>
            <a:r>
              <a:rPr lang="it-IT" sz="2400" dirty="0" err="1" smtClean="0">
                <a:solidFill>
                  <a:schemeClr val="tx1"/>
                </a:solidFill>
              </a:rPr>
              <a:t>that</a:t>
            </a:r>
            <a:r>
              <a:rPr lang="it-IT" sz="2400" dirty="0" smtClean="0">
                <a:solidFill>
                  <a:schemeClr val="tx1"/>
                </a:solidFill>
              </a:rPr>
              <a:t>.</a:t>
            </a:r>
          </a:p>
          <a:p>
            <a:pPr algn="l"/>
            <a:r>
              <a:rPr lang="it-IT" sz="2400" dirty="0" err="1" smtClean="0">
                <a:solidFill>
                  <a:schemeClr val="tx1"/>
                </a:solidFill>
              </a:rPr>
              <a:t>We</a:t>
            </a:r>
            <a:r>
              <a:rPr lang="it-IT" sz="2400" dirty="0" smtClean="0">
                <a:solidFill>
                  <a:schemeClr val="tx1"/>
                </a:solidFill>
              </a:rPr>
              <a:t> </a:t>
            </a:r>
            <a:r>
              <a:rPr lang="it-IT" sz="2400" dirty="0" err="1" smtClean="0">
                <a:solidFill>
                  <a:schemeClr val="tx1"/>
                </a:solidFill>
              </a:rPr>
              <a:t>have</a:t>
            </a:r>
            <a:r>
              <a:rPr lang="it-IT" sz="2400" dirty="0" smtClean="0">
                <a:solidFill>
                  <a:schemeClr val="tx1"/>
                </a:solidFill>
              </a:rPr>
              <a:t> to </a:t>
            </a:r>
            <a:r>
              <a:rPr lang="it-IT" sz="2400" dirty="0" err="1" smtClean="0">
                <a:solidFill>
                  <a:schemeClr val="tx1"/>
                </a:solidFill>
              </a:rPr>
              <a:t>interpret</a:t>
            </a:r>
            <a:r>
              <a:rPr lang="it-IT" sz="2400" dirty="0" smtClean="0">
                <a:solidFill>
                  <a:schemeClr val="tx1"/>
                </a:solidFill>
              </a:rPr>
              <a:t>  </a:t>
            </a:r>
            <a:r>
              <a:rPr lang="it-IT" sz="2400" dirty="0" err="1" smtClean="0">
                <a:solidFill>
                  <a:schemeClr val="tx1"/>
                </a:solidFill>
              </a:rPr>
              <a:t>it</a:t>
            </a:r>
            <a:r>
              <a:rPr lang="it-IT" sz="2400" dirty="0" smtClean="0">
                <a:solidFill>
                  <a:schemeClr val="tx1"/>
                </a:solidFill>
              </a:rPr>
              <a:t> and </a:t>
            </a:r>
            <a:r>
              <a:rPr lang="it-IT" sz="2400" dirty="0" err="1" smtClean="0">
                <a:solidFill>
                  <a:schemeClr val="tx1"/>
                </a:solidFill>
              </a:rPr>
              <a:t>this</a:t>
            </a:r>
            <a:r>
              <a:rPr lang="it-IT" sz="2400" dirty="0" smtClean="0">
                <a:solidFill>
                  <a:schemeClr val="tx1"/>
                </a:solidFill>
              </a:rPr>
              <a:t> </a:t>
            </a:r>
            <a:r>
              <a:rPr lang="it-IT" sz="2400" dirty="0" err="1" smtClean="0">
                <a:solidFill>
                  <a:schemeClr val="tx1"/>
                </a:solidFill>
              </a:rPr>
              <a:t>depends</a:t>
            </a:r>
            <a:r>
              <a:rPr lang="it-IT" sz="2400" dirty="0" smtClean="0">
                <a:solidFill>
                  <a:schemeClr val="tx1"/>
                </a:solidFill>
              </a:rPr>
              <a:t> </a:t>
            </a:r>
            <a:r>
              <a:rPr lang="it-IT" sz="2400" dirty="0" err="1" smtClean="0">
                <a:solidFill>
                  <a:schemeClr val="tx1"/>
                </a:solidFill>
              </a:rPr>
              <a:t>as</a:t>
            </a:r>
            <a:r>
              <a:rPr lang="it-IT" sz="2400" dirty="0" smtClean="0">
                <a:solidFill>
                  <a:schemeClr val="tx1"/>
                </a:solidFill>
              </a:rPr>
              <a:t> </a:t>
            </a:r>
            <a:r>
              <a:rPr lang="it-IT" sz="2400" dirty="0" err="1" smtClean="0">
                <a:solidFill>
                  <a:schemeClr val="tx1"/>
                </a:solidFill>
              </a:rPr>
              <a:t>much</a:t>
            </a:r>
            <a:r>
              <a:rPr lang="it-IT" sz="2400" dirty="0" smtClean="0">
                <a:solidFill>
                  <a:schemeClr val="tx1"/>
                </a:solidFill>
              </a:rPr>
              <a:t> on </a:t>
            </a:r>
            <a:r>
              <a:rPr lang="it-IT" sz="2400" dirty="0" err="1" smtClean="0">
                <a:solidFill>
                  <a:schemeClr val="tx1"/>
                </a:solidFill>
              </a:rPr>
              <a:t>what</a:t>
            </a:r>
            <a:r>
              <a:rPr lang="it-IT" sz="2400" dirty="0" smtClean="0">
                <a:solidFill>
                  <a:schemeClr val="tx1"/>
                </a:solidFill>
              </a:rPr>
              <a:t> </a:t>
            </a:r>
            <a:r>
              <a:rPr lang="it-IT" sz="2400" dirty="0" err="1" smtClean="0">
                <a:solidFill>
                  <a:schemeClr val="tx1"/>
                </a:solidFill>
              </a:rPr>
              <a:t>both</a:t>
            </a:r>
            <a:r>
              <a:rPr lang="it-IT" sz="2400" dirty="0" smtClean="0">
                <a:solidFill>
                  <a:schemeClr val="tx1"/>
                </a:solidFill>
              </a:rPr>
              <a:t> </a:t>
            </a:r>
            <a:r>
              <a:rPr lang="it-IT" sz="2400" dirty="0" err="1" smtClean="0">
                <a:solidFill>
                  <a:schemeClr val="tx1"/>
                </a:solidFill>
              </a:rPr>
              <a:t>author</a:t>
            </a:r>
            <a:r>
              <a:rPr lang="it-IT" sz="2400" dirty="0" smtClean="0">
                <a:solidFill>
                  <a:schemeClr val="tx1"/>
                </a:solidFill>
              </a:rPr>
              <a:t> and </a:t>
            </a:r>
            <a:r>
              <a:rPr lang="it-IT" sz="2400" dirty="0" err="1" smtClean="0">
                <a:solidFill>
                  <a:schemeClr val="tx1"/>
                </a:solidFill>
              </a:rPr>
              <a:t>reader</a:t>
            </a:r>
            <a:r>
              <a:rPr lang="it-IT" sz="2400" dirty="0" smtClean="0">
                <a:solidFill>
                  <a:schemeClr val="tx1"/>
                </a:solidFill>
              </a:rPr>
              <a:t> </a:t>
            </a:r>
            <a:r>
              <a:rPr lang="it-IT" sz="2400" dirty="0" err="1" smtClean="0">
                <a:solidFill>
                  <a:schemeClr val="tx1"/>
                </a:solidFill>
              </a:rPr>
              <a:t>puts</a:t>
            </a:r>
            <a:r>
              <a:rPr lang="it-IT" sz="2400" dirty="0" smtClean="0">
                <a:solidFill>
                  <a:schemeClr val="tx1"/>
                </a:solidFill>
              </a:rPr>
              <a:t>/ </a:t>
            </a:r>
            <a:r>
              <a:rPr lang="it-IT" sz="2400" dirty="0" err="1" smtClean="0">
                <a:solidFill>
                  <a:schemeClr val="tx1"/>
                </a:solidFill>
              </a:rPr>
              <a:t>brings</a:t>
            </a:r>
            <a:r>
              <a:rPr lang="it-IT" sz="2400" dirty="0" smtClean="0">
                <a:solidFill>
                  <a:schemeClr val="tx1"/>
                </a:solidFill>
              </a:rPr>
              <a:t> </a:t>
            </a:r>
            <a:r>
              <a:rPr lang="it-IT" sz="2400" dirty="0" err="1" smtClean="0">
                <a:solidFill>
                  <a:schemeClr val="tx1"/>
                </a:solidFill>
              </a:rPr>
              <a:t>into</a:t>
            </a:r>
            <a:r>
              <a:rPr lang="it-IT" sz="2400" dirty="0" smtClean="0">
                <a:solidFill>
                  <a:schemeClr val="tx1"/>
                </a:solidFill>
              </a:rPr>
              <a:t> </a:t>
            </a:r>
            <a:r>
              <a:rPr lang="it-IT" sz="2400" dirty="0" err="1" smtClean="0">
                <a:solidFill>
                  <a:schemeClr val="tx1"/>
                </a:solidFill>
              </a:rPr>
              <a:t>it</a:t>
            </a:r>
            <a:r>
              <a:rPr lang="it-IT" sz="2400" dirty="0" smtClean="0">
                <a:solidFill>
                  <a:schemeClr val="tx1"/>
                </a:solidFill>
              </a:rPr>
              <a:t>. </a:t>
            </a:r>
          </a:p>
          <a:p>
            <a:pPr algn="l"/>
            <a:r>
              <a:rPr lang="it-IT" sz="2400" dirty="0" smtClean="0">
                <a:solidFill>
                  <a:schemeClr val="tx1"/>
                </a:solidFill>
              </a:rPr>
              <a:t>The </a:t>
            </a:r>
            <a:r>
              <a:rPr lang="it-IT" sz="2400" dirty="0" err="1" smtClean="0">
                <a:solidFill>
                  <a:schemeClr val="tx1"/>
                </a:solidFill>
              </a:rPr>
              <a:t>reader</a:t>
            </a:r>
            <a:r>
              <a:rPr lang="it-IT" sz="2400" dirty="0" smtClean="0">
                <a:solidFill>
                  <a:schemeClr val="tx1"/>
                </a:solidFill>
              </a:rPr>
              <a:t> </a:t>
            </a:r>
            <a:r>
              <a:rPr lang="it-IT" sz="2400" dirty="0" err="1" smtClean="0">
                <a:solidFill>
                  <a:schemeClr val="tx1"/>
                </a:solidFill>
              </a:rPr>
              <a:t>makes</a:t>
            </a:r>
            <a:r>
              <a:rPr lang="it-IT" sz="2400" dirty="0" smtClean="0">
                <a:solidFill>
                  <a:schemeClr val="tx1"/>
                </a:solidFill>
              </a:rPr>
              <a:t> </a:t>
            </a:r>
            <a:r>
              <a:rPr lang="it-IT" sz="2400" b="1" dirty="0" smtClean="0">
                <a:solidFill>
                  <a:schemeClr val="tx1"/>
                </a:solidFill>
              </a:rPr>
              <a:t>cognitive </a:t>
            </a:r>
            <a:r>
              <a:rPr lang="it-IT" sz="2400" b="1" dirty="0" err="1" smtClean="0">
                <a:solidFill>
                  <a:schemeClr val="tx1"/>
                </a:solidFill>
              </a:rPr>
              <a:t>links</a:t>
            </a:r>
            <a:r>
              <a:rPr lang="it-IT" sz="2400" b="1" dirty="0" smtClean="0">
                <a:solidFill>
                  <a:schemeClr val="tx1"/>
                </a:solidFill>
              </a:rPr>
              <a:t> </a:t>
            </a:r>
            <a:r>
              <a:rPr lang="it-IT" sz="2400" dirty="0" smtClean="0">
                <a:solidFill>
                  <a:schemeClr val="tx1"/>
                </a:solidFill>
              </a:rPr>
              <a:t>in the text and </a:t>
            </a:r>
            <a:r>
              <a:rPr lang="it-IT" sz="2400" dirty="0" err="1" smtClean="0">
                <a:solidFill>
                  <a:schemeClr val="tx1"/>
                </a:solidFill>
              </a:rPr>
              <a:t>recognizes</a:t>
            </a:r>
            <a:r>
              <a:rPr lang="it-IT" sz="2400" dirty="0" smtClean="0">
                <a:solidFill>
                  <a:schemeClr val="tx1"/>
                </a:solidFill>
              </a:rPr>
              <a:t> </a:t>
            </a:r>
            <a:r>
              <a:rPr lang="it-IT" sz="2400" b="1" dirty="0" err="1" smtClean="0">
                <a:solidFill>
                  <a:schemeClr val="tx1"/>
                </a:solidFill>
              </a:rPr>
              <a:t>textual</a:t>
            </a:r>
            <a:r>
              <a:rPr lang="it-IT" sz="2400" b="1" dirty="0" smtClean="0">
                <a:solidFill>
                  <a:schemeClr val="tx1"/>
                </a:solidFill>
              </a:rPr>
              <a:t> </a:t>
            </a:r>
            <a:r>
              <a:rPr lang="it-IT" sz="2400" b="1" dirty="0" err="1" smtClean="0">
                <a:solidFill>
                  <a:schemeClr val="tx1"/>
                </a:solidFill>
              </a:rPr>
              <a:t>patterns</a:t>
            </a:r>
            <a:endParaRPr lang="it-IT" sz="2400" b="1" dirty="0" smtClean="0">
              <a:solidFill>
                <a:schemeClr val="tx1"/>
              </a:solidFill>
            </a:endParaRPr>
          </a:p>
        </p:txBody>
      </p:sp>
    </p:spTree>
    <p:extLst>
      <p:ext uri="{BB962C8B-B14F-4D97-AF65-F5344CB8AC3E}">
        <p14:creationId xmlns:p14="http://schemas.microsoft.com/office/powerpoint/2010/main" xmlns="" val="20913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sz="3600" b="1" dirty="0" smtClean="0">
                <a:solidFill>
                  <a:schemeClr val="tx2"/>
                </a:solidFill>
              </a:rPr>
              <a:t>DA and </a:t>
            </a:r>
            <a:r>
              <a:rPr lang="it-IT" sz="3600" b="1" dirty="0" err="1" smtClean="0">
                <a:solidFill>
                  <a:schemeClr val="tx2"/>
                </a:solidFill>
              </a:rPr>
              <a:t>Written</a:t>
            </a:r>
            <a:r>
              <a:rPr lang="it-IT" sz="3600" b="1" dirty="0" smtClean="0">
                <a:solidFill>
                  <a:schemeClr val="tx2"/>
                </a:solidFill>
              </a:rPr>
              <a:t> </a:t>
            </a:r>
            <a:r>
              <a:rPr lang="it-IT" sz="3600" b="1" dirty="0" err="1" smtClean="0">
                <a:solidFill>
                  <a:schemeClr val="tx2"/>
                </a:solidFill>
              </a:rPr>
              <a:t>Discourse</a:t>
            </a:r>
            <a:r>
              <a:rPr lang="it-IT" b="1" dirty="0" smtClean="0">
                <a:solidFill>
                  <a:schemeClr val="tx2"/>
                </a:solidFill>
              </a:rPr>
              <a:t/>
            </a:r>
            <a:br>
              <a:rPr lang="it-IT" b="1" dirty="0" smtClean="0">
                <a:solidFill>
                  <a:schemeClr val="tx2"/>
                </a:solidFill>
              </a:rPr>
            </a:b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069986"/>
            <a:ext cx="8964488" cy="5671382"/>
          </a:xfrm>
        </p:spPr>
        <p:txBody>
          <a:bodyPr>
            <a:normAutofit lnSpcReduction="10000"/>
          </a:bodyPr>
          <a:lstStyle/>
          <a:p>
            <a:r>
              <a:rPr lang="it-IT" sz="2800" b="1" dirty="0" smtClean="0">
                <a:solidFill>
                  <a:schemeClr val="tx1"/>
                </a:solidFill>
              </a:rPr>
              <a:t>Processing a text</a:t>
            </a:r>
          </a:p>
          <a:p>
            <a:pPr algn="l"/>
            <a:r>
              <a:rPr lang="it-IT" sz="2400" dirty="0" smtClean="0">
                <a:solidFill>
                  <a:schemeClr val="tx1"/>
                </a:solidFill>
              </a:rPr>
              <a:t>The </a:t>
            </a:r>
            <a:r>
              <a:rPr lang="it-IT" sz="2400" dirty="0" err="1" smtClean="0">
                <a:solidFill>
                  <a:schemeClr val="tx1"/>
                </a:solidFill>
              </a:rPr>
              <a:t>reader</a:t>
            </a:r>
            <a:r>
              <a:rPr lang="it-IT" sz="2400" dirty="0" smtClean="0">
                <a:solidFill>
                  <a:schemeClr val="tx1"/>
                </a:solidFill>
              </a:rPr>
              <a:t> </a:t>
            </a:r>
            <a:r>
              <a:rPr lang="it-IT" sz="2400" dirty="0" err="1" smtClean="0">
                <a:solidFill>
                  <a:schemeClr val="tx1"/>
                </a:solidFill>
              </a:rPr>
              <a:t>makes</a:t>
            </a:r>
            <a:r>
              <a:rPr lang="it-IT" sz="2400" dirty="0" smtClean="0">
                <a:solidFill>
                  <a:schemeClr val="tx1"/>
                </a:solidFill>
              </a:rPr>
              <a:t> </a:t>
            </a:r>
            <a:r>
              <a:rPr lang="it-IT" sz="2400" b="1" dirty="0" smtClean="0">
                <a:solidFill>
                  <a:schemeClr val="tx1"/>
                </a:solidFill>
              </a:rPr>
              <a:t>cognitive </a:t>
            </a:r>
            <a:r>
              <a:rPr lang="it-IT" sz="2400" b="1" dirty="0" err="1" smtClean="0">
                <a:solidFill>
                  <a:schemeClr val="tx1"/>
                </a:solidFill>
              </a:rPr>
              <a:t>links</a:t>
            </a:r>
            <a:r>
              <a:rPr lang="it-IT" sz="2400" b="1" dirty="0" smtClean="0">
                <a:solidFill>
                  <a:schemeClr val="tx1"/>
                </a:solidFill>
              </a:rPr>
              <a:t> </a:t>
            </a:r>
            <a:r>
              <a:rPr lang="it-IT" sz="2400" dirty="0" smtClean="0">
                <a:solidFill>
                  <a:schemeClr val="tx1"/>
                </a:solidFill>
              </a:rPr>
              <a:t>in the text and </a:t>
            </a:r>
            <a:r>
              <a:rPr lang="it-IT" sz="2400" dirty="0" err="1" smtClean="0">
                <a:solidFill>
                  <a:schemeClr val="tx1"/>
                </a:solidFill>
              </a:rPr>
              <a:t>recognizes</a:t>
            </a:r>
            <a:r>
              <a:rPr lang="it-IT" sz="2400" dirty="0" smtClean="0">
                <a:solidFill>
                  <a:schemeClr val="tx1"/>
                </a:solidFill>
              </a:rPr>
              <a:t> </a:t>
            </a:r>
            <a:r>
              <a:rPr lang="it-IT" sz="2400" b="1" dirty="0" err="1" smtClean="0">
                <a:solidFill>
                  <a:schemeClr val="tx1"/>
                </a:solidFill>
              </a:rPr>
              <a:t>textual</a:t>
            </a:r>
            <a:r>
              <a:rPr lang="it-IT" sz="2400" b="1" dirty="0" smtClean="0">
                <a:solidFill>
                  <a:schemeClr val="tx1"/>
                </a:solidFill>
              </a:rPr>
              <a:t> </a:t>
            </a:r>
            <a:r>
              <a:rPr lang="it-IT" sz="2400" b="1" dirty="0" err="1" smtClean="0">
                <a:solidFill>
                  <a:schemeClr val="tx1"/>
                </a:solidFill>
              </a:rPr>
              <a:t>patterns</a:t>
            </a:r>
            <a:r>
              <a:rPr lang="it-IT" sz="2400" b="1" dirty="0" smtClean="0">
                <a:solidFill>
                  <a:schemeClr val="tx1"/>
                </a:solidFill>
              </a:rPr>
              <a:t>.</a:t>
            </a:r>
          </a:p>
          <a:p>
            <a:pPr algn="l"/>
            <a:r>
              <a:rPr lang="it-IT" sz="2400" dirty="0" err="1" smtClean="0">
                <a:solidFill>
                  <a:schemeClr val="tx1"/>
                </a:solidFill>
              </a:rPr>
              <a:t>These</a:t>
            </a:r>
            <a:r>
              <a:rPr lang="it-IT" sz="2400" dirty="0" smtClean="0">
                <a:solidFill>
                  <a:schemeClr val="tx1"/>
                </a:solidFill>
              </a:rPr>
              <a:t> </a:t>
            </a:r>
            <a:r>
              <a:rPr lang="it-IT" sz="2400" dirty="0" err="1" smtClean="0">
                <a:solidFill>
                  <a:schemeClr val="tx1"/>
                </a:solidFill>
              </a:rPr>
              <a:t>patterns</a:t>
            </a:r>
            <a:r>
              <a:rPr lang="it-IT" sz="2400" dirty="0" smtClean="0">
                <a:solidFill>
                  <a:schemeClr val="tx1"/>
                </a:solidFill>
              </a:rPr>
              <a:t> are </a:t>
            </a:r>
            <a:r>
              <a:rPr lang="it-IT" sz="2400" dirty="0" err="1" smtClean="0">
                <a:solidFill>
                  <a:schemeClr val="tx1"/>
                </a:solidFill>
              </a:rPr>
              <a:t>manifested</a:t>
            </a:r>
            <a:r>
              <a:rPr lang="it-IT" sz="2400" dirty="0" smtClean="0">
                <a:solidFill>
                  <a:schemeClr val="tx1"/>
                </a:solidFill>
              </a:rPr>
              <a:t> in </a:t>
            </a:r>
            <a:r>
              <a:rPr lang="it-IT" sz="2400" dirty="0" err="1" smtClean="0">
                <a:solidFill>
                  <a:schemeClr val="tx1"/>
                </a:solidFill>
              </a:rPr>
              <a:t>functional</a:t>
            </a:r>
            <a:r>
              <a:rPr lang="it-IT" sz="2400" dirty="0" smtClean="0">
                <a:solidFill>
                  <a:schemeClr val="tx1"/>
                </a:solidFill>
              </a:rPr>
              <a:t> </a:t>
            </a:r>
            <a:r>
              <a:rPr lang="it-IT" sz="2400" dirty="0" err="1" smtClean="0">
                <a:solidFill>
                  <a:schemeClr val="tx1"/>
                </a:solidFill>
              </a:rPr>
              <a:t>relationships</a:t>
            </a:r>
            <a:r>
              <a:rPr lang="it-IT" sz="2400" dirty="0" smtClean="0">
                <a:solidFill>
                  <a:schemeClr val="tx1"/>
                </a:solidFill>
              </a:rPr>
              <a:t> </a:t>
            </a:r>
            <a:r>
              <a:rPr lang="it-IT" sz="2400" dirty="0" err="1" smtClean="0">
                <a:solidFill>
                  <a:schemeClr val="tx1"/>
                </a:solidFill>
              </a:rPr>
              <a:t>between</a:t>
            </a:r>
            <a:r>
              <a:rPr lang="it-IT" sz="2400" dirty="0" smtClean="0">
                <a:solidFill>
                  <a:schemeClr val="tx1"/>
                </a:solidFill>
              </a:rPr>
              <a:t> </a:t>
            </a:r>
            <a:r>
              <a:rPr lang="it-IT" sz="2400" dirty="0" err="1" smtClean="0">
                <a:solidFill>
                  <a:schemeClr val="tx1"/>
                </a:solidFill>
              </a:rPr>
              <a:t>pieces</a:t>
            </a:r>
            <a:r>
              <a:rPr lang="it-IT" sz="2400" dirty="0" smtClean="0">
                <a:solidFill>
                  <a:schemeClr val="tx1"/>
                </a:solidFill>
              </a:rPr>
              <a:t> of text (</a:t>
            </a:r>
            <a:r>
              <a:rPr lang="it-IT" sz="2400" b="1" dirty="0" err="1" smtClean="0">
                <a:solidFill>
                  <a:schemeClr val="tx1"/>
                </a:solidFill>
              </a:rPr>
              <a:t>textual</a:t>
            </a:r>
            <a:r>
              <a:rPr lang="it-IT" sz="2400" b="1" dirty="0" smtClean="0">
                <a:solidFill>
                  <a:schemeClr val="tx1"/>
                </a:solidFill>
              </a:rPr>
              <a:t> </a:t>
            </a:r>
            <a:r>
              <a:rPr lang="it-IT" sz="2400" b="1" dirty="0" err="1" smtClean="0">
                <a:solidFill>
                  <a:schemeClr val="tx1"/>
                </a:solidFill>
              </a:rPr>
              <a:t>segments</a:t>
            </a:r>
            <a:r>
              <a:rPr lang="it-IT" sz="2400" dirty="0" smtClean="0">
                <a:solidFill>
                  <a:schemeClr val="tx1"/>
                </a:solidFill>
              </a:rPr>
              <a:t>): </a:t>
            </a:r>
            <a:r>
              <a:rPr lang="it-IT" sz="2400" dirty="0" err="1" smtClean="0">
                <a:solidFill>
                  <a:schemeClr val="tx1"/>
                </a:solidFill>
              </a:rPr>
              <a:t>phrases</a:t>
            </a:r>
            <a:r>
              <a:rPr lang="it-IT" sz="2400" dirty="0" smtClean="0">
                <a:solidFill>
                  <a:schemeClr val="tx1"/>
                </a:solidFill>
              </a:rPr>
              <a:t>, </a:t>
            </a:r>
            <a:r>
              <a:rPr lang="it-IT" sz="2400" dirty="0" err="1" smtClean="0">
                <a:solidFill>
                  <a:schemeClr val="tx1"/>
                </a:solidFill>
              </a:rPr>
              <a:t>clauses</a:t>
            </a:r>
            <a:r>
              <a:rPr lang="it-IT" sz="2400" dirty="0" smtClean="0">
                <a:solidFill>
                  <a:schemeClr val="tx1"/>
                </a:solidFill>
              </a:rPr>
              <a:t>, </a:t>
            </a:r>
            <a:r>
              <a:rPr lang="it-IT" sz="2400" dirty="0" err="1" smtClean="0">
                <a:solidFill>
                  <a:schemeClr val="tx1"/>
                </a:solidFill>
              </a:rPr>
              <a:t>sentences</a:t>
            </a:r>
            <a:r>
              <a:rPr lang="it-IT" sz="2400" dirty="0" smtClean="0">
                <a:solidFill>
                  <a:schemeClr val="tx1"/>
                </a:solidFill>
              </a:rPr>
              <a:t> or </a:t>
            </a:r>
            <a:r>
              <a:rPr lang="it-IT" sz="2400" dirty="0" err="1" smtClean="0">
                <a:solidFill>
                  <a:schemeClr val="tx1"/>
                </a:solidFill>
              </a:rPr>
              <a:t>groups</a:t>
            </a:r>
            <a:r>
              <a:rPr lang="it-IT" sz="2400" dirty="0" smtClean="0">
                <a:solidFill>
                  <a:schemeClr val="tx1"/>
                </a:solidFill>
              </a:rPr>
              <a:t> of </a:t>
            </a:r>
            <a:r>
              <a:rPr lang="it-IT" sz="2400" dirty="0" err="1" smtClean="0">
                <a:solidFill>
                  <a:schemeClr val="tx1"/>
                </a:solidFill>
              </a:rPr>
              <a:t>sentences</a:t>
            </a:r>
            <a:r>
              <a:rPr lang="it-IT" sz="2400" dirty="0" smtClean="0">
                <a:solidFill>
                  <a:schemeClr val="tx1"/>
                </a:solidFill>
              </a:rPr>
              <a:t>.</a:t>
            </a:r>
          </a:p>
          <a:p>
            <a:pPr algn="l"/>
            <a:endParaRPr lang="it-IT" sz="2400" dirty="0">
              <a:solidFill>
                <a:schemeClr val="tx1"/>
              </a:solidFill>
            </a:endParaRPr>
          </a:p>
          <a:p>
            <a:pPr algn="l"/>
            <a:r>
              <a:rPr lang="it-IT" sz="2400" dirty="0" err="1" smtClean="0">
                <a:solidFill>
                  <a:schemeClr val="tx1"/>
                </a:solidFill>
              </a:rPr>
              <a:t>Such</a:t>
            </a:r>
            <a:r>
              <a:rPr lang="it-IT" sz="2400" dirty="0" smtClean="0">
                <a:solidFill>
                  <a:schemeClr val="tx1"/>
                </a:solidFill>
              </a:rPr>
              <a:t> </a:t>
            </a:r>
            <a:r>
              <a:rPr lang="it-IT" sz="2400" dirty="0" err="1" smtClean="0">
                <a:solidFill>
                  <a:schemeClr val="tx1"/>
                </a:solidFill>
              </a:rPr>
              <a:t>relationships</a:t>
            </a:r>
            <a:r>
              <a:rPr lang="it-IT" sz="2400" dirty="0" smtClean="0">
                <a:solidFill>
                  <a:schemeClr val="tx1"/>
                </a:solidFill>
              </a:rPr>
              <a:t> can be of </a:t>
            </a:r>
            <a:r>
              <a:rPr lang="it-IT" sz="2400" dirty="0" err="1" smtClean="0">
                <a:solidFill>
                  <a:schemeClr val="tx1"/>
                </a:solidFill>
              </a:rPr>
              <a:t>various</a:t>
            </a:r>
            <a:r>
              <a:rPr lang="it-IT" sz="2400" dirty="0" smtClean="0">
                <a:solidFill>
                  <a:schemeClr val="tx1"/>
                </a:solidFill>
              </a:rPr>
              <a:t> </a:t>
            </a:r>
            <a:r>
              <a:rPr lang="it-IT" sz="2400" dirty="0" err="1" smtClean="0">
                <a:solidFill>
                  <a:schemeClr val="tx1"/>
                </a:solidFill>
              </a:rPr>
              <a:t>kinds</a:t>
            </a:r>
            <a:r>
              <a:rPr lang="it-IT" sz="2400" dirty="0" smtClean="0">
                <a:solidFill>
                  <a:schemeClr val="tx1"/>
                </a:solidFill>
              </a:rPr>
              <a:t>:</a:t>
            </a:r>
          </a:p>
          <a:p>
            <a:pPr algn="l"/>
            <a:r>
              <a:rPr lang="it-IT" sz="2400" b="1" dirty="0" err="1" smtClean="0">
                <a:solidFill>
                  <a:schemeClr val="tx2"/>
                </a:solidFill>
              </a:rPr>
              <a:t>Phenomenon-reason</a:t>
            </a:r>
            <a:r>
              <a:rPr lang="it-IT" sz="2400" dirty="0" smtClean="0">
                <a:solidFill>
                  <a:schemeClr val="tx1"/>
                </a:solidFill>
              </a:rPr>
              <a:t>; </a:t>
            </a:r>
            <a:r>
              <a:rPr lang="it-IT" sz="2400" b="1" dirty="0" err="1" smtClean="0">
                <a:solidFill>
                  <a:schemeClr val="tx2"/>
                </a:solidFill>
              </a:rPr>
              <a:t>phenomenon-example</a:t>
            </a:r>
            <a:r>
              <a:rPr lang="it-IT" sz="2400" dirty="0" smtClean="0">
                <a:solidFill>
                  <a:schemeClr val="tx1"/>
                </a:solidFill>
              </a:rPr>
              <a:t>; </a:t>
            </a:r>
            <a:r>
              <a:rPr lang="it-IT" sz="2400" b="1" dirty="0" smtClean="0">
                <a:solidFill>
                  <a:schemeClr val="tx1"/>
                </a:solidFill>
              </a:rPr>
              <a:t>cause-</a:t>
            </a:r>
            <a:r>
              <a:rPr lang="it-IT" sz="2400" b="1" dirty="0" err="1" smtClean="0">
                <a:solidFill>
                  <a:schemeClr val="tx1"/>
                </a:solidFill>
              </a:rPr>
              <a:t>consequence</a:t>
            </a:r>
            <a:r>
              <a:rPr lang="it-IT" sz="2400" dirty="0" smtClean="0">
                <a:solidFill>
                  <a:schemeClr val="tx1"/>
                </a:solidFill>
              </a:rPr>
              <a:t>;</a:t>
            </a:r>
          </a:p>
          <a:p>
            <a:pPr algn="l"/>
            <a:r>
              <a:rPr lang="it-IT" sz="2400" b="1" dirty="0" err="1" smtClean="0">
                <a:solidFill>
                  <a:schemeClr val="tx1"/>
                </a:solidFill>
              </a:rPr>
              <a:t>Problem-solution</a:t>
            </a:r>
            <a:r>
              <a:rPr lang="it-IT" sz="2400" dirty="0" smtClean="0">
                <a:solidFill>
                  <a:schemeClr val="tx1"/>
                </a:solidFill>
              </a:rPr>
              <a:t>; </a:t>
            </a:r>
            <a:r>
              <a:rPr lang="it-IT" sz="2400" b="1" dirty="0" err="1" smtClean="0">
                <a:solidFill>
                  <a:schemeClr val="tx1"/>
                </a:solidFill>
              </a:rPr>
              <a:t>instrument-achievement</a:t>
            </a:r>
            <a:r>
              <a:rPr lang="it-IT" sz="2400" dirty="0" smtClean="0">
                <a:solidFill>
                  <a:schemeClr val="tx1"/>
                </a:solidFill>
              </a:rPr>
              <a:t>.</a:t>
            </a:r>
          </a:p>
          <a:p>
            <a:pPr algn="l"/>
            <a:endParaRPr lang="it-IT" sz="2400" dirty="0">
              <a:solidFill>
                <a:schemeClr val="tx1"/>
              </a:solidFill>
            </a:endParaRPr>
          </a:p>
          <a:p>
            <a:pPr algn="l"/>
            <a:r>
              <a:rPr lang="it-IT" sz="2400" dirty="0" err="1" smtClean="0">
                <a:solidFill>
                  <a:schemeClr val="tx1"/>
                </a:solidFill>
              </a:rPr>
              <a:t>There</a:t>
            </a:r>
            <a:r>
              <a:rPr lang="it-IT" sz="2400" dirty="0" smtClean="0">
                <a:solidFill>
                  <a:schemeClr val="tx1"/>
                </a:solidFill>
              </a:rPr>
              <a:t> are </a:t>
            </a:r>
            <a:r>
              <a:rPr lang="it-IT" sz="2400" b="1" dirty="0" err="1" smtClean="0">
                <a:solidFill>
                  <a:srgbClr val="FF0000"/>
                </a:solidFill>
              </a:rPr>
              <a:t>signals</a:t>
            </a:r>
            <a:r>
              <a:rPr lang="it-IT" sz="2400" b="1" dirty="0" smtClean="0">
                <a:solidFill>
                  <a:srgbClr val="FF0000"/>
                </a:solidFill>
              </a:rPr>
              <a:t>/</a:t>
            </a:r>
            <a:r>
              <a:rPr lang="it-IT" sz="2400" b="1" dirty="0" err="1" smtClean="0">
                <a:solidFill>
                  <a:srgbClr val="FF0000"/>
                </a:solidFill>
              </a:rPr>
              <a:t>clues</a:t>
            </a:r>
            <a:r>
              <a:rPr lang="it-IT" sz="2400" dirty="0" smtClean="0">
                <a:solidFill>
                  <a:schemeClr val="tx1"/>
                </a:solidFill>
              </a:rPr>
              <a:t> </a:t>
            </a:r>
            <a:r>
              <a:rPr lang="it-IT" sz="2400" dirty="0" err="1" smtClean="0">
                <a:solidFill>
                  <a:schemeClr val="tx1"/>
                </a:solidFill>
              </a:rPr>
              <a:t>that</a:t>
            </a:r>
            <a:r>
              <a:rPr lang="it-IT" sz="2400" dirty="0" smtClean="0">
                <a:solidFill>
                  <a:schemeClr val="tx1"/>
                </a:solidFill>
              </a:rPr>
              <a:t> </a:t>
            </a:r>
            <a:r>
              <a:rPr lang="it-IT" sz="2400" dirty="0" err="1" smtClean="0">
                <a:solidFill>
                  <a:schemeClr val="tx1"/>
                </a:solidFill>
              </a:rPr>
              <a:t>tell</a:t>
            </a:r>
            <a:r>
              <a:rPr lang="it-IT" sz="2400" dirty="0" smtClean="0">
                <a:solidFill>
                  <a:schemeClr val="tx1"/>
                </a:solidFill>
              </a:rPr>
              <a:t> </a:t>
            </a:r>
            <a:r>
              <a:rPr lang="it-IT" sz="2400" dirty="0" err="1" smtClean="0">
                <a:solidFill>
                  <a:schemeClr val="tx1"/>
                </a:solidFill>
              </a:rPr>
              <a:t>us</a:t>
            </a:r>
            <a:r>
              <a:rPr lang="it-IT" sz="2400" dirty="0" smtClean="0">
                <a:solidFill>
                  <a:schemeClr val="tx1"/>
                </a:solidFill>
              </a:rPr>
              <a:t> </a:t>
            </a:r>
            <a:r>
              <a:rPr lang="it-IT" sz="2400" dirty="0" err="1" smtClean="0">
                <a:solidFill>
                  <a:schemeClr val="tx1"/>
                </a:solidFill>
              </a:rPr>
              <a:t>how</a:t>
            </a:r>
            <a:r>
              <a:rPr lang="it-IT" sz="2400" dirty="0" smtClean="0">
                <a:solidFill>
                  <a:schemeClr val="tx1"/>
                </a:solidFill>
              </a:rPr>
              <a:t> </a:t>
            </a:r>
            <a:r>
              <a:rPr lang="it-IT" sz="2400" dirty="0" err="1" smtClean="0">
                <a:solidFill>
                  <a:schemeClr val="tx1"/>
                </a:solidFill>
              </a:rPr>
              <a:t>we</a:t>
            </a:r>
            <a:r>
              <a:rPr lang="it-IT" sz="2400" dirty="0" smtClean="0">
                <a:solidFill>
                  <a:schemeClr val="tx1"/>
                </a:solidFill>
              </a:rPr>
              <a:t> </a:t>
            </a:r>
            <a:r>
              <a:rPr lang="it-IT" sz="2400" dirty="0" err="1" smtClean="0">
                <a:solidFill>
                  <a:schemeClr val="tx1"/>
                </a:solidFill>
              </a:rPr>
              <a:t>should</a:t>
            </a:r>
            <a:r>
              <a:rPr lang="it-IT" sz="2400" dirty="0" smtClean="0">
                <a:solidFill>
                  <a:schemeClr val="tx1"/>
                </a:solidFill>
              </a:rPr>
              <a:t> </a:t>
            </a:r>
            <a:r>
              <a:rPr lang="it-IT" sz="2400" dirty="0" err="1" smtClean="0">
                <a:solidFill>
                  <a:schemeClr val="tx1"/>
                </a:solidFill>
              </a:rPr>
              <a:t>interpret</a:t>
            </a:r>
            <a:r>
              <a:rPr lang="it-IT" sz="2400" dirty="0" smtClean="0">
                <a:solidFill>
                  <a:schemeClr val="tx1"/>
                </a:solidFill>
              </a:rPr>
              <a:t> the </a:t>
            </a:r>
            <a:r>
              <a:rPr lang="it-IT" sz="2400" dirty="0" err="1" smtClean="0">
                <a:solidFill>
                  <a:schemeClr val="tx1"/>
                </a:solidFill>
              </a:rPr>
              <a:t>functional</a:t>
            </a:r>
            <a:r>
              <a:rPr lang="it-IT" sz="2400" dirty="0" smtClean="0">
                <a:solidFill>
                  <a:schemeClr val="tx1"/>
                </a:solidFill>
              </a:rPr>
              <a:t> relation </a:t>
            </a:r>
            <a:r>
              <a:rPr lang="it-IT" sz="2400" dirty="0" err="1" smtClean="0">
                <a:solidFill>
                  <a:schemeClr val="tx1"/>
                </a:solidFill>
              </a:rPr>
              <a:t>between</a:t>
            </a:r>
            <a:r>
              <a:rPr lang="it-IT" sz="2400" dirty="0" smtClean="0">
                <a:solidFill>
                  <a:schemeClr val="tx1"/>
                </a:solidFill>
              </a:rPr>
              <a:t> </a:t>
            </a:r>
            <a:r>
              <a:rPr lang="it-IT" sz="2400" dirty="0" err="1" smtClean="0">
                <a:solidFill>
                  <a:schemeClr val="tx1"/>
                </a:solidFill>
              </a:rPr>
              <a:t>segments</a:t>
            </a:r>
            <a:r>
              <a:rPr lang="it-IT" sz="2400" dirty="0" smtClean="0">
                <a:solidFill>
                  <a:schemeClr val="tx1"/>
                </a:solidFill>
              </a:rPr>
              <a:t>. </a:t>
            </a:r>
            <a:r>
              <a:rPr lang="it-IT" sz="2400" dirty="0" err="1" smtClean="0">
                <a:solidFill>
                  <a:schemeClr val="tx1"/>
                </a:solidFill>
              </a:rPr>
              <a:t>They</a:t>
            </a:r>
            <a:r>
              <a:rPr lang="it-IT" sz="2400" dirty="0" smtClean="0">
                <a:solidFill>
                  <a:schemeClr val="tx1"/>
                </a:solidFill>
              </a:rPr>
              <a:t> are the </a:t>
            </a:r>
            <a:r>
              <a:rPr lang="it-IT" sz="2400" dirty="0" err="1" smtClean="0">
                <a:solidFill>
                  <a:schemeClr val="tx1"/>
                </a:solidFill>
              </a:rPr>
              <a:t>supporting</a:t>
            </a:r>
            <a:r>
              <a:rPr lang="it-IT" sz="2400" dirty="0" smtClean="0">
                <a:solidFill>
                  <a:schemeClr val="tx1"/>
                </a:solidFill>
              </a:rPr>
              <a:t> </a:t>
            </a:r>
            <a:r>
              <a:rPr lang="it-IT" sz="2400" dirty="0" err="1" smtClean="0">
                <a:solidFill>
                  <a:schemeClr val="tx1"/>
                </a:solidFill>
              </a:rPr>
              <a:t>evidence</a:t>
            </a:r>
            <a:r>
              <a:rPr lang="it-IT" sz="2400" dirty="0" smtClean="0">
                <a:solidFill>
                  <a:schemeClr val="tx1"/>
                </a:solidFill>
              </a:rPr>
              <a:t> to the cognitive </a:t>
            </a:r>
            <a:r>
              <a:rPr lang="it-IT" sz="2400" dirty="0" err="1" smtClean="0">
                <a:solidFill>
                  <a:schemeClr val="tx1"/>
                </a:solidFill>
              </a:rPr>
              <a:t>activity</a:t>
            </a:r>
            <a:r>
              <a:rPr lang="it-IT" sz="2400" dirty="0" smtClean="0">
                <a:solidFill>
                  <a:schemeClr val="tx1"/>
                </a:solidFill>
              </a:rPr>
              <a:t> of </a:t>
            </a:r>
            <a:r>
              <a:rPr lang="it-IT" sz="2400" dirty="0" err="1" smtClean="0">
                <a:solidFill>
                  <a:schemeClr val="tx1"/>
                </a:solidFill>
              </a:rPr>
              <a:t>deducing</a:t>
            </a:r>
            <a:r>
              <a:rPr lang="it-IT" sz="2400" dirty="0" smtClean="0">
                <a:solidFill>
                  <a:schemeClr val="tx1"/>
                </a:solidFill>
              </a:rPr>
              <a:t> the relation.</a:t>
            </a:r>
          </a:p>
        </p:txBody>
      </p:sp>
    </p:spTree>
    <p:extLst>
      <p:ext uri="{BB962C8B-B14F-4D97-AF65-F5344CB8AC3E}">
        <p14:creationId xmlns:p14="http://schemas.microsoft.com/office/powerpoint/2010/main" xmlns="" val="24188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r>
              <a:rPr lang="it-IT" b="1" dirty="0" err="1" smtClean="0">
                <a:solidFill>
                  <a:schemeClr val="tx2"/>
                </a:solidFill>
              </a:rPr>
              <a:t>Discourse</a:t>
            </a:r>
            <a:r>
              <a:rPr lang="it-IT" b="1" dirty="0" smtClean="0">
                <a:solidFill>
                  <a:schemeClr val="tx2"/>
                </a:solidFill>
              </a:rPr>
              <a:t> </a:t>
            </a:r>
            <a:r>
              <a:rPr lang="it-IT" b="1" dirty="0" err="1" smtClean="0">
                <a:solidFill>
                  <a:schemeClr val="tx2"/>
                </a:solidFill>
              </a:rPr>
              <a:t>Analisys</a:t>
            </a:r>
            <a:r>
              <a:rPr lang="it-IT" b="1" dirty="0" smtClean="0">
                <a:solidFill>
                  <a:schemeClr val="tx2"/>
                </a:solidFill>
              </a:rPr>
              <a:t/>
            </a:r>
            <a:br>
              <a:rPr lang="it-IT" b="1" dirty="0" smtClean="0">
                <a:solidFill>
                  <a:schemeClr val="tx2"/>
                </a:solidFill>
              </a:rPr>
            </a:br>
            <a:r>
              <a:rPr lang="it-IT" sz="3200" b="1" dirty="0" smtClean="0">
                <a:solidFill>
                  <a:schemeClr val="tx2"/>
                </a:solidFill>
              </a:rPr>
              <a:t>1- Language in Use</a:t>
            </a:r>
            <a:endParaRPr lang="it-IT" sz="3200" dirty="0"/>
          </a:p>
        </p:txBody>
      </p:sp>
      <p:sp>
        <p:nvSpPr>
          <p:cNvPr id="3" name="Sottotitolo 2"/>
          <p:cNvSpPr>
            <a:spLocks noGrp="1"/>
          </p:cNvSpPr>
          <p:nvPr>
            <p:ph type="subTitle" idx="1"/>
          </p:nvPr>
        </p:nvSpPr>
        <p:spPr>
          <a:xfrm>
            <a:off x="187691" y="1556792"/>
            <a:ext cx="8928992" cy="4752528"/>
          </a:xfrm>
        </p:spPr>
        <p:txBody>
          <a:bodyPr>
            <a:normAutofit fontScale="85000" lnSpcReduction="10000"/>
          </a:bodyPr>
          <a:lstStyle/>
          <a:p>
            <a:pPr algn="just"/>
            <a:r>
              <a:rPr lang="it-IT" dirty="0" smtClean="0">
                <a:solidFill>
                  <a:schemeClr val="bg2">
                    <a:lumMod val="10000"/>
                  </a:schemeClr>
                </a:solidFill>
              </a:rPr>
              <a:t>D.A. </a:t>
            </a:r>
            <a:r>
              <a:rPr lang="it-IT" dirty="0" err="1" smtClean="0">
                <a:solidFill>
                  <a:schemeClr val="bg2">
                    <a:lumMod val="10000"/>
                  </a:schemeClr>
                </a:solidFill>
              </a:rPr>
              <a:t>is</a:t>
            </a:r>
            <a:r>
              <a:rPr lang="it-IT" dirty="0" smtClean="0">
                <a:solidFill>
                  <a:schemeClr val="bg2">
                    <a:lumMod val="10000"/>
                  </a:schemeClr>
                </a:solidFill>
              </a:rPr>
              <a:t> </a:t>
            </a:r>
            <a:r>
              <a:rPr lang="it-IT" dirty="0" err="1" smtClean="0">
                <a:solidFill>
                  <a:schemeClr val="bg2">
                    <a:lumMod val="10000"/>
                  </a:schemeClr>
                </a:solidFill>
              </a:rPr>
              <a:t>interested</a:t>
            </a:r>
            <a:r>
              <a:rPr lang="it-IT" dirty="0" smtClean="0">
                <a:solidFill>
                  <a:schemeClr val="bg2">
                    <a:lumMod val="10000"/>
                  </a:schemeClr>
                </a:solidFill>
              </a:rPr>
              <a:t> in the </a:t>
            </a:r>
            <a:r>
              <a:rPr lang="it-IT" dirty="0" err="1" smtClean="0">
                <a:solidFill>
                  <a:schemeClr val="bg2">
                    <a:lumMod val="10000"/>
                  </a:schemeClr>
                </a:solidFill>
              </a:rPr>
              <a:t>relationship</a:t>
            </a:r>
            <a:r>
              <a:rPr lang="it-IT" dirty="0" smtClean="0">
                <a:solidFill>
                  <a:schemeClr val="bg2">
                    <a:lumMod val="10000"/>
                  </a:schemeClr>
                </a:solidFill>
              </a:rPr>
              <a:t> </a:t>
            </a:r>
            <a:r>
              <a:rPr lang="it-IT" dirty="0" err="1" smtClean="0">
                <a:solidFill>
                  <a:schemeClr val="bg2">
                    <a:lumMod val="10000"/>
                  </a:schemeClr>
                </a:solidFill>
              </a:rPr>
              <a:t>between</a:t>
            </a:r>
            <a:r>
              <a:rPr lang="it-IT" dirty="0" smtClean="0">
                <a:solidFill>
                  <a:schemeClr val="bg2">
                    <a:lumMod val="10000"/>
                  </a:schemeClr>
                </a:solidFill>
              </a:rPr>
              <a:t> </a:t>
            </a:r>
            <a:r>
              <a:rPr lang="it-IT" dirty="0" err="1" smtClean="0">
                <a:solidFill>
                  <a:schemeClr val="bg2">
                    <a:lumMod val="10000"/>
                  </a:schemeClr>
                </a:solidFill>
              </a:rPr>
              <a:t>discourse</a:t>
            </a:r>
            <a:r>
              <a:rPr lang="it-IT" dirty="0" smtClean="0">
                <a:solidFill>
                  <a:schemeClr val="bg2">
                    <a:lumMod val="10000"/>
                  </a:schemeClr>
                </a:solidFill>
              </a:rPr>
              <a:t> </a:t>
            </a:r>
            <a:r>
              <a:rPr lang="it-IT" dirty="0" err="1" smtClean="0">
                <a:solidFill>
                  <a:schemeClr val="bg2">
                    <a:lumMod val="10000"/>
                  </a:schemeClr>
                </a:solidFill>
              </a:rPr>
              <a:t>forms</a:t>
            </a:r>
            <a:r>
              <a:rPr lang="it-IT" dirty="0" smtClean="0">
                <a:solidFill>
                  <a:schemeClr val="bg2">
                    <a:lumMod val="10000"/>
                  </a:schemeClr>
                </a:solidFill>
              </a:rPr>
              <a:t> (</a:t>
            </a:r>
            <a:r>
              <a:rPr lang="it-IT" dirty="0" err="1" smtClean="0">
                <a:solidFill>
                  <a:schemeClr val="bg2">
                    <a:lumMod val="10000"/>
                  </a:schemeClr>
                </a:solidFill>
              </a:rPr>
              <a:t>grammatical</a:t>
            </a:r>
            <a:r>
              <a:rPr lang="it-IT" dirty="0" smtClean="0">
                <a:solidFill>
                  <a:schemeClr val="bg2">
                    <a:lumMod val="10000"/>
                  </a:schemeClr>
                </a:solidFill>
              </a:rPr>
              <a:t>, </a:t>
            </a:r>
            <a:r>
              <a:rPr lang="it-IT" dirty="0" err="1" smtClean="0">
                <a:solidFill>
                  <a:schemeClr val="bg2">
                    <a:lumMod val="10000"/>
                  </a:schemeClr>
                </a:solidFill>
              </a:rPr>
              <a:t>lexical</a:t>
            </a:r>
            <a:r>
              <a:rPr lang="it-IT" dirty="0" smtClean="0">
                <a:solidFill>
                  <a:schemeClr val="bg2">
                    <a:lumMod val="10000"/>
                  </a:schemeClr>
                </a:solidFill>
              </a:rPr>
              <a:t>, </a:t>
            </a:r>
            <a:r>
              <a:rPr lang="it-IT" dirty="0" err="1" smtClean="0">
                <a:solidFill>
                  <a:schemeClr val="bg2">
                    <a:lumMod val="10000"/>
                  </a:schemeClr>
                </a:solidFill>
              </a:rPr>
              <a:t>phonological</a:t>
            </a:r>
            <a:r>
              <a:rPr lang="it-IT" dirty="0" smtClean="0">
                <a:solidFill>
                  <a:schemeClr val="bg2">
                    <a:lumMod val="10000"/>
                  </a:schemeClr>
                </a:solidFill>
              </a:rPr>
              <a:t>) and </a:t>
            </a:r>
            <a:r>
              <a:rPr lang="it-IT" dirty="0" err="1" smtClean="0">
                <a:solidFill>
                  <a:schemeClr val="bg2">
                    <a:lumMod val="10000"/>
                  </a:schemeClr>
                </a:solidFill>
              </a:rPr>
              <a:t>discourse</a:t>
            </a:r>
            <a:r>
              <a:rPr lang="it-IT" dirty="0" smtClean="0">
                <a:solidFill>
                  <a:schemeClr val="bg2">
                    <a:lumMod val="10000"/>
                  </a:schemeClr>
                </a:solidFill>
              </a:rPr>
              <a:t> </a:t>
            </a:r>
            <a:r>
              <a:rPr lang="it-IT" dirty="0" err="1" smtClean="0">
                <a:solidFill>
                  <a:schemeClr val="bg2">
                    <a:lumMod val="10000"/>
                  </a:schemeClr>
                </a:solidFill>
              </a:rPr>
              <a:t>functions</a:t>
            </a:r>
            <a:r>
              <a:rPr lang="it-IT" dirty="0" smtClean="0">
                <a:solidFill>
                  <a:schemeClr val="bg2">
                    <a:lumMod val="10000"/>
                  </a:schemeClr>
                </a:solidFill>
              </a:rPr>
              <a:t>. </a:t>
            </a:r>
          </a:p>
          <a:p>
            <a:pPr algn="just"/>
            <a:endParaRPr lang="it-IT" dirty="0" smtClean="0">
              <a:solidFill>
                <a:schemeClr val="bg2">
                  <a:lumMod val="10000"/>
                </a:schemeClr>
              </a:solidFill>
            </a:endParaRPr>
          </a:p>
          <a:p>
            <a:pPr algn="just"/>
            <a:r>
              <a:rPr lang="it-IT" dirty="0" smtClean="0">
                <a:solidFill>
                  <a:schemeClr val="bg2">
                    <a:lumMod val="10000"/>
                  </a:schemeClr>
                </a:solidFill>
              </a:rPr>
              <a:t>Forms are the RAW </a:t>
            </a:r>
            <a:r>
              <a:rPr lang="it-IT" dirty="0" err="1" smtClean="0">
                <a:solidFill>
                  <a:schemeClr val="bg2">
                    <a:lumMod val="10000"/>
                  </a:schemeClr>
                </a:solidFill>
              </a:rPr>
              <a:t>materials</a:t>
            </a:r>
            <a:r>
              <a:rPr lang="it-IT" dirty="0" smtClean="0">
                <a:solidFill>
                  <a:schemeClr val="bg2">
                    <a:lumMod val="10000"/>
                  </a:schemeClr>
                </a:solidFill>
              </a:rPr>
              <a:t> </a:t>
            </a:r>
            <a:r>
              <a:rPr lang="it-IT" dirty="0" err="1" smtClean="0">
                <a:solidFill>
                  <a:schemeClr val="bg2">
                    <a:lumMod val="10000"/>
                  </a:schemeClr>
                </a:solidFill>
              </a:rPr>
              <a:t>which</a:t>
            </a:r>
            <a:r>
              <a:rPr lang="it-IT" dirty="0" smtClean="0">
                <a:solidFill>
                  <a:schemeClr val="bg2">
                    <a:lumMod val="10000"/>
                  </a:schemeClr>
                </a:solidFill>
              </a:rPr>
              <a:t> </a:t>
            </a:r>
            <a:r>
              <a:rPr lang="it-IT" dirty="0" err="1" smtClean="0">
                <a:solidFill>
                  <a:schemeClr val="bg2">
                    <a:lumMod val="10000"/>
                  </a:schemeClr>
                </a:solidFill>
              </a:rPr>
              <a:t>enable</a:t>
            </a:r>
            <a:r>
              <a:rPr lang="it-IT" dirty="0" smtClean="0">
                <a:solidFill>
                  <a:schemeClr val="bg2">
                    <a:lumMod val="10000"/>
                  </a:schemeClr>
                </a:solidFill>
              </a:rPr>
              <a:t> </a:t>
            </a:r>
            <a:r>
              <a:rPr lang="it-IT" dirty="0" err="1" smtClean="0">
                <a:solidFill>
                  <a:schemeClr val="bg2">
                    <a:lumMod val="10000"/>
                  </a:schemeClr>
                </a:solidFill>
              </a:rPr>
              <a:t>students</a:t>
            </a:r>
            <a:r>
              <a:rPr lang="it-IT" dirty="0" smtClean="0">
                <a:solidFill>
                  <a:schemeClr val="bg2">
                    <a:lumMod val="10000"/>
                  </a:schemeClr>
                </a:solidFill>
              </a:rPr>
              <a:t> to use </a:t>
            </a:r>
            <a:r>
              <a:rPr lang="it-IT" dirty="0" err="1" smtClean="0">
                <a:solidFill>
                  <a:schemeClr val="bg2">
                    <a:lumMod val="10000"/>
                  </a:schemeClr>
                </a:solidFill>
              </a:rPr>
              <a:t>language</a:t>
            </a:r>
            <a:r>
              <a:rPr lang="it-IT" dirty="0" smtClean="0">
                <a:solidFill>
                  <a:schemeClr val="bg2">
                    <a:lumMod val="10000"/>
                  </a:schemeClr>
                </a:solidFill>
              </a:rPr>
              <a:t> FUNCTIONALLY.</a:t>
            </a:r>
          </a:p>
          <a:p>
            <a:pPr algn="just"/>
            <a:endParaRPr lang="it-IT" dirty="0" smtClean="0">
              <a:solidFill>
                <a:schemeClr val="bg2">
                  <a:lumMod val="10000"/>
                </a:schemeClr>
              </a:solidFill>
            </a:endParaRPr>
          </a:p>
          <a:p>
            <a:pPr algn="just"/>
            <a:r>
              <a:rPr lang="it-IT" dirty="0" smtClean="0">
                <a:solidFill>
                  <a:schemeClr val="bg2">
                    <a:lumMod val="10000"/>
                  </a:schemeClr>
                </a:solidFill>
              </a:rPr>
              <a:t>British D.A. </a:t>
            </a:r>
            <a:r>
              <a:rPr lang="it-IT" dirty="0" err="1" smtClean="0">
                <a:solidFill>
                  <a:schemeClr val="bg2">
                    <a:lumMod val="10000"/>
                  </a:schemeClr>
                </a:solidFill>
              </a:rPr>
              <a:t>was</a:t>
            </a:r>
            <a:r>
              <a:rPr lang="it-IT" dirty="0" smtClean="0">
                <a:solidFill>
                  <a:schemeClr val="bg2">
                    <a:lumMod val="10000"/>
                  </a:schemeClr>
                </a:solidFill>
              </a:rPr>
              <a:t> </a:t>
            </a:r>
            <a:r>
              <a:rPr lang="it-IT" dirty="0" err="1" smtClean="0">
                <a:solidFill>
                  <a:schemeClr val="bg2">
                    <a:lumMod val="10000"/>
                  </a:schemeClr>
                </a:solidFill>
              </a:rPr>
              <a:t>greatly</a:t>
            </a:r>
            <a:r>
              <a:rPr lang="it-IT" dirty="0" smtClean="0">
                <a:solidFill>
                  <a:schemeClr val="bg2">
                    <a:lumMod val="10000"/>
                  </a:schemeClr>
                </a:solidFill>
              </a:rPr>
              <a:t> </a:t>
            </a:r>
            <a:r>
              <a:rPr lang="it-IT" dirty="0" err="1" smtClean="0">
                <a:solidFill>
                  <a:schemeClr val="bg2">
                    <a:lumMod val="10000"/>
                  </a:schemeClr>
                </a:solidFill>
              </a:rPr>
              <a:t>influenced</a:t>
            </a:r>
            <a:r>
              <a:rPr lang="it-IT" dirty="0" smtClean="0">
                <a:solidFill>
                  <a:schemeClr val="bg2">
                    <a:lumMod val="10000"/>
                  </a:schemeClr>
                </a:solidFill>
              </a:rPr>
              <a:t> by the work of M.A.K </a:t>
            </a:r>
            <a:r>
              <a:rPr lang="it-IT" dirty="0" err="1" smtClean="0">
                <a:solidFill>
                  <a:schemeClr val="bg2">
                    <a:lumMod val="10000"/>
                  </a:schemeClr>
                </a:solidFill>
              </a:rPr>
              <a:t>Halliday’s</a:t>
            </a:r>
            <a:r>
              <a:rPr lang="it-IT" dirty="0" smtClean="0">
                <a:solidFill>
                  <a:schemeClr val="bg2">
                    <a:lumMod val="10000"/>
                  </a:schemeClr>
                </a:solidFill>
              </a:rPr>
              <a:t> </a:t>
            </a:r>
            <a:r>
              <a:rPr lang="it-IT" dirty="0" err="1" smtClean="0">
                <a:solidFill>
                  <a:schemeClr val="bg2">
                    <a:lumMod val="10000"/>
                  </a:schemeClr>
                </a:solidFill>
              </a:rPr>
              <a:t>functional</a:t>
            </a:r>
            <a:r>
              <a:rPr lang="it-IT" dirty="0" smtClean="0">
                <a:solidFill>
                  <a:schemeClr val="bg2">
                    <a:lumMod val="10000"/>
                  </a:schemeClr>
                </a:solidFill>
              </a:rPr>
              <a:t> </a:t>
            </a:r>
            <a:r>
              <a:rPr lang="it-IT" dirty="0" err="1" smtClean="0">
                <a:solidFill>
                  <a:schemeClr val="bg2">
                    <a:lumMod val="10000"/>
                  </a:schemeClr>
                </a:solidFill>
              </a:rPr>
              <a:t>approach</a:t>
            </a:r>
            <a:r>
              <a:rPr lang="it-IT" dirty="0" smtClean="0">
                <a:solidFill>
                  <a:schemeClr val="bg2">
                    <a:lumMod val="10000"/>
                  </a:schemeClr>
                </a:solidFill>
              </a:rPr>
              <a:t> to </a:t>
            </a:r>
            <a:r>
              <a:rPr lang="it-IT" dirty="0" err="1" smtClean="0">
                <a:solidFill>
                  <a:schemeClr val="bg2">
                    <a:lumMod val="10000"/>
                  </a:schemeClr>
                </a:solidFill>
              </a:rPr>
              <a:t>language</a:t>
            </a:r>
            <a:r>
              <a:rPr lang="it-IT" dirty="0" smtClean="0">
                <a:solidFill>
                  <a:schemeClr val="bg2">
                    <a:lumMod val="10000"/>
                  </a:schemeClr>
                </a:solidFill>
              </a:rPr>
              <a:t> (1973). His </a:t>
            </a:r>
            <a:r>
              <a:rPr lang="it-IT" dirty="0" err="1" smtClean="0">
                <a:solidFill>
                  <a:schemeClr val="bg2">
                    <a:lumMod val="10000"/>
                  </a:schemeClr>
                </a:solidFill>
              </a:rPr>
              <a:t>framework</a:t>
            </a:r>
            <a:r>
              <a:rPr lang="it-IT" dirty="0" smtClean="0">
                <a:solidFill>
                  <a:schemeClr val="bg2">
                    <a:lumMod val="10000"/>
                  </a:schemeClr>
                </a:solidFill>
              </a:rPr>
              <a:t> </a:t>
            </a:r>
            <a:r>
              <a:rPr lang="it-IT" dirty="0" err="1" smtClean="0">
                <a:solidFill>
                  <a:schemeClr val="bg2">
                    <a:lumMod val="10000"/>
                  </a:schemeClr>
                </a:solidFill>
              </a:rPr>
              <a:t>emphasizes</a:t>
            </a:r>
            <a:r>
              <a:rPr lang="it-IT" dirty="0" smtClean="0">
                <a:solidFill>
                  <a:schemeClr val="bg2">
                    <a:lumMod val="10000"/>
                  </a:schemeClr>
                </a:solidFill>
              </a:rPr>
              <a:t> the social </a:t>
            </a:r>
            <a:r>
              <a:rPr lang="it-IT" dirty="0" err="1" smtClean="0">
                <a:solidFill>
                  <a:schemeClr val="bg2">
                    <a:lumMod val="10000"/>
                  </a:schemeClr>
                </a:solidFill>
              </a:rPr>
              <a:t>functions</a:t>
            </a:r>
            <a:r>
              <a:rPr lang="it-IT" dirty="0" smtClean="0">
                <a:solidFill>
                  <a:schemeClr val="bg2">
                    <a:lumMod val="10000"/>
                  </a:schemeClr>
                </a:solidFill>
              </a:rPr>
              <a:t> of </a:t>
            </a:r>
            <a:r>
              <a:rPr lang="it-IT" dirty="0" err="1" smtClean="0">
                <a:solidFill>
                  <a:schemeClr val="bg2">
                    <a:lumMod val="10000"/>
                  </a:schemeClr>
                </a:solidFill>
              </a:rPr>
              <a:t>language</a:t>
            </a:r>
            <a:r>
              <a:rPr lang="it-IT" dirty="0" smtClean="0">
                <a:solidFill>
                  <a:schemeClr val="bg2">
                    <a:lumMod val="10000"/>
                  </a:schemeClr>
                </a:solidFill>
              </a:rPr>
              <a:t> and the </a:t>
            </a:r>
            <a:r>
              <a:rPr lang="it-IT" dirty="0" err="1" smtClean="0">
                <a:solidFill>
                  <a:schemeClr val="bg2">
                    <a:lumMod val="10000"/>
                  </a:schemeClr>
                </a:solidFill>
              </a:rPr>
              <a:t>thematic</a:t>
            </a:r>
            <a:r>
              <a:rPr lang="it-IT" dirty="0" smtClean="0">
                <a:solidFill>
                  <a:schemeClr val="bg2">
                    <a:lumMod val="10000"/>
                  </a:schemeClr>
                </a:solidFill>
              </a:rPr>
              <a:t> and </a:t>
            </a:r>
            <a:r>
              <a:rPr lang="it-IT" dirty="0" err="1" smtClean="0">
                <a:solidFill>
                  <a:schemeClr val="bg2">
                    <a:lumMod val="10000"/>
                  </a:schemeClr>
                </a:solidFill>
              </a:rPr>
              <a:t>informational</a:t>
            </a:r>
            <a:r>
              <a:rPr lang="it-IT" dirty="0" smtClean="0">
                <a:solidFill>
                  <a:schemeClr val="bg2">
                    <a:lumMod val="10000"/>
                  </a:schemeClr>
                </a:solidFill>
              </a:rPr>
              <a:t> </a:t>
            </a:r>
            <a:r>
              <a:rPr lang="it-IT" dirty="0" err="1" smtClean="0">
                <a:solidFill>
                  <a:schemeClr val="bg2">
                    <a:lumMod val="10000"/>
                  </a:schemeClr>
                </a:solidFill>
              </a:rPr>
              <a:t>structure</a:t>
            </a:r>
            <a:r>
              <a:rPr lang="it-IT" dirty="0" smtClean="0">
                <a:solidFill>
                  <a:schemeClr val="bg2">
                    <a:lumMod val="10000"/>
                  </a:schemeClr>
                </a:solidFill>
              </a:rPr>
              <a:t> of </a:t>
            </a:r>
            <a:r>
              <a:rPr lang="it-IT" dirty="0" err="1" smtClean="0">
                <a:solidFill>
                  <a:schemeClr val="bg2">
                    <a:lumMod val="10000"/>
                  </a:schemeClr>
                </a:solidFill>
              </a:rPr>
              <a:t>speech</a:t>
            </a:r>
            <a:r>
              <a:rPr lang="it-IT" dirty="0" smtClean="0">
                <a:solidFill>
                  <a:schemeClr val="bg2">
                    <a:lumMod val="10000"/>
                  </a:schemeClr>
                </a:solidFill>
              </a:rPr>
              <a:t> and </a:t>
            </a:r>
            <a:r>
              <a:rPr lang="it-IT" dirty="0" err="1" smtClean="0">
                <a:solidFill>
                  <a:schemeClr val="bg2">
                    <a:lumMod val="10000"/>
                  </a:schemeClr>
                </a:solidFill>
              </a:rPr>
              <a:t>writing</a:t>
            </a:r>
            <a:endParaRPr lang="it-IT" dirty="0">
              <a:solidFill>
                <a:schemeClr val="bg2">
                  <a:lumMod val="10000"/>
                </a:schemeClr>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40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3583"/>
            <a:ext cx="7772400" cy="1470025"/>
          </a:xfrm>
        </p:spPr>
        <p:txBody>
          <a:bodyPr>
            <a:normAutofit/>
          </a:bodyPr>
          <a:lstStyle/>
          <a:p>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069986"/>
            <a:ext cx="8964488" cy="5671382"/>
          </a:xfrm>
        </p:spPr>
        <p:txBody>
          <a:bodyPr>
            <a:normAutofit/>
          </a:bodyPr>
          <a:lstStyle/>
          <a:p>
            <a:pPr algn="l"/>
            <a:r>
              <a:rPr lang="it-IT" sz="2800" b="1" dirty="0" smtClean="0">
                <a:solidFill>
                  <a:schemeClr val="tx1"/>
                </a:solidFill>
              </a:rPr>
              <a:t>1- Second </a:t>
            </a:r>
            <a:r>
              <a:rPr lang="it-IT" sz="2800" b="1" dirty="0" err="1" smtClean="0">
                <a:solidFill>
                  <a:schemeClr val="tx1"/>
                </a:solidFill>
              </a:rPr>
              <a:t>sentence</a:t>
            </a:r>
            <a:r>
              <a:rPr lang="it-IT" sz="2800" b="1" dirty="0" smtClean="0">
                <a:solidFill>
                  <a:schemeClr val="tx1"/>
                </a:solidFill>
              </a:rPr>
              <a:t> </a:t>
            </a:r>
            <a:r>
              <a:rPr lang="it-IT" sz="2800" b="1" dirty="0" err="1" smtClean="0">
                <a:solidFill>
                  <a:schemeClr val="tx1"/>
                </a:solidFill>
              </a:rPr>
              <a:t>is</a:t>
            </a:r>
            <a:r>
              <a:rPr lang="it-IT" sz="2800" b="1" dirty="0" smtClean="0">
                <a:solidFill>
                  <a:schemeClr val="tx1"/>
                </a:solidFill>
              </a:rPr>
              <a:t> </a:t>
            </a:r>
            <a:r>
              <a:rPr lang="it-IT" sz="2800" b="1" dirty="0" err="1" smtClean="0">
                <a:solidFill>
                  <a:schemeClr val="tx1"/>
                </a:solidFill>
              </a:rPr>
              <a:t>reason</a:t>
            </a:r>
            <a:r>
              <a:rPr lang="it-IT" sz="2800" b="1" dirty="0" smtClean="0">
                <a:solidFill>
                  <a:schemeClr val="tx1"/>
                </a:solidFill>
              </a:rPr>
              <a:t> for the 1° (PHENOMENON-REASON)</a:t>
            </a:r>
          </a:p>
          <a:p>
            <a:pPr algn="l"/>
            <a:r>
              <a:rPr lang="it-IT" sz="2800" b="1" dirty="0" smtClean="0">
                <a:solidFill>
                  <a:schemeClr val="tx1"/>
                </a:solidFill>
              </a:rPr>
              <a:t>2- CAUSE –CONSEQUENCE (first </a:t>
            </a:r>
            <a:r>
              <a:rPr lang="it-IT" sz="2800" b="1" dirty="0" err="1" smtClean="0">
                <a:solidFill>
                  <a:schemeClr val="tx1"/>
                </a:solidFill>
              </a:rPr>
              <a:t>two</a:t>
            </a:r>
            <a:r>
              <a:rPr lang="it-IT" sz="2800" b="1" dirty="0" smtClean="0">
                <a:solidFill>
                  <a:schemeClr val="tx1"/>
                </a:solidFill>
              </a:rPr>
              <a:t> </a:t>
            </a:r>
            <a:r>
              <a:rPr lang="it-IT" sz="2800" b="1" dirty="0" err="1" smtClean="0">
                <a:solidFill>
                  <a:schemeClr val="tx1"/>
                </a:solidFill>
              </a:rPr>
              <a:t>segments</a:t>
            </a:r>
            <a:r>
              <a:rPr lang="it-IT" sz="2800" b="1" dirty="0" smtClean="0">
                <a:solidFill>
                  <a:schemeClr val="tx1"/>
                </a:solidFill>
              </a:rPr>
              <a:t>, </a:t>
            </a:r>
            <a:r>
              <a:rPr lang="it-IT" sz="2800" b="1" dirty="0" err="1" smtClean="0">
                <a:solidFill>
                  <a:schemeClr val="tx1"/>
                </a:solidFill>
              </a:rPr>
              <a:t>subordination</a:t>
            </a:r>
            <a:r>
              <a:rPr lang="it-IT" sz="2800" b="1" dirty="0" smtClean="0">
                <a:solidFill>
                  <a:schemeClr val="tx1"/>
                </a:solidFill>
              </a:rPr>
              <a:t> </a:t>
            </a:r>
            <a:r>
              <a:rPr lang="it-IT" sz="2800" b="1" dirty="0" err="1" smtClean="0">
                <a:solidFill>
                  <a:schemeClr val="tx1"/>
                </a:solidFill>
              </a:rPr>
              <a:t>as</a:t>
            </a:r>
            <a:r>
              <a:rPr lang="it-IT" sz="2800" b="1" dirty="0" smtClean="0">
                <a:solidFill>
                  <a:schemeClr val="tx1"/>
                </a:solidFill>
              </a:rPr>
              <a:t> </a:t>
            </a:r>
            <a:r>
              <a:rPr lang="it-IT" sz="2800" b="1" dirty="0" err="1" smtClean="0">
                <a:solidFill>
                  <a:schemeClr val="tx1"/>
                </a:solidFill>
              </a:rPr>
              <a:t>supporting</a:t>
            </a:r>
            <a:r>
              <a:rPr lang="it-IT" sz="2800" b="1" dirty="0" smtClean="0">
                <a:solidFill>
                  <a:schemeClr val="tx1"/>
                </a:solidFill>
              </a:rPr>
              <a:t> </a:t>
            </a:r>
            <a:r>
              <a:rPr lang="it-IT" sz="2800" b="1" dirty="0" err="1" smtClean="0">
                <a:solidFill>
                  <a:schemeClr val="tx1"/>
                </a:solidFill>
              </a:rPr>
              <a:t>evidence</a:t>
            </a:r>
            <a:r>
              <a:rPr lang="it-IT" sz="2800" b="1" dirty="0" smtClean="0">
                <a:solidFill>
                  <a:schemeClr val="tx1"/>
                </a:solidFill>
              </a:rPr>
              <a:t>). First 2 </a:t>
            </a:r>
            <a:r>
              <a:rPr lang="it-IT" sz="2800" b="1" dirty="0" err="1" smtClean="0">
                <a:solidFill>
                  <a:schemeClr val="tx1"/>
                </a:solidFill>
              </a:rPr>
              <a:t>segments</a:t>
            </a:r>
            <a:r>
              <a:rPr lang="it-IT" sz="2800" b="1" dirty="0" smtClean="0">
                <a:solidFill>
                  <a:schemeClr val="tx1"/>
                </a:solidFill>
              </a:rPr>
              <a:t> </a:t>
            </a:r>
            <a:r>
              <a:rPr lang="it-IT" sz="2800" b="1" dirty="0" err="1" smtClean="0">
                <a:solidFill>
                  <a:schemeClr val="tx1"/>
                </a:solidFill>
              </a:rPr>
              <a:t>taken</a:t>
            </a:r>
            <a:r>
              <a:rPr lang="it-IT" sz="2800" b="1" dirty="0" smtClean="0">
                <a:solidFill>
                  <a:schemeClr val="tx1"/>
                </a:solidFill>
              </a:rPr>
              <a:t> </a:t>
            </a:r>
            <a:r>
              <a:rPr lang="it-IT" sz="2800" b="1" dirty="0" err="1" smtClean="0">
                <a:solidFill>
                  <a:schemeClr val="tx1"/>
                </a:solidFill>
              </a:rPr>
              <a:t>together</a:t>
            </a:r>
            <a:r>
              <a:rPr lang="it-IT" sz="2800" b="1" dirty="0" smtClean="0">
                <a:solidFill>
                  <a:schemeClr val="tx1"/>
                </a:solidFill>
              </a:rPr>
              <a:t> </a:t>
            </a:r>
            <a:r>
              <a:rPr lang="it-IT" sz="2800" b="1" dirty="0" err="1" smtClean="0">
                <a:solidFill>
                  <a:schemeClr val="tx1"/>
                </a:solidFill>
              </a:rPr>
              <a:t>as</a:t>
            </a:r>
            <a:r>
              <a:rPr lang="it-IT" sz="2800" b="1" dirty="0" smtClean="0">
                <a:solidFill>
                  <a:schemeClr val="tx1"/>
                </a:solidFill>
              </a:rPr>
              <a:t> </a:t>
            </a:r>
            <a:r>
              <a:rPr lang="it-IT" sz="2800" b="1" dirty="0" err="1" smtClean="0">
                <a:solidFill>
                  <a:schemeClr val="tx1"/>
                </a:solidFill>
              </a:rPr>
              <a:t>one</a:t>
            </a:r>
            <a:r>
              <a:rPr lang="it-IT" sz="2800" b="1" dirty="0" smtClean="0">
                <a:solidFill>
                  <a:schemeClr val="tx1"/>
                </a:solidFill>
              </a:rPr>
              <a:t> single </a:t>
            </a:r>
            <a:r>
              <a:rPr lang="it-IT" sz="2800" b="1" dirty="0" err="1" smtClean="0">
                <a:solidFill>
                  <a:schemeClr val="tx1"/>
                </a:solidFill>
              </a:rPr>
              <a:t>segment</a:t>
            </a:r>
            <a:r>
              <a:rPr lang="it-IT" sz="2800" b="1" dirty="0" smtClean="0">
                <a:solidFill>
                  <a:schemeClr val="tx1"/>
                </a:solidFill>
              </a:rPr>
              <a:t> are in </a:t>
            </a:r>
            <a:r>
              <a:rPr lang="it-IT" sz="2800" b="1" dirty="0" err="1" smtClean="0">
                <a:solidFill>
                  <a:schemeClr val="tx1"/>
                </a:solidFill>
              </a:rPr>
              <a:t>contrast</a:t>
            </a:r>
            <a:r>
              <a:rPr lang="it-IT" sz="2800" b="1" dirty="0" smtClean="0">
                <a:solidFill>
                  <a:schemeClr val="tx1"/>
                </a:solidFill>
              </a:rPr>
              <a:t> with the </a:t>
            </a:r>
            <a:r>
              <a:rPr lang="it-IT" sz="2800" b="1" dirty="0" err="1" smtClean="0">
                <a:solidFill>
                  <a:schemeClr val="tx1"/>
                </a:solidFill>
              </a:rPr>
              <a:t>rest</a:t>
            </a:r>
            <a:r>
              <a:rPr lang="it-IT" sz="2800" b="1" dirty="0" smtClean="0">
                <a:solidFill>
                  <a:schemeClr val="tx1"/>
                </a:solidFill>
              </a:rPr>
              <a:t>. Note the </a:t>
            </a:r>
            <a:r>
              <a:rPr lang="it-IT" sz="2800" b="1" dirty="0" err="1" smtClean="0">
                <a:solidFill>
                  <a:schemeClr val="tx1"/>
                </a:solidFill>
              </a:rPr>
              <a:t>signal</a:t>
            </a:r>
            <a:r>
              <a:rPr lang="it-IT" sz="2800" b="1" dirty="0" smtClean="0">
                <a:solidFill>
                  <a:schemeClr val="tx1"/>
                </a:solidFill>
              </a:rPr>
              <a:t> </a:t>
            </a:r>
            <a:r>
              <a:rPr lang="it-IT" sz="2800" b="1" dirty="0" err="1" smtClean="0">
                <a:solidFill>
                  <a:schemeClr val="tx1"/>
                </a:solidFill>
              </a:rPr>
              <a:t>provided</a:t>
            </a:r>
            <a:r>
              <a:rPr lang="it-IT" sz="2800" b="1" dirty="0" smtClean="0">
                <a:solidFill>
                  <a:schemeClr val="tx1"/>
                </a:solidFill>
              </a:rPr>
              <a:t> by the </a:t>
            </a:r>
            <a:r>
              <a:rPr lang="it-IT" sz="2800" b="1" dirty="0" err="1" smtClean="0">
                <a:solidFill>
                  <a:schemeClr val="tx1"/>
                </a:solidFill>
              </a:rPr>
              <a:t>syntactic</a:t>
            </a:r>
            <a:r>
              <a:rPr lang="it-IT" sz="2800" b="1" dirty="0" smtClean="0">
                <a:solidFill>
                  <a:schemeClr val="tx1"/>
                </a:solidFill>
              </a:rPr>
              <a:t> </a:t>
            </a:r>
            <a:r>
              <a:rPr lang="it-IT" sz="2800" b="1" dirty="0" err="1" smtClean="0">
                <a:solidFill>
                  <a:schemeClr val="tx1"/>
                </a:solidFill>
              </a:rPr>
              <a:t>parallelism</a:t>
            </a:r>
            <a:r>
              <a:rPr lang="it-IT" sz="2800" b="1" dirty="0" smtClean="0">
                <a:solidFill>
                  <a:schemeClr val="tx1"/>
                </a:solidFill>
              </a:rPr>
              <a: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6632"/>
            <a:ext cx="8928992" cy="6480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64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423636"/>
            <a:ext cx="7772400" cy="1470025"/>
          </a:xfrm>
        </p:spPr>
        <p:txBody>
          <a:bodyPr>
            <a:normAutofit/>
          </a:bodyPr>
          <a:lstStyle/>
          <a:p>
            <a:r>
              <a:rPr lang="it-IT" sz="3200" dirty="0" smtClean="0"/>
              <a:t>DA &amp; GRAMMAR</a:t>
            </a: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069986"/>
            <a:ext cx="8640960" cy="5671382"/>
          </a:xfrm>
        </p:spPr>
        <p:txBody>
          <a:bodyPr>
            <a:normAutofit/>
          </a:bodyPr>
          <a:lstStyle/>
          <a:p>
            <a:pPr algn="l"/>
            <a:r>
              <a:rPr lang="it-IT" sz="2800" dirty="0" err="1" smtClean="0">
                <a:solidFill>
                  <a:schemeClr val="tx1"/>
                </a:solidFill>
              </a:rPr>
              <a:t>Spoken</a:t>
            </a:r>
            <a:r>
              <a:rPr lang="it-IT" sz="2800" dirty="0" smtClean="0">
                <a:solidFill>
                  <a:schemeClr val="tx1"/>
                </a:solidFill>
              </a:rPr>
              <a:t> and </a:t>
            </a:r>
            <a:r>
              <a:rPr lang="it-IT" sz="2800" dirty="0" err="1" smtClean="0">
                <a:solidFill>
                  <a:schemeClr val="tx1"/>
                </a:solidFill>
              </a:rPr>
              <a:t>written</a:t>
            </a:r>
            <a:r>
              <a:rPr lang="it-IT" sz="2800" dirty="0" smtClean="0">
                <a:solidFill>
                  <a:schemeClr val="tx1"/>
                </a:solidFill>
              </a:rPr>
              <a:t> </a:t>
            </a:r>
            <a:r>
              <a:rPr lang="it-IT" sz="2800" dirty="0" err="1" smtClean="0">
                <a:solidFill>
                  <a:schemeClr val="tx1"/>
                </a:solidFill>
              </a:rPr>
              <a:t>discourse</a:t>
            </a:r>
            <a:r>
              <a:rPr lang="it-IT" sz="2800" dirty="0" smtClean="0">
                <a:solidFill>
                  <a:schemeClr val="tx1"/>
                </a:solidFill>
              </a:rPr>
              <a:t> show </a:t>
            </a:r>
            <a:r>
              <a:rPr lang="it-IT" sz="2800" dirty="0" err="1" smtClean="0">
                <a:solidFill>
                  <a:schemeClr val="tx1"/>
                </a:solidFill>
              </a:rPr>
              <a:t>grammatical</a:t>
            </a:r>
            <a:r>
              <a:rPr lang="it-IT" sz="2800" dirty="0" smtClean="0">
                <a:solidFill>
                  <a:schemeClr val="tx1"/>
                </a:solidFill>
              </a:rPr>
              <a:t> </a:t>
            </a:r>
            <a:r>
              <a:rPr lang="it-IT" sz="2800" dirty="0" err="1" smtClean="0">
                <a:solidFill>
                  <a:schemeClr val="tx1"/>
                </a:solidFill>
              </a:rPr>
              <a:t>connexions</a:t>
            </a:r>
            <a:r>
              <a:rPr lang="it-IT" sz="2800" dirty="0" smtClean="0">
                <a:solidFill>
                  <a:schemeClr val="tx1"/>
                </a:solidFill>
              </a:rPr>
              <a:t> </a:t>
            </a:r>
            <a:r>
              <a:rPr lang="it-IT" sz="2800" dirty="0" err="1" smtClean="0">
                <a:solidFill>
                  <a:schemeClr val="tx1"/>
                </a:solidFill>
              </a:rPr>
              <a:t>between</a:t>
            </a:r>
            <a:r>
              <a:rPr lang="it-IT" sz="2800" dirty="0" smtClean="0">
                <a:solidFill>
                  <a:schemeClr val="tx1"/>
                </a:solidFill>
              </a:rPr>
              <a:t> </a:t>
            </a:r>
            <a:r>
              <a:rPr lang="it-IT" sz="2800" dirty="0" err="1" smtClean="0">
                <a:solidFill>
                  <a:schemeClr val="tx1"/>
                </a:solidFill>
              </a:rPr>
              <a:t>individual</a:t>
            </a:r>
            <a:r>
              <a:rPr lang="it-IT" sz="2800" dirty="0" smtClean="0">
                <a:solidFill>
                  <a:schemeClr val="tx1"/>
                </a:solidFill>
              </a:rPr>
              <a:t> </a:t>
            </a:r>
            <a:r>
              <a:rPr lang="it-IT" sz="2800" dirty="0" err="1" smtClean="0">
                <a:solidFill>
                  <a:schemeClr val="tx1"/>
                </a:solidFill>
              </a:rPr>
              <a:t>clauses</a:t>
            </a:r>
            <a:r>
              <a:rPr lang="it-IT" sz="2800" dirty="0" smtClean="0">
                <a:solidFill>
                  <a:schemeClr val="tx1"/>
                </a:solidFill>
              </a:rPr>
              <a:t> and </a:t>
            </a:r>
            <a:r>
              <a:rPr lang="it-IT" sz="2800" dirty="0" err="1" smtClean="0">
                <a:solidFill>
                  <a:schemeClr val="tx1"/>
                </a:solidFill>
              </a:rPr>
              <a:t>sentences</a:t>
            </a:r>
            <a:r>
              <a:rPr lang="it-IT" sz="2800" dirty="0" smtClean="0">
                <a:solidFill>
                  <a:schemeClr val="tx1"/>
                </a:solidFill>
              </a:rPr>
              <a:t>.</a:t>
            </a:r>
          </a:p>
          <a:p>
            <a:pPr algn="l"/>
            <a:endParaRPr lang="it-IT" sz="2800" dirty="0" smtClean="0">
              <a:solidFill>
                <a:schemeClr val="tx1"/>
              </a:solidFill>
            </a:endParaRPr>
          </a:p>
          <a:p>
            <a:pPr algn="l"/>
            <a:r>
              <a:rPr lang="it-IT" sz="2800" dirty="0" smtClean="0">
                <a:solidFill>
                  <a:schemeClr val="tx1"/>
                </a:solidFill>
              </a:rPr>
              <a:t>3 </a:t>
            </a:r>
            <a:r>
              <a:rPr lang="it-IT" sz="2800" dirty="0" err="1" smtClean="0">
                <a:solidFill>
                  <a:schemeClr val="tx1"/>
                </a:solidFill>
              </a:rPr>
              <a:t>types</a:t>
            </a:r>
            <a:r>
              <a:rPr lang="it-IT" sz="2800" dirty="0" smtClean="0">
                <a:solidFill>
                  <a:schemeClr val="tx1"/>
                </a:solidFill>
              </a:rPr>
              <a:t> of </a:t>
            </a:r>
            <a:r>
              <a:rPr lang="it-IT" sz="2800" dirty="0" err="1" smtClean="0">
                <a:solidFill>
                  <a:schemeClr val="tx1"/>
                </a:solidFill>
              </a:rPr>
              <a:t>grammatical</a:t>
            </a:r>
            <a:r>
              <a:rPr lang="it-IT" sz="2800" dirty="0" smtClean="0">
                <a:solidFill>
                  <a:schemeClr val="tx1"/>
                </a:solidFill>
              </a:rPr>
              <a:t> </a:t>
            </a:r>
            <a:r>
              <a:rPr lang="it-IT" sz="2800" dirty="0" err="1" smtClean="0">
                <a:solidFill>
                  <a:schemeClr val="tx1"/>
                </a:solidFill>
              </a:rPr>
              <a:t>links</a:t>
            </a:r>
            <a:r>
              <a:rPr lang="it-IT" sz="2800" dirty="0" smtClean="0">
                <a:solidFill>
                  <a:schemeClr val="tx1"/>
                </a:solidFill>
              </a:rPr>
              <a:t> or </a:t>
            </a:r>
            <a:r>
              <a:rPr lang="it-IT" sz="2800" dirty="0" err="1" smtClean="0">
                <a:solidFill>
                  <a:schemeClr val="tx1"/>
                </a:solidFill>
              </a:rPr>
              <a:t>cohesive</a:t>
            </a:r>
            <a:r>
              <a:rPr lang="it-IT" sz="2800" dirty="0" smtClean="0">
                <a:solidFill>
                  <a:schemeClr val="tx1"/>
                </a:solidFill>
              </a:rPr>
              <a:t> </a:t>
            </a:r>
            <a:r>
              <a:rPr lang="it-IT" sz="2800" dirty="0" err="1" smtClean="0">
                <a:solidFill>
                  <a:schemeClr val="tx1"/>
                </a:solidFill>
              </a:rPr>
              <a:t>devices</a:t>
            </a:r>
            <a:r>
              <a:rPr lang="it-IT" sz="2800" dirty="0" smtClean="0">
                <a:solidFill>
                  <a:schemeClr val="tx1"/>
                </a:solidFill>
              </a:rPr>
              <a:t>:</a:t>
            </a:r>
          </a:p>
          <a:p>
            <a:pPr algn="l"/>
            <a:endParaRPr lang="it-IT" sz="2800" b="1" dirty="0" smtClean="0">
              <a:solidFill>
                <a:schemeClr val="accent1"/>
              </a:solidFill>
            </a:endParaRPr>
          </a:p>
          <a:p>
            <a:pPr marL="514350" indent="-514350" algn="l">
              <a:buAutoNum type="arabicPeriod"/>
            </a:pPr>
            <a:r>
              <a:rPr lang="it-IT" sz="2800" b="1" dirty="0" smtClean="0">
                <a:solidFill>
                  <a:schemeClr val="accent1"/>
                </a:solidFill>
              </a:rPr>
              <a:t>REFERENCE</a:t>
            </a:r>
          </a:p>
          <a:p>
            <a:pPr marL="514350" indent="-514350" algn="l">
              <a:buAutoNum type="arabicPeriod"/>
            </a:pPr>
            <a:r>
              <a:rPr lang="it-IT" sz="2800" b="1" dirty="0" smtClean="0">
                <a:solidFill>
                  <a:schemeClr val="accent1"/>
                </a:solidFill>
              </a:rPr>
              <a:t>ELLIPSIS/SUBSTITUTION</a:t>
            </a:r>
          </a:p>
          <a:p>
            <a:pPr marL="514350" indent="-514350" algn="l">
              <a:buAutoNum type="arabicPeriod"/>
            </a:pPr>
            <a:r>
              <a:rPr lang="it-IT" sz="2800" b="1" dirty="0" smtClean="0">
                <a:solidFill>
                  <a:schemeClr val="accent1"/>
                </a:solidFill>
              </a:rPr>
              <a:t>CONJUNCTION</a:t>
            </a:r>
          </a:p>
        </p:txBody>
      </p:sp>
    </p:spTree>
    <p:extLst>
      <p:ext uri="{BB962C8B-B14F-4D97-AF65-F5344CB8AC3E}">
        <p14:creationId xmlns:p14="http://schemas.microsoft.com/office/powerpoint/2010/main" xmlns="" val="18471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423636"/>
            <a:ext cx="7772400" cy="1470025"/>
          </a:xfrm>
        </p:spPr>
        <p:txBody>
          <a:bodyPr>
            <a:normAutofit/>
          </a:bodyPr>
          <a:lstStyle/>
          <a:p>
            <a:r>
              <a:rPr lang="it-IT" sz="3200" dirty="0" smtClean="0"/>
              <a:t>DA &amp; GRAMMAR</a:t>
            </a: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650" y="381000"/>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1069986"/>
            <a:ext cx="8640960" cy="5671382"/>
          </a:xfrm>
        </p:spPr>
        <p:txBody>
          <a:bodyPr>
            <a:normAutofit/>
          </a:bodyPr>
          <a:lstStyle/>
          <a:p>
            <a:pPr marL="514350" indent="-514350" algn="l">
              <a:buAutoNum type="arabicPeriod"/>
            </a:pPr>
            <a:r>
              <a:rPr lang="it-IT" sz="2800" b="1" dirty="0" smtClean="0">
                <a:solidFill>
                  <a:schemeClr val="accent1"/>
                </a:solidFill>
              </a:rPr>
              <a:t>REFERENCE</a:t>
            </a:r>
          </a:p>
          <a:p>
            <a:pPr algn="l"/>
            <a:r>
              <a:rPr lang="it-IT" sz="2800" dirty="0" smtClean="0">
                <a:solidFill>
                  <a:schemeClr val="tx1"/>
                </a:solidFill>
              </a:rPr>
              <a:t>Links or </a:t>
            </a:r>
            <a:r>
              <a:rPr lang="it-IT" sz="2800" dirty="0" err="1" smtClean="0">
                <a:solidFill>
                  <a:schemeClr val="tx1"/>
                </a:solidFill>
              </a:rPr>
              <a:t>cohesive</a:t>
            </a:r>
            <a:r>
              <a:rPr lang="it-IT" sz="2800" dirty="0" smtClean="0">
                <a:solidFill>
                  <a:schemeClr val="tx1"/>
                </a:solidFill>
              </a:rPr>
              <a:t> </a:t>
            </a:r>
            <a:r>
              <a:rPr lang="it-IT" sz="2800" dirty="0" err="1" smtClean="0">
                <a:solidFill>
                  <a:schemeClr val="tx1"/>
                </a:solidFill>
              </a:rPr>
              <a:t>devices</a:t>
            </a:r>
            <a:r>
              <a:rPr lang="it-IT" sz="2800" dirty="0" smtClean="0">
                <a:solidFill>
                  <a:schemeClr val="tx1"/>
                </a:solidFill>
              </a:rPr>
              <a:t>: </a:t>
            </a:r>
            <a:r>
              <a:rPr lang="it-IT" sz="2800" dirty="0" err="1" smtClean="0">
                <a:solidFill>
                  <a:schemeClr val="tx1"/>
                </a:solidFill>
              </a:rPr>
              <a:t>Pronouns</a:t>
            </a:r>
            <a:r>
              <a:rPr lang="it-IT" sz="2800" dirty="0" smtClean="0">
                <a:solidFill>
                  <a:schemeClr val="tx1"/>
                </a:solidFill>
              </a:rPr>
              <a:t>, </a:t>
            </a:r>
            <a:r>
              <a:rPr lang="it-IT" sz="2800" dirty="0" err="1" smtClean="0">
                <a:solidFill>
                  <a:schemeClr val="tx1"/>
                </a:solidFill>
              </a:rPr>
              <a:t>demonstratives</a:t>
            </a:r>
            <a:r>
              <a:rPr lang="it-IT" sz="2800" dirty="0" smtClean="0">
                <a:solidFill>
                  <a:schemeClr val="tx1"/>
                </a:solidFill>
              </a:rPr>
              <a:t>, </a:t>
            </a:r>
            <a:r>
              <a:rPr lang="it-IT" sz="2800" dirty="0" err="1" smtClean="0">
                <a:solidFill>
                  <a:schemeClr val="tx1"/>
                </a:solidFill>
              </a:rPr>
              <a:t>determiner</a:t>
            </a:r>
            <a:r>
              <a:rPr lang="it-IT" sz="2800" dirty="0" smtClean="0">
                <a:solidFill>
                  <a:schemeClr val="tx1"/>
                </a:solidFill>
              </a:rPr>
              <a:t> </a:t>
            </a:r>
            <a:r>
              <a:rPr lang="it-IT" sz="2800" i="1" dirty="0" smtClean="0">
                <a:solidFill>
                  <a:schemeClr val="tx1"/>
                </a:solidFill>
              </a:rPr>
              <a:t>the</a:t>
            </a:r>
            <a:r>
              <a:rPr lang="it-IT" sz="2800" dirty="0" smtClean="0">
                <a:solidFill>
                  <a:schemeClr val="tx1"/>
                </a:solidFill>
              </a:rPr>
              <a:t> and </a:t>
            </a:r>
            <a:r>
              <a:rPr lang="it-IT" sz="2800" dirty="0" err="1" smtClean="0">
                <a:solidFill>
                  <a:schemeClr val="tx1"/>
                </a:solidFill>
              </a:rPr>
              <a:t>expressions</a:t>
            </a:r>
            <a:r>
              <a:rPr lang="it-IT" sz="2800" dirty="0" smtClean="0">
                <a:solidFill>
                  <a:schemeClr val="tx1"/>
                </a:solidFill>
              </a:rPr>
              <a:t> </a:t>
            </a:r>
            <a:r>
              <a:rPr lang="it-IT" sz="2800" dirty="0" err="1" smtClean="0">
                <a:solidFill>
                  <a:schemeClr val="tx1"/>
                </a:solidFill>
              </a:rPr>
              <a:t>like</a:t>
            </a:r>
            <a:r>
              <a:rPr lang="it-IT" sz="2800" dirty="0" smtClean="0">
                <a:solidFill>
                  <a:schemeClr val="tx1"/>
                </a:solidFill>
              </a:rPr>
              <a:t> </a:t>
            </a:r>
            <a:r>
              <a:rPr lang="it-IT" sz="2800" i="1" dirty="0" err="1" smtClean="0">
                <a:solidFill>
                  <a:schemeClr val="tx1"/>
                </a:solidFill>
              </a:rPr>
              <a:t>such</a:t>
            </a:r>
            <a:r>
              <a:rPr lang="it-IT" sz="2800" i="1" dirty="0" smtClean="0">
                <a:solidFill>
                  <a:schemeClr val="tx1"/>
                </a:solidFill>
              </a:rPr>
              <a:t> a.</a:t>
            </a:r>
          </a:p>
          <a:p>
            <a:pPr algn="l"/>
            <a:r>
              <a:rPr lang="it-IT" sz="2000" i="1" dirty="0" smtClean="0">
                <a:solidFill>
                  <a:schemeClr val="tx1"/>
                </a:solidFill>
              </a:rPr>
              <a:t>(for a complete list, cfr. </a:t>
            </a:r>
            <a:r>
              <a:rPr lang="it-IT" sz="2000" i="1" dirty="0" err="1" smtClean="0">
                <a:solidFill>
                  <a:schemeClr val="tx1"/>
                </a:solidFill>
              </a:rPr>
              <a:t>Halliday</a:t>
            </a:r>
            <a:r>
              <a:rPr lang="it-IT" sz="2000" i="1" dirty="0" smtClean="0">
                <a:solidFill>
                  <a:schemeClr val="tx1"/>
                </a:solidFill>
              </a:rPr>
              <a:t> and </a:t>
            </a:r>
            <a:r>
              <a:rPr lang="it-IT" sz="2000" i="1" dirty="0" err="1" smtClean="0">
                <a:solidFill>
                  <a:schemeClr val="tx1"/>
                </a:solidFill>
              </a:rPr>
              <a:t>Hasan</a:t>
            </a:r>
            <a:r>
              <a:rPr lang="it-IT" sz="2000" i="1" dirty="0" smtClean="0">
                <a:solidFill>
                  <a:schemeClr val="tx1"/>
                </a:solidFill>
              </a:rPr>
              <a:t>, 1976: 37-9)</a:t>
            </a:r>
          </a:p>
          <a:p>
            <a:pPr algn="l"/>
            <a:endParaRPr lang="it-IT" sz="2000" i="1" dirty="0">
              <a:solidFill>
                <a:schemeClr val="tx1"/>
              </a:solidFill>
            </a:endParaRPr>
          </a:p>
          <a:p>
            <a:pPr algn="l"/>
            <a:r>
              <a:rPr lang="it-IT" sz="2400" b="1" dirty="0" err="1" smtClean="0">
                <a:solidFill>
                  <a:schemeClr val="accent1"/>
                </a:solidFill>
              </a:rPr>
              <a:t>Anaphoric</a:t>
            </a:r>
            <a:r>
              <a:rPr lang="it-IT" sz="2400" b="1" dirty="0" smtClean="0">
                <a:solidFill>
                  <a:schemeClr val="accent1"/>
                </a:solidFill>
              </a:rPr>
              <a:t> </a:t>
            </a:r>
            <a:r>
              <a:rPr lang="it-IT" sz="2400" b="1" dirty="0" err="1" smtClean="0">
                <a:solidFill>
                  <a:schemeClr val="accent1"/>
                </a:solidFill>
              </a:rPr>
              <a:t>reference</a:t>
            </a:r>
            <a:r>
              <a:rPr lang="it-IT" sz="2400" b="1" dirty="0" smtClean="0">
                <a:solidFill>
                  <a:schemeClr val="accent1"/>
                </a:solidFill>
              </a:rPr>
              <a:t>: </a:t>
            </a:r>
            <a:r>
              <a:rPr lang="it-IT" sz="2400" dirty="0" err="1" smtClean="0">
                <a:solidFill>
                  <a:schemeClr val="tx1"/>
                </a:solidFill>
              </a:rPr>
              <a:t>looks</a:t>
            </a:r>
            <a:r>
              <a:rPr lang="it-IT" sz="2400" dirty="0" smtClean="0">
                <a:solidFill>
                  <a:schemeClr val="tx1"/>
                </a:solidFill>
              </a:rPr>
              <a:t> back in the text</a:t>
            </a:r>
          </a:p>
          <a:p>
            <a:pPr algn="l"/>
            <a:r>
              <a:rPr lang="it-IT" sz="2400" b="1" dirty="0" err="1" smtClean="0">
                <a:solidFill>
                  <a:schemeClr val="accent1"/>
                </a:solidFill>
              </a:rPr>
              <a:t>Exophoric</a:t>
            </a:r>
            <a:r>
              <a:rPr lang="it-IT" sz="2400" b="1" dirty="0" smtClean="0">
                <a:solidFill>
                  <a:schemeClr val="accent1"/>
                </a:solidFill>
              </a:rPr>
              <a:t> </a:t>
            </a:r>
            <a:r>
              <a:rPr lang="it-IT" sz="2400" b="1" dirty="0" err="1" smtClean="0">
                <a:solidFill>
                  <a:schemeClr val="accent1"/>
                </a:solidFill>
              </a:rPr>
              <a:t>reference</a:t>
            </a:r>
            <a:r>
              <a:rPr lang="it-IT" sz="2400" b="1" dirty="0" smtClean="0">
                <a:solidFill>
                  <a:schemeClr val="accent1"/>
                </a:solidFill>
              </a:rPr>
              <a:t>: </a:t>
            </a:r>
            <a:r>
              <a:rPr lang="it-IT" sz="2400" dirty="0" err="1" smtClean="0">
                <a:solidFill>
                  <a:schemeClr val="tx1"/>
                </a:solidFill>
              </a:rPr>
              <a:t>refers</a:t>
            </a:r>
            <a:r>
              <a:rPr lang="it-IT" sz="2400" dirty="0" smtClean="0">
                <a:solidFill>
                  <a:schemeClr val="tx1"/>
                </a:solidFill>
              </a:rPr>
              <a:t> to the world </a:t>
            </a:r>
            <a:r>
              <a:rPr lang="it-IT" sz="2400" dirty="0" err="1" smtClean="0">
                <a:solidFill>
                  <a:schemeClr val="tx1"/>
                </a:solidFill>
              </a:rPr>
              <a:t>outside</a:t>
            </a:r>
            <a:r>
              <a:rPr lang="it-IT" sz="2400" dirty="0" smtClean="0">
                <a:solidFill>
                  <a:schemeClr val="tx1"/>
                </a:solidFill>
              </a:rPr>
              <a:t> the text (</a:t>
            </a:r>
            <a:r>
              <a:rPr lang="it-IT" sz="2400" dirty="0" err="1" smtClean="0">
                <a:solidFill>
                  <a:schemeClr val="tx1"/>
                </a:solidFill>
              </a:rPr>
              <a:t>not</a:t>
            </a:r>
            <a:r>
              <a:rPr lang="it-IT" sz="2400" dirty="0" smtClean="0">
                <a:solidFill>
                  <a:schemeClr val="tx1"/>
                </a:solidFill>
              </a:rPr>
              <a:t> </a:t>
            </a:r>
            <a:r>
              <a:rPr lang="it-IT" sz="2400" dirty="0" err="1" smtClean="0">
                <a:solidFill>
                  <a:schemeClr val="tx1"/>
                </a:solidFill>
              </a:rPr>
              <a:t>truly</a:t>
            </a:r>
            <a:r>
              <a:rPr lang="it-IT" sz="2400" dirty="0" smtClean="0">
                <a:solidFill>
                  <a:schemeClr val="tx1"/>
                </a:solidFill>
              </a:rPr>
              <a:t> </a:t>
            </a:r>
            <a:r>
              <a:rPr lang="it-IT" sz="2400" dirty="0" err="1" smtClean="0">
                <a:solidFill>
                  <a:schemeClr val="tx1"/>
                </a:solidFill>
              </a:rPr>
              <a:t>cohesive</a:t>
            </a:r>
            <a:r>
              <a:rPr lang="it-IT" sz="2400" dirty="0" smtClean="0">
                <a:solidFill>
                  <a:schemeClr val="tx1"/>
                </a:solidFill>
              </a:rPr>
              <a:t>, </a:t>
            </a:r>
            <a:r>
              <a:rPr lang="it-IT" sz="2400" dirty="0" err="1" smtClean="0">
                <a:solidFill>
                  <a:schemeClr val="tx1"/>
                </a:solidFill>
              </a:rPr>
              <a:t>because</a:t>
            </a:r>
            <a:r>
              <a:rPr lang="it-IT" sz="2400" dirty="0" smtClean="0">
                <a:solidFill>
                  <a:schemeClr val="tx1"/>
                </a:solidFill>
              </a:rPr>
              <a:t> </a:t>
            </a:r>
            <a:r>
              <a:rPr lang="it-IT" sz="2400" dirty="0" err="1" smtClean="0">
                <a:solidFill>
                  <a:schemeClr val="tx1"/>
                </a:solidFill>
              </a:rPr>
              <a:t>its</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not</a:t>
            </a:r>
            <a:r>
              <a:rPr lang="it-IT" sz="2400" dirty="0" smtClean="0">
                <a:solidFill>
                  <a:schemeClr val="tx1"/>
                </a:solidFill>
              </a:rPr>
              <a:t> text-</a:t>
            </a:r>
            <a:r>
              <a:rPr lang="it-IT" sz="2400" dirty="0" err="1" smtClean="0">
                <a:solidFill>
                  <a:schemeClr val="tx1"/>
                </a:solidFill>
              </a:rPr>
              <a:t>internal</a:t>
            </a:r>
            <a:r>
              <a:rPr lang="it-IT" sz="2400" dirty="0" smtClean="0">
                <a:solidFill>
                  <a:schemeClr val="tx1"/>
                </a:solidFill>
              </a:rPr>
              <a:t>, </a:t>
            </a:r>
            <a:r>
              <a:rPr lang="it-IT" sz="2400" dirty="0" err="1" smtClean="0">
                <a:solidFill>
                  <a:schemeClr val="tx1"/>
                </a:solidFill>
              </a:rPr>
              <a:t>but</a:t>
            </a:r>
            <a:r>
              <a:rPr lang="it-IT" sz="2400" dirty="0" smtClean="0">
                <a:solidFill>
                  <a:schemeClr val="tx1"/>
                </a:solidFill>
              </a:rPr>
              <a:t> part of the </a:t>
            </a:r>
            <a:r>
              <a:rPr lang="it-IT" sz="2400" dirty="0" err="1" smtClean="0">
                <a:solidFill>
                  <a:schemeClr val="tx1"/>
                </a:solidFill>
              </a:rPr>
              <a:t>reader’s</a:t>
            </a:r>
            <a:r>
              <a:rPr lang="it-IT" sz="2400" dirty="0" smtClean="0">
                <a:solidFill>
                  <a:schemeClr val="tx1"/>
                </a:solidFill>
              </a:rPr>
              <a:t> </a:t>
            </a:r>
            <a:r>
              <a:rPr lang="it-IT" sz="2400" dirty="0" err="1" smtClean="0">
                <a:solidFill>
                  <a:schemeClr val="tx1"/>
                </a:solidFill>
              </a:rPr>
              <a:t>active</a:t>
            </a:r>
            <a:r>
              <a:rPr lang="it-IT" sz="2400" dirty="0" smtClean="0">
                <a:solidFill>
                  <a:schemeClr val="tx1"/>
                </a:solidFill>
              </a:rPr>
              <a:t> </a:t>
            </a:r>
            <a:r>
              <a:rPr lang="it-IT" sz="2400" dirty="0" err="1" smtClean="0">
                <a:solidFill>
                  <a:schemeClr val="tx1"/>
                </a:solidFill>
              </a:rPr>
              <a:t>role</a:t>
            </a:r>
            <a:r>
              <a:rPr lang="it-IT" sz="2400" dirty="0" smtClean="0">
                <a:solidFill>
                  <a:schemeClr val="tx1"/>
                </a:solidFill>
              </a:rPr>
              <a:t> in </a:t>
            </a:r>
            <a:r>
              <a:rPr lang="it-IT" sz="2400" dirty="0" err="1" smtClean="0">
                <a:solidFill>
                  <a:schemeClr val="tx1"/>
                </a:solidFill>
              </a:rPr>
              <a:t>creating</a:t>
            </a:r>
            <a:r>
              <a:rPr lang="it-IT" sz="2400" dirty="0" smtClean="0">
                <a:solidFill>
                  <a:schemeClr val="tx1"/>
                </a:solidFill>
              </a:rPr>
              <a:t> </a:t>
            </a:r>
            <a:r>
              <a:rPr lang="it-IT" sz="2400" dirty="0" err="1" smtClean="0">
                <a:solidFill>
                  <a:schemeClr val="tx1"/>
                </a:solidFill>
              </a:rPr>
              <a:t>coherence</a:t>
            </a:r>
            <a:r>
              <a:rPr lang="it-IT" sz="2400" dirty="0" smtClean="0">
                <a:solidFill>
                  <a:schemeClr val="tx1"/>
                </a:solidFill>
              </a:rPr>
              <a:t>)</a:t>
            </a:r>
          </a:p>
          <a:p>
            <a:pPr algn="l"/>
            <a:r>
              <a:rPr lang="it-IT" sz="2400" b="1" dirty="0" err="1" smtClean="0">
                <a:solidFill>
                  <a:schemeClr val="accent1"/>
                </a:solidFill>
              </a:rPr>
              <a:t>Cataphoric</a:t>
            </a:r>
            <a:r>
              <a:rPr lang="it-IT" sz="2400" b="1" dirty="0" smtClean="0">
                <a:solidFill>
                  <a:schemeClr val="accent1"/>
                </a:solidFill>
              </a:rPr>
              <a:t> </a:t>
            </a:r>
            <a:r>
              <a:rPr lang="it-IT" sz="2400" b="1" dirty="0" err="1" smtClean="0">
                <a:solidFill>
                  <a:schemeClr val="accent1"/>
                </a:solidFill>
              </a:rPr>
              <a:t>reference</a:t>
            </a:r>
            <a:r>
              <a:rPr lang="it-IT" sz="2400" dirty="0" smtClean="0">
                <a:solidFill>
                  <a:schemeClr val="tx1"/>
                </a:solidFill>
              </a:rPr>
              <a:t>: </a:t>
            </a:r>
            <a:r>
              <a:rPr lang="it-IT" sz="2400" dirty="0" err="1" smtClean="0">
                <a:solidFill>
                  <a:schemeClr val="tx1"/>
                </a:solidFill>
              </a:rPr>
              <a:t>we</a:t>
            </a:r>
            <a:r>
              <a:rPr lang="it-IT" sz="2400" dirty="0" smtClean="0">
                <a:solidFill>
                  <a:schemeClr val="tx1"/>
                </a:solidFill>
              </a:rPr>
              <a:t> </a:t>
            </a:r>
            <a:r>
              <a:rPr lang="it-IT" sz="2400" dirty="0" err="1" smtClean="0">
                <a:solidFill>
                  <a:schemeClr val="tx1"/>
                </a:solidFill>
              </a:rPr>
              <a:t>have</a:t>
            </a:r>
            <a:r>
              <a:rPr lang="it-IT" sz="2400" dirty="0" smtClean="0">
                <a:solidFill>
                  <a:schemeClr val="tx1"/>
                </a:solidFill>
              </a:rPr>
              <a:t> to </a:t>
            </a:r>
            <a:r>
              <a:rPr lang="it-IT" sz="2400" dirty="0" err="1" smtClean="0">
                <a:solidFill>
                  <a:schemeClr val="tx1"/>
                </a:solidFill>
              </a:rPr>
              <a:t>read</a:t>
            </a:r>
            <a:r>
              <a:rPr lang="it-IT" sz="2400" dirty="0" smtClean="0">
                <a:solidFill>
                  <a:schemeClr val="tx1"/>
                </a:solidFill>
              </a:rPr>
              <a:t> on to </a:t>
            </a:r>
            <a:r>
              <a:rPr lang="it-IT" sz="2400" dirty="0" err="1" smtClean="0">
                <a:solidFill>
                  <a:schemeClr val="tx1"/>
                </a:solidFill>
              </a:rPr>
              <a:t>understand</a:t>
            </a:r>
            <a:r>
              <a:rPr lang="it-IT" sz="2400" dirty="0" smtClean="0">
                <a:solidFill>
                  <a:schemeClr val="tx1"/>
                </a:solidFill>
              </a:rPr>
              <a:t> the relation </a:t>
            </a:r>
            <a:r>
              <a:rPr lang="it-IT" sz="2400" dirty="0" err="1" smtClean="0">
                <a:solidFill>
                  <a:schemeClr val="tx1"/>
                </a:solidFill>
              </a:rPr>
              <a:t>between</a:t>
            </a:r>
            <a:r>
              <a:rPr lang="it-IT" sz="2400" dirty="0" smtClean="0">
                <a:solidFill>
                  <a:schemeClr val="tx1"/>
                </a:solidFill>
              </a:rPr>
              <a:t> the </a:t>
            </a:r>
            <a:r>
              <a:rPr lang="it-IT" sz="2400" dirty="0" err="1" smtClean="0">
                <a:solidFill>
                  <a:schemeClr val="tx1"/>
                </a:solidFill>
              </a:rPr>
              <a:t>items</a:t>
            </a:r>
            <a:r>
              <a:rPr lang="it-IT" sz="2400" dirty="0" smtClean="0">
                <a:solidFill>
                  <a:schemeClr val="tx1"/>
                </a:solidFill>
              </a:rPr>
              <a:t> and the </a:t>
            </a:r>
            <a:r>
              <a:rPr lang="it-IT" sz="2400" dirty="0" err="1" smtClean="0">
                <a:solidFill>
                  <a:schemeClr val="tx1"/>
                </a:solidFill>
              </a:rPr>
              <a:t>referents</a:t>
            </a:r>
            <a:r>
              <a:rPr lang="it-IT" sz="2400" dirty="0">
                <a:solidFill>
                  <a:schemeClr val="tx1"/>
                </a:solidFill>
              </a:rPr>
              <a:t> </a:t>
            </a:r>
            <a:r>
              <a:rPr lang="it-IT" sz="2400" dirty="0" smtClean="0">
                <a:solidFill>
                  <a:schemeClr val="tx1"/>
                </a:solidFill>
              </a:rPr>
              <a:t>(</a:t>
            </a:r>
            <a:r>
              <a:rPr lang="it-IT" sz="2400" dirty="0" err="1" smtClean="0">
                <a:solidFill>
                  <a:schemeClr val="tx1"/>
                </a:solidFill>
              </a:rPr>
              <a:t>engaging</a:t>
            </a:r>
            <a:r>
              <a:rPr lang="it-IT" sz="2400" dirty="0" smtClean="0">
                <a:solidFill>
                  <a:schemeClr val="tx1"/>
                </a:solidFill>
              </a:rPr>
              <a:t> the </a:t>
            </a:r>
            <a:r>
              <a:rPr lang="it-IT" sz="2400" dirty="0" err="1" smtClean="0">
                <a:solidFill>
                  <a:schemeClr val="tx1"/>
                </a:solidFill>
              </a:rPr>
              <a:t>reader’s</a:t>
            </a:r>
            <a:r>
              <a:rPr lang="it-IT" sz="2400" dirty="0" smtClean="0">
                <a:solidFill>
                  <a:schemeClr val="tx1"/>
                </a:solidFill>
              </a:rPr>
              <a:t> </a:t>
            </a:r>
            <a:r>
              <a:rPr lang="it-IT" sz="2400" dirty="0" err="1" smtClean="0">
                <a:solidFill>
                  <a:schemeClr val="tx1"/>
                </a:solidFill>
              </a:rPr>
              <a:t>attention</a:t>
            </a:r>
            <a:r>
              <a:rPr lang="it-IT" sz="2400" dirty="0" smtClean="0">
                <a:solidFill>
                  <a:schemeClr val="tx1"/>
                </a:solidFill>
              </a:rPr>
              <a:t>)</a:t>
            </a:r>
          </a:p>
          <a:p>
            <a:pPr algn="l"/>
            <a:endParaRPr lang="it-IT" sz="2000" i="1" dirty="0" smtClean="0">
              <a:solidFill>
                <a:schemeClr val="tx1"/>
              </a:solidFill>
            </a:endParaRPr>
          </a:p>
        </p:txBody>
      </p:sp>
    </p:spTree>
    <p:extLst>
      <p:ext uri="{BB962C8B-B14F-4D97-AF65-F5344CB8AC3E}">
        <p14:creationId xmlns:p14="http://schemas.microsoft.com/office/powerpoint/2010/main" xmlns="" val="275149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423636"/>
            <a:ext cx="7772400" cy="1470025"/>
          </a:xfrm>
        </p:spPr>
        <p:txBody>
          <a:bodyPr>
            <a:normAutofit/>
          </a:bodyPr>
          <a:lstStyle/>
          <a:p>
            <a:r>
              <a:rPr lang="it-IT" sz="3200" dirty="0" smtClean="0"/>
              <a:t>DA &amp; GRAMMAR</a:t>
            </a: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95433" y="51448"/>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179512" y="908720"/>
            <a:ext cx="8640960" cy="5671382"/>
          </a:xfrm>
        </p:spPr>
        <p:txBody>
          <a:bodyPr>
            <a:normAutofit/>
          </a:bodyPr>
          <a:lstStyle/>
          <a:p>
            <a:pPr algn="l"/>
            <a:r>
              <a:rPr lang="it-IT" sz="2800" b="1" dirty="0" smtClean="0">
                <a:solidFill>
                  <a:schemeClr val="accent1"/>
                </a:solidFill>
              </a:rPr>
              <a:t>1. A ANAPHORIC REFERENCE</a:t>
            </a:r>
          </a:p>
          <a:p>
            <a:pPr algn="l"/>
            <a:r>
              <a:rPr lang="it-IT" sz="2400" dirty="0" err="1" smtClean="0">
                <a:solidFill>
                  <a:schemeClr val="tx1"/>
                </a:solidFill>
              </a:rPr>
              <a:t>Problems</a:t>
            </a:r>
            <a:r>
              <a:rPr lang="it-IT" sz="2400" dirty="0" smtClean="0">
                <a:solidFill>
                  <a:schemeClr val="tx1"/>
                </a:solidFill>
              </a:rPr>
              <a:t> with ‘</a:t>
            </a:r>
            <a:r>
              <a:rPr lang="it-IT" sz="2400" dirty="0" err="1" smtClean="0">
                <a:solidFill>
                  <a:schemeClr val="tx1"/>
                </a:solidFill>
              </a:rPr>
              <a:t>it</a:t>
            </a:r>
            <a:r>
              <a:rPr lang="it-IT" sz="2400" dirty="0" smtClean="0">
                <a:solidFill>
                  <a:schemeClr val="tx1"/>
                </a:solidFill>
              </a:rPr>
              <a:t>’ and ‘</a:t>
            </a:r>
            <a:r>
              <a:rPr lang="it-IT" sz="2400" dirty="0" err="1" smtClean="0">
                <a:solidFill>
                  <a:schemeClr val="tx1"/>
                </a:solidFill>
              </a:rPr>
              <a:t>this</a:t>
            </a:r>
            <a:r>
              <a:rPr lang="it-IT" sz="2400" dirty="0" smtClean="0">
                <a:solidFill>
                  <a:schemeClr val="tx1"/>
                </a:solidFill>
              </a:rPr>
              <a:t>’ ‘</a:t>
            </a:r>
            <a:r>
              <a:rPr lang="it-IT" sz="2400" dirty="0" err="1" smtClean="0">
                <a:solidFill>
                  <a:schemeClr val="tx1"/>
                </a:solidFill>
              </a:rPr>
              <a:t>that</a:t>
            </a:r>
            <a:r>
              <a:rPr lang="it-IT" sz="2400" dirty="0" smtClean="0">
                <a:solidFill>
                  <a:schemeClr val="tx1"/>
                </a:solidFill>
              </a:rPr>
              <a:t>’</a:t>
            </a:r>
          </a:p>
          <a:p>
            <a:pPr algn="l"/>
            <a:r>
              <a:rPr lang="it-IT" sz="2400" dirty="0" err="1" smtClean="0">
                <a:solidFill>
                  <a:schemeClr val="tx1"/>
                </a:solidFill>
              </a:rPr>
              <a:t>Also</a:t>
            </a:r>
            <a:r>
              <a:rPr lang="it-IT" sz="2400" dirty="0" smtClean="0">
                <a:solidFill>
                  <a:schemeClr val="tx1"/>
                </a:solidFill>
              </a:rPr>
              <a:t> in </a:t>
            </a:r>
            <a:r>
              <a:rPr lang="it-IT" sz="2400" dirty="0" err="1" smtClean="0">
                <a:solidFill>
                  <a:schemeClr val="tx1"/>
                </a:solidFill>
              </a:rPr>
              <a:t>other</a:t>
            </a:r>
            <a:r>
              <a:rPr lang="it-IT" sz="2400" dirty="0" smtClean="0">
                <a:solidFill>
                  <a:schemeClr val="tx1"/>
                </a:solidFill>
              </a:rPr>
              <a:t> </a:t>
            </a:r>
            <a:r>
              <a:rPr lang="it-IT" sz="2400" dirty="0" err="1" smtClean="0">
                <a:solidFill>
                  <a:schemeClr val="tx1"/>
                </a:solidFill>
              </a:rPr>
              <a:t>languages</a:t>
            </a:r>
            <a:r>
              <a:rPr lang="it-IT" sz="2400" dirty="0" smtClean="0">
                <a:solidFill>
                  <a:schemeClr val="tx1"/>
                </a:solidFill>
              </a:rPr>
              <a:t> </a:t>
            </a:r>
            <a:r>
              <a:rPr lang="it-IT" sz="2400" dirty="0" err="1" smtClean="0">
                <a:solidFill>
                  <a:schemeClr val="tx1"/>
                </a:solidFill>
              </a:rPr>
              <a:t>we</a:t>
            </a:r>
            <a:r>
              <a:rPr lang="it-IT" sz="2400" dirty="0" smtClean="0">
                <a:solidFill>
                  <a:schemeClr val="tx1"/>
                </a:solidFill>
              </a:rPr>
              <a:t> </a:t>
            </a:r>
            <a:r>
              <a:rPr lang="it-IT" sz="2400" dirty="0" err="1" smtClean="0">
                <a:solidFill>
                  <a:schemeClr val="tx1"/>
                </a:solidFill>
              </a:rPr>
              <a:t>may</a:t>
            </a:r>
            <a:r>
              <a:rPr lang="it-IT" sz="2400" dirty="0" smtClean="0">
                <a:solidFill>
                  <a:schemeClr val="tx1"/>
                </a:solidFill>
              </a:rPr>
              <a:t> </a:t>
            </a:r>
            <a:r>
              <a:rPr lang="it-IT" sz="2400" dirty="0" err="1" smtClean="0">
                <a:solidFill>
                  <a:schemeClr val="tx1"/>
                </a:solidFill>
              </a:rPr>
              <a:t>have</a:t>
            </a:r>
            <a:r>
              <a:rPr lang="it-IT" sz="2400" dirty="0" smtClean="0">
                <a:solidFill>
                  <a:schemeClr val="tx1"/>
                </a:solidFill>
              </a:rPr>
              <a:t> </a:t>
            </a:r>
            <a:r>
              <a:rPr lang="it-IT" sz="2400" dirty="0" err="1" smtClean="0">
                <a:solidFill>
                  <a:schemeClr val="tx1"/>
                </a:solidFill>
              </a:rPr>
              <a:t>problems</a:t>
            </a:r>
            <a:r>
              <a:rPr lang="it-IT" sz="2400" dirty="0" smtClean="0">
                <a:solidFill>
                  <a:schemeClr val="tx1"/>
                </a:solidFill>
              </a:rPr>
              <a:t> with some </a:t>
            </a:r>
            <a:r>
              <a:rPr lang="it-IT" sz="2400" dirty="0" err="1" smtClean="0">
                <a:solidFill>
                  <a:schemeClr val="tx1"/>
                </a:solidFill>
              </a:rPr>
              <a:t>cohesive</a:t>
            </a:r>
            <a:r>
              <a:rPr lang="it-IT" sz="2400" dirty="0" smtClean="0">
                <a:solidFill>
                  <a:schemeClr val="tx1"/>
                </a:solidFill>
              </a:rPr>
              <a:t> </a:t>
            </a:r>
            <a:r>
              <a:rPr lang="it-IT" sz="2400" dirty="0" err="1" smtClean="0">
                <a:solidFill>
                  <a:schemeClr val="tx1"/>
                </a:solidFill>
              </a:rPr>
              <a:t>items</a:t>
            </a:r>
            <a:r>
              <a:rPr lang="it-IT" sz="2400" dirty="0" smtClean="0">
                <a:solidFill>
                  <a:schemeClr val="tx1"/>
                </a:solidFill>
              </a:rPr>
              <a:t> (‘sua’ in </a:t>
            </a:r>
            <a:r>
              <a:rPr lang="it-IT" sz="2400" dirty="0" err="1" smtClean="0">
                <a:solidFill>
                  <a:schemeClr val="tx1"/>
                </a:solidFill>
              </a:rPr>
              <a:t>Italian</a:t>
            </a:r>
            <a:r>
              <a:rPr lang="it-IT" sz="2400" dirty="0" smtClean="0">
                <a:solidFill>
                  <a:schemeClr val="tx1"/>
                </a:solidFill>
              </a:rPr>
              <a:t>, </a:t>
            </a:r>
            <a:r>
              <a:rPr lang="it-IT" sz="2400" dirty="0" err="1" smtClean="0">
                <a:solidFill>
                  <a:schemeClr val="tx1"/>
                </a:solidFill>
              </a:rPr>
              <a:t>her</a:t>
            </a:r>
            <a:r>
              <a:rPr lang="it-IT" sz="2400" dirty="0" smtClean="0">
                <a:solidFill>
                  <a:schemeClr val="tx1"/>
                </a:solidFill>
              </a:rPr>
              <a:t>? Your?; ‘lei’ , </a:t>
            </a:r>
            <a:r>
              <a:rPr lang="it-IT" sz="2400" dirty="0" err="1" smtClean="0">
                <a:solidFill>
                  <a:schemeClr val="tx1"/>
                </a:solidFill>
              </a:rPr>
              <a:t>you</a:t>
            </a:r>
            <a:r>
              <a:rPr lang="it-IT" sz="2400" dirty="0" smtClean="0">
                <a:solidFill>
                  <a:schemeClr val="tx1"/>
                </a:solidFill>
              </a:rPr>
              <a:t>?, </a:t>
            </a:r>
            <a:r>
              <a:rPr lang="it-IT" sz="2400" dirty="0" err="1" smtClean="0">
                <a:solidFill>
                  <a:schemeClr val="tx1"/>
                </a:solidFill>
              </a:rPr>
              <a:t>she</a:t>
            </a:r>
            <a:r>
              <a:rPr lang="it-IT" sz="2400" dirty="0" smtClean="0">
                <a:solidFill>
                  <a:schemeClr val="tx1"/>
                </a:solidFill>
              </a:rPr>
              <a:t>?)</a:t>
            </a:r>
          </a:p>
          <a:p>
            <a:pPr algn="l"/>
            <a:endParaRPr lang="it-IT" sz="2400" dirty="0">
              <a:solidFill>
                <a:schemeClr val="tx1"/>
              </a:solidFill>
            </a:endParaRPr>
          </a:p>
          <a:p>
            <a:pPr algn="l"/>
            <a:endParaRPr lang="it-IT" sz="2400" dirty="0" smtClean="0">
              <a:solidFill>
                <a:schemeClr val="tx1"/>
              </a:solidFill>
            </a:endParaRPr>
          </a:p>
          <a:p>
            <a:pPr algn="l"/>
            <a:r>
              <a:rPr lang="it-IT" sz="2400" dirty="0" err="1" smtClean="0">
                <a:solidFill>
                  <a:schemeClr val="tx1"/>
                </a:solidFill>
              </a:rPr>
              <a:t>These</a:t>
            </a:r>
            <a:r>
              <a:rPr lang="it-IT" sz="2400" dirty="0" smtClean="0">
                <a:solidFill>
                  <a:schemeClr val="tx1"/>
                </a:solidFill>
              </a:rPr>
              <a:t> </a:t>
            </a:r>
            <a:r>
              <a:rPr lang="it-IT" sz="2400" dirty="0" err="1" smtClean="0">
                <a:solidFill>
                  <a:schemeClr val="tx1"/>
                </a:solidFill>
              </a:rPr>
              <a:t>items</a:t>
            </a:r>
            <a:r>
              <a:rPr lang="it-IT" sz="2400" dirty="0" smtClean="0">
                <a:solidFill>
                  <a:schemeClr val="tx1"/>
                </a:solidFill>
              </a:rPr>
              <a:t> can be </a:t>
            </a:r>
            <a:r>
              <a:rPr lang="it-IT" sz="2400" dirty="0" err="1" smtClean="0">
                <a:solidFill>
                  <a:schemeClr val="tx1"/>
                </a:solidFill>
              </a:rPr>
              <a:t>used</a:t>
            </a:r>
            <a:r>
              <a:rPr lang="it-IT" sz="2400" dirty="0" smtClean="0">
                <a:solidFill>
                  <a:schemeClr val="tx1"/>
                </a:solidFill>
              </a:rPr>
              <a:t> </a:t>
            </a:r>
            <a:r>
              <a:rPr lang="it-IT" sz="2400" dirty="0" err="1" smtClean="0">
                <a:solidFill>
                  <a:schemeClr val="tx1"/>
                </a:solidFill>
              </a:rPr>
              <a:t>when</a:t>
            </a:r>
            <a:r>
              <a:rPr lang="it-IT" sz="2400" dirty="0" smtClean="0">
                <a:solidFill>
                  <a:schemeClr val="tx1"/>
                </a:solidFill>
              </a:rPr>
              <a:t> an </a:t>
            </a:r>
            <a:r>
              <a:rPr lang="it-IT" sz="2400" dirty="0" err="1" smtClean="0">
                <a:solidFill>
                  <a:schemeClr val="tx1"/>
                </a:solidFill>
              </a:rPr>
              <a:t>entity</a:t>
            </a:r>
            <a:r>
              <a:rPr lang="it-IT" sz="2400" dirty="0" smtClean="0">
                <a:solidFill>
                  <a:schemeClr val="tx1"/>
                </a:solidFill>
              </a:rPr>
              <a:t> </a:t>
            </a:r>
            <a:r>
              <a:rPr lang="it-IT" sz="2400" dirty="0" err="1" smtClean="0">
                <a:solidFill>
                  <a:schemeClr val="tx1"/>
                </a:solidFill>
              </a:rPr>
              <a:t>has</a:t>
            </a:r>
            <a:r>
              <a:rPr lang="it-IT" sz="2400" dirty="0" smtClean="0">
                <a:solidFill>
                  <a:schemeClr val="tx1"/>
                </a:solidFill>
              </a:rPr>
              <a:t> </a:t>
            </a:r>
            <a:r>
              <a:rPr lang="it-IT" sz="2400" dirty="0" err="1" smtClean="0">
                <a:solidFill>
                  <a:schemeClr val="tx1"/>
                </a:solidFill>
              </a:rPr>
              <a:t>already</a:t>
            </a:r>
            <a:r>
              <a:rPr lang="it-IT" sz="2400" dirty="0" smtClean="0">
                <a:solidFill>
                  <a:schemeClr val="tx1"/>
                </a:solidFill>
              </a:rPr>
              <a:t> </a:t>
            </a:r>
            <a:r>
              <a:rPr lang="it-IT" sz="2400" dirty="0" err="1" smtClean="0">
                <a:solidFill>
                  <a:schemeClr val="tx1"/>
                </a:solidFill>
              </a:rPr>
              <a:t>been</a:t>
            </a:r>
            <a:r>
              <a:rPr lang="it-IT" sz="2400" dirty="0" smtClean="0">
                <a:solidFill>
                  <a:schemeClr val="tx1"/>
                </a:solidFill>
              </a:rPr>
              <a:t> </a:t>
            </a:r>
            <a:r>
              <a:rPr lang="it-IT" sz="2400" dirty="0" err="1" smtClean="0">
                <a:solidFill>
                  <a:schemeClr val="tx1"/>
                </a:solidFill>
              </a:rPr>
              <a:t>marked</a:t>
            </a:r>
            <a:r>
              <a:rPr lang="it-IT" sz="2400" dirty="0" smtClean="0">
                <a:solidFill>
                  <a:schemeClr val="tx1"/>
                </a:solidFill>
              </a:rPr>
              <a:t> </a:t>
            </a:r>
            <a:r>
              <a:rPr lang="it-IT" sz="2400" dirty="0" err="1" smtClean="0">
                <a:solidFill>
                  <a:schemeClr val="tx1"/>
                </a:solidFill>
              </a:rPr>
              <a:t>as</a:t>
            </a:r>
            <a:r>
              <a:rPr lang="it-IT" sz="2400" dirty="0" smtClean="0">
                <a:solidFill>
                  <a:schemeClr val="tx1"/>
                </a:solidFill>
              </a:rPr>
              <a:t> the focus of </a:t>
            </a:r>
            <a:r>
              <a:rPr lang="it-IT" sz="2400" dirty="0" err="1" smtClean="0">
                <a:solidFill>
                  <a:schemeClr val="tx1"/>
                </a:solidFill>
              </a:rPr>
              <a:t>attention</a:t>
            </a:r>
            <a:r>
              <a:rPr lang="it-IT" sz="2400" dirty="0" smtClean="0">
                <a:solidFill>
                  <a:schemeClr val="tx1"/>
                </a:solidFill>
              </a:rPr>
              <a:t>, </a:t>
            </a:r>
            <a:r>
              <a:rPr lang="it-IT" sz="2400" dirty="0" err="1" smtClean="0">
                <a:solidFill>
                  <a:schemeClr val="tx1"/>
                </a:solidFill>
              </a:rPr>
              <a:t>using</a:t>
            </a:r>
            <a:r>
              <a:rPr lang="it-IT" sz="2400" dirty="0" smtClean="0">
                <a:solidFill>
                  <a:schemeClr val="tx1"/>
                </a:solidFill>
              </a:rPr>
              <a:t> by </a:t>
            </a:r>
            <a:r>
              <a:rPr lang="it-IT" sz="2400" dirty="0" err="1" smtClean="0">
                <a:solidFill>
                  <a:schemeClr val="tx1"/>
                </a:solidFill>
              </a:rPr>
              <a:t>using</a:t>
            </a:r>
            <a:r>
              <a:rPr lang="it-IT" sz="2400" dirty="0" smtClean="0">
                <a:solidFill>
                  <a:schemeClr val="tx1"/>
                </a:solidFill>
              </a:rPr>
              <a:t> a </a:t>
            </a:r>
            <a:r>
              <a:rPr lang="it-IT" sz="2400" dirty="0" err="1" smtClean="0">
                <a:solidFill>
                  <a:schemeClr val="tx1"/>
                </a:solidFill>
              </a:rPr>
              <a:t>deictic</a:t>
            </a:r>
            <a:r>
              <a:rPr lang="it-IT" sz="2400" dirty="0" smtClean="0">
                <a:solidFill>
                  <a:schemeClr val="tx1"/>
                </a:solidFill>
              </a:rPr>
              <a:t> word: </a:t>
            </a:r>
            <a:r>
              <a:rPr lang="it-IT" sz="2400" i="1" dirty="0" smtClean="0">
                <a:solidFill>
                  <a:schemeClr val="tx1"/>
                </a:solidFill>
              </a:rPr>
              <a:t>a, the, </a:t>
            </a:r>
            <a:r>
              <a:rPr lang="it-IT" sz="2400" i="1" dirty="0" err="1" smtClean="0">
                <a:solidFill>
                  <a:schemeClr val="tx1"/>
                </a:solidFill>
              </a:rPr>
              <a:t>my</a:t>
            </a:r>
            <a:r>
              <a:rPr lang="it-IT" sz="2400" i="1" dirty="0" smtClean="0">
                <a:solidFill>
                  <a:schemeClr val="tx1"/>
                </a:solidFill>
              </a:rPr>
              <a:t>, </a:t>
            </a:r>
            <a:r>
              <a:rPr lang="it-IT" sz="2400" i="1" dirty="0" err="1" smtClean="0">
                <a:solidFill>
                  <a:schemeClr val="tx1"/>
                </a:solidFill>
              </a:rPr>
              <a:t>this</a:t>
            </a:r>
            <a:r>
              <a:rPr lang="it-IT" sz="2400" i="1" dirty="0" smtClean="0">
                <a:solidFill>
                  <a:schemeClr val="tx1"/>
                </a:solidFill>
              </a:rPr>
              <a:t>, </a:t>
            </a:r>
            <a:r>
              <a:rPr lang="it-IT" sz="2400" i="1" dirty="0" err="1" smtClean="0">
                <a:solidFill>
                  <a:schemeClr val="tx1"/>
                </a:solidFill>
              </a:rPr>
              <a:t>that</a:t>
            </a:r>
            <a:r>
              <a:rPr lang="it-IT" sz="2400" dirty="0" smtClean="0">
                <a:solidFill>
                  <a:schemeClr val="tx1"/>
                </a:solidFill>
              </a:rPr>
              <a:t>…</a:t>
            </a:r>
          </a:p>
        </p:txBody>
      </p:sp>
    </p:spTree>
    <p:extLst>
      <p:ext uri="{BB962C8B-B14F-4D97-AF65-F5344CB8AC3E}">
        <p14:creationId xmlns:p14="http://schemas.microsoft.com/office/powerpoint/2010/main" xmlns="" val="9400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423636"/>
            <a:ext cx="7772400" cy="1470025"/>
          </a:xfrm>
        </p:spPr>
        <p:txBody>
          <a:bodyPr>
            <a:normAutofit/>
          </a:bodyPr>
          <a:lstStyle/>
          <a:p>
            <a:r>
              <a:rPr lang="it-IT" sz="3200" dirty="0" smtClean="0"/>
              <a:t>DA &amp; GRAMMAR</a:t>
            </a: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95433" y="51448"/>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0" y="476672"/>
            <a:ext cx="8964488" cy="6381328"/>
          </a:xfrm>
        </p:spPr>
        <p:txBody>
          <a:bodyPr>
            <a:normAutofit/>
          </a:bodyPr>
          <a:lstStyle/>
          <a:p>
            <a:pPr marL="514350" indent="-514350" algn="l">
              <a:buAutoNum type="arabicPeriod"/>
            </a:pPr>
            <a:r>
              <a:rPr lang="it-IT" sz="2800" b="1" dirty="0" smtClean="0">
                <a:solidFill>
                  <a:schemeClr val="accent1"/>
                </a:solidFill>
              </a:rPr>
              <a:t>ANAPHORIC REFERENCE</a:t>
            </a:r>
          </a:p>
          <a:p>
            <a:pPr algn="l"/>
            <a:r>
              <a:rPr lang="it-IT" sz="2400" dirty="0" smtClean="0">
                <a:solidFill>
                  <a:schemeClr val="accent1"/>
                </a:solidFill>
              </a:rPr>
              <a:t>«</a:t>
            </a:r>
            <a:r>
              <a:rPr lang="it-IT" sz="2400" dirty="0" err="1" smtClean="0">
                <a:solidFill>
                  <a:schemeClr val="accent1"/>
                </a:solidFill>
              </a:rPr>
              <a:t>Analyzing</a:t>
            </a:r>
            <a:r>
              <a:rPr lang="it-IT" sz="2400" dirty="0" smtClean="0">
                <a:solidFill>
                  <a:schemeClr val="accent1"/>
                </a:solidFill>
              </a:rPr>
              <a:t> </a:t>
            </a:r>
            <a:r>
              <a:rPr lang="it-IT" sz="2400" dirty="0" err="1" smtClean="0">
                <a:solidFill>
                  <a:schemeClr val="accent1"/>
                </a:solidFill>
              </a:rPr>
              <a:t>where</a:t>
            </a:r>
            <a:r>
              <a:rPr lang="it-IT" sz="2400" dirty="0" smtClean="0">
                <a:solidFill>
                  <a:schemeClr val="accent1"/>
                </a:solidFill>
              </a:rPr>
              <a:t> </a:t>
            </a:r>
            <a:r>
              <a:rPr lang="it-IT" sz="2400" dirty="0" smtClean="0">
                <a:solidFill>
                  <a:srgbClr val="FF0000"/>
                </a:solidFill>
              </a:rPr>
              <a:t>a</a:t>
            </a:r>
            <a:r>
              <a:rPr lang="it-IT" sz="2400" dirty="0" smtClean="0">
                <a:solidFill>
                  <a:schemeClr val="accent1"/>
                </a:solidFill>
              </a:rPr>
              <a:t> business </a:t>
            </a:r>
            <a:r>
              <a:rPr lang="it-IT" sz="2400" dirty="0" err="1" smtClean="0">
                <a:solidFill>
                  <a:schemeClr val="accent1"/>
                </a:solidFill>
              </a:rPr>
              <a:t>stands</a:t>
            </a:r>
            <a:r>
              <a:rPr lang="it-IT" sz="2400" dirty="0" smtClean="0">
                <a:solidFill>
                  <a:schemeClr val="accent1"/>
                </a:solidFill>
              </a:rPr>
              <a:t> in relation to </a:t>
            </a:r>
            <a:r>
              <a:rPr lang="it-IT" sz="2400" dirty="0" err="1" smtClean="0">
                <a:solidFill>
                  <a:srgbClr val="FF0000"/>
                </a:solidFill>
              </a:rPr>
              <a:t>its</a:t>
            </a:r>
            <a:r>
              <a:rPr lang="it-IT" sz="2400" dirty="0" smtClean="0">
                <a:solidFill>
                  <a:schemeClr val="accent1"/>
                </a:solidFill>
              </a:rPr>
              <a:t> market and </a:t>
            </a:r>
            <a:r>
              <a:rPr lang="it-IT" sz="2400" dirty="0" err="1" smtClean="0">
                <a:solidFill>
                  <a:schemeClr val="accent1"/>
                </a:solidFill>
              </a:rPr>
              <a:t>competition</a:t>
            </a:r>
            <a:r>
              <a:rPr lang="it-IT" sz="2400" dirty="0" smtClean="0">
                <a:solidFill>
                  <a:schemeClr val="accent1"/>
                </a:solidFill>
              </a:rPr>
              <a:t>, </a:t>
            </a:r>
            <a:r>
              <a:rPr lang="it-IT" sz="2400" dirty="0" err="1" smtClean="0">
                <a:solidFill>
                  <a:schemeClr val="accent1"/>
                </a:solidFill>
              </a:rPr>
              <a:t>enables</a:t>
            </a:r>
            <a:r>
              <a:rPr lang="it-IT" sz="2400" dirty="0" smtClean="0">
                <a:solidFill>
                  <a:schemeClr val="accent1"/>
                </a:solidFill>
              </a:rPr>
              <a:t> </a:t>
            </a:r>
            <a:r>
              <a:rPr lang="it-IT" sz="2400" dirty="0" err="1" smtClean="0">
                <a:solidFill>
                  <a:srgbClr val="FF0000"/>
                </a:solidFill>
              </a:rPr>
              <a:t>it</a:t>
            </a:r>
            <a:r>
              <a:rPr lang="it-IT" sz="2400" dirty="0" smtClean="0">
                <a:solidFill>
                  <a:schemeClr val="accent1"/>
                </a:solidFill>
              </a:rPr>
              <a:t> to </a:t>
            </a:r>
            <a:r>
              <a:rPr lang="it-IT" sz="2400" dirty="0" err="1" smtClean="0">
                <a:solidFill>
                  <a:schemeClr val="accent1"/>
                </a:solidFill>
              </a:rPr>
              <a:t>identify</a:t>
            </a:r>
            <a:r>
              <a:rPr lang="it-IT" sz="2400" dirty="0" smtClean="0">
                <a:solidFill>
                  <a:schemeClr val="accent1"/>
                </a:solidFill>
              </a:rPr>
              <a:t> </a:t>
            </a:r>
            <a:r>
              <a:rPr lang="it-IT" sz="2400" dirty="0" err="1" smtClean="0">
                <a:solidFill>
                  <a:schemeClr val="accent1"/>
                </a:solidFill>
              </a:rPr>
              <a:t>potential</a:t>
            </a:r>
            <a:r>
              <a:rPr lang="it-IT" sz="2400" dirty="0" smtClean="0">
                <a:solidFill>
                  <a:schemeClr val="accent1"/>
                </a:solidFill>
              </a:rPr>
              <a:t> </a:t>
            </a:r>
            <a:r>
              <a:rPr lang="it-IT" sz="2400" dirty="0" err="1" smtClean="0">
                <a:solidFill>
                  <a:schemeClr val="accent1"/>
                </a:solidFill>
              </a:rPr>
              <a:t>opportunities</a:t>
            </a:r>
            <a:r>
              <a:rPr lang="it-IT" sz="2400" dirty="0" smtClean="0">
                <a:solidFill>
                  <a:schemeClr val="accent1"/>
                </a:solidFill>
              </a:rPr>
              <a:t> for </a:t>
            </a:r>
            <a:r>
              <a:rPr lang="it-IT" sz="2400" dirty="0" err="1" smtClean="0">
                <a:solidFill>
                  <a:schemeClr val="accent1"/>
                </a:solidFill>
              </a:rPr>
              <a:t>growth</a:t>
            </a:r>
            <a:r>
              <a:rPr lang="it-IT" sz="2400" dirty="0" smtClean="0">
                <a:solidFill>
                  <a:schemeClr val="accent1"/>
                </a:solidFill>
              </a:rPr>
              <a:t> and </a:t>
            </a:r>
            <a:r>
              <a:rPr lang="it-IT" sz="2400" dirty="0" err="1" smtClean="0">
                <a:solidFill>
                  <a:schemeClr val="accent1"/>
                </a:solidFill>
              </a:rPr>
              <a:t>potential</a:t>
            </a:r>
            <a:r>
              <a:rPr lang="it-IT" sz="2400" dirty="0" smtClean="0">
                <a:solidFill>
                  <a:schemeClr val="accent1"/>
                </a:solidFill>
              </a:rPr>
              <a:t> </a:t>
            </a:r>
            <a:r>
              <a:rPr lang="it-IT" sz="2400" dirty="0" err="1" smtClean="0">
                <a:solidFill>
                  <a:schemeClr val="accent1"/>
                </a:solidFill>
              </a:rPr>
              <a:t>threats</a:t>
            </a:r>
            <a:r>
              <a:rPr lang="it-IT" sz="2400" dirty="0" smtClean="0">
                <a:solidFill>
                  <a:schemeClr val="accent1"/>
                </a:solidFill>
              </a:rPr>
              <a:t>. </a:t>
            </a:r>
            <a:r>
              <a:rPr lang="it-IT" sz="2400" dirty="0" err="1" smtClean="0">
                <a:solidFill>
                  <a:srgbClr val="FF0000"/>
                </a:solidFill>
              </a:rPr>
              <a:t>It</a:t>
            </a:r>
            <a:r>
              <a:rPr lang="it-IT" sz="2400" dirty="0" smtClean="0">
                <a:solidFill>
                  <a:schemeClr val="accent1"/>
                </a:solidFill>
              </a:rPr>
              <a:t> </a:t>
            </a:r>
            <a:r>
              <a:rPr lang="it-IT" sz="2400" dirty="0" err="1" smtClean="0">
                <a:solidFill>
                  <a:schemeClr val="accent1"/>
                </a:solidFill>
              </a:rPr>
              <a:t>is</a:t>
            </a:r>
            <a:r>
              <a:rPr lang="it-IT" sz="2400" dirty="0" smtClean="0">
                <a:solidFill>
                  <a:schemeClr val="accent1"/>
                </a:solidFill>
              </a:rPr>
              <a:t> </a:t>
            </a:r>
            <a:r>
              <a:rPr lang="it-IT" sz="2400" dirty="0" err="1" smtClean="0">
                <a:solidFill>
                  <a:schemeClr val="accent1"/>
                </a:solidFill>
              </a:rPr>
              <a:t>then</a:t>
            </a:r>
            <a:r>
              <a:rPr lang="it-IT" sz="2400" dirty="0" smtClean="0">
                <a:solidFill>
                  <a:schemeClr val="accent1"/>
                </a:solidFill>
              </a:rPr>
              <a:t> </a:t>
            </a:r>
            <a:r>
              <a:rPr lang="it-IT" sz="2400" dirty="0" err="1" smtClean="0">
                <a:solidFill>
                  <a:schemeClr val="accent1"/>
                </a:solidFill>
              </a:rPr>
              <a:t>possible</a:t>
            </a:r>
            <a:r>
              <a:rPr lang="it-IT" sz="2400" dirty="0" smtClean="0">
                <a:solidFill>
                  <a:schemeClr val="accent1"/>
                </a:solidFill>
              </a:rPr>
              <a:t> to set </a:t>
            </a:r>
            <a:r>
              <a:rPr lang="it-IT" sz="2400" dirty="0" err="1" smtClean="0">
                <a:solidFill>
                  <a:schemeClr val="accent1"/>
                </a:solidFill>
              </a:rPr>
              <a:t>strategic</a:t>
            </a:r>
            <a:r>
              <a:rPr lang="it-IT" sz="2400" dirty="0" smtClean="0">
                <a:solidFill>
                  <a:schemeClr val="accent1"/>
                </a:solidFill>
              </a:rPr>
              <a:t> </a:t>
            </a:r>
            <a:r>
              <a:rPr lang="it-IT" sz="2400" dirty="0" err="1" smtClean="0">
                <a:solidFill>
                  <a:schemeClr val="accent1"/>
                </a:solidFill>
              </a:rPr>
              <a:t>objectives</a:t>
            </a:r>
            <a:r>
              <a:rPr lang="it-IT" sz="2400" dirty="0" smtClean="0">
                <a:solidFill>
                  <a:schemeClr val="accent1"/>
                </a:solidFill>
              </a:rPr>
              <a:t> and to </a:t>
            </a:r>
            <a:r>
              <a:rPr lang="it-IT" sz="2400" dirty="0" err="1" smtClean="0">
                <a:solidFill>
                  <a:schemeClr val="accent1"/>
                </a:solidFill>
              </a:rPr>
              <a:t>predict</a:t>
            </a:r>
            <a:r>
              <a:rPr lang="it-IT" sz="2400" dirty="0" smtClean="0">
                <a:solidFill>
                  <a:schemeClr val="accent1"/>
                </a:solidFill>
              </a:rPr>
              <a:t> the human </a:t>
            </a:r>
            <a:r>
              <a:rPr lang="it-IT" sz="2400" dirty="0" err="1" smtClean="0">
                <a:solidFill>
                  <a:schemeClr val="accent1"/>
                </a:solidFill>
              </a:rPr>
              <a:t>financial</a:t>
            </a:r>
            <a:r>
              <a:rPr lang="it-IT" sz="2400" dirty="0" smtClean="0">
                <a:solidFill>
                  <a:schemeClr val="accent1"/>
                </a:solidFill>
              </a:rPr>
              <a:t> </a:t>
            </a:r>
            <a:r>
              <a:rPr lang="it-IT" sz="2400" dirty="0" err="1" smtClean="0">
                <a:solidFill>
                  <a:schemeClr val="accent1"/>
                </a:solidFill>
              </a:rPr>
              <a:t>resources</a:t>
            </a:r>
            <a:r>
              <a:rPr lang="it-IT" sz="2400" dirty="0" smtClean="0">
                <a:solidFill>
                  <a:schemeClr val="accent1"/>
                </a:solidFill>
              </a:rPr>
              <a:t> </a:t>
            </a:r>
            <a:r>
              <a:rPr lang="it-IT" sz="2400" dirty="0" err="1" smtClean="0">
                <a:solidFill>
                  <a:schemeClr val="accent1"/>
                </a:solidFill>
              </a:rPr>
              <a:t>needed</a:t>
            </a:r>
            <a:r>
              <a:rPr lang="it-IT" sz="2400" dirty="0" smtClean="0">
                <a:solidFill>
                  <a:schemeClr val="accent1"/>
                </a:solidFill>
              </a:rPr>
              <a:t> to </a:t>
            </a:r>
            <a:r>
              <a:rPr lang="it-IT" sz="2400" dirty="0" err="1" smtClean="0">
                <a:solidFill>
                  <a:schemeClr val="accent1"/>
                </a:solidFill>
              </a:rPr>
              <a:t>achieve</a:t>
            </a:r>
            <a:r>
              <a:rPr lang="it-IT" sz="2400" dirty="0" smtClean="0">
                <a:solidFill>
                  <a:schemeClr val="accent1"/>
                </a:solidFill>
              </a:rPr>
              <a:t> </a:t>
            </a:r>
            <a:r>
              <a:rPr lang="it-IT" sz="2400" dirty="0" err="1" smtClean="0">
                <a:solidFill>
                  <a:srgbClr val="FF0000"/>
                </a:solidFill>
              </a:rPr>
              <a:t>them</a:t>
            </a:r>
            <a:r>
              <a:rPr lang="it-IT" sz="2400" dirty="0" smtClean="0">
                <a:solidFill>
                  <a:schemeClr val="accent1"/>
                </a:solidFill>
              </a:rPr>
              <a:t>»  </a:t>
            </a:r>
            <a:r>
              <a:rPr lang="it-IT" sz="1800" dirty="0" smtClean="0">
                <a:solidFill>
                  <a:schemeClr val="tx1"/>
                </a:solidFill>
              </a:rPr>
              <a:t>(</a:t>
            </a:r>
            <a:r>
              <a:rPr lang="it-IT" sz="1800" dirty="0" err="1" smtClean="0">
                <a:solidFill>
                  <a:schemeClr val="tx1"/>
                </a:solidFill>
              </a:rPr>
              <a:t>Intelligent</a:t>
            </a:r>
            <a:r>
              <a:rPr lang="it-IT" sz="1800" dirty="0" smtClean="0">
                <a:solidFill>
                  <a:schemeClr val="tx1"/>
                </a:solidFill>
              </a:rPr>
              <a:t> Business, Intermediate, </a:t>
            </a:r>
            <a:r>
              <a:rPr lang="it-IT" sz="1800" dirty="0" err="1" smtClean="0">
                <a:solidFill>
                  <a:schemeClr val="tx1"/>
                </a:solidFill>
              </a:rPr>
              <a:t>Longman</a:t>
            </a:r>
            <a:r>
              <a:rPr lang="it-IT" sz="1800" dirty="0" smtClean="0">
                <a:solidFill>
                  <a:schemeClr val="tx1"/>
                </a:solidFill>
              </a:rPr>
              <a:t>: 23)</a:t>
            </a:r>
          </a:p>
          <a:p>
            <a:pPr algn="l"/>
            <a:endParaRPr lang="it-IT" sz="2400" dirty="0">
              <a:solidFill>
                <a:schemeClr val="accent1"/>
              </a:solidFill>
            </a:endParaRPr>
          </a:p>
          <a:p>
            <a:pPr algn="l"/>
            <a:r>
              <a:rPr lang="it-IT" sz="2400" dirty="0" smtClean="0">
                <a:solidFill>
                  <a:schemeClr val="accent1"/>
                </a:solidFill>
              </a:rPr>
              <a:t>«</a:t>
            </a:r>
            <a:r>
              <a:rPr lang="it-IT" sz="2400" dirty="0" err="1" smtClean="0">
                <a:solidFill>
                  <a:schemeClr val="accent1"/>
                </a:solidFill>
              </a:rPr>
              <a:t>Globalisation</a:t>
            </a:r>
            <a:r>
              <a:rPr lang="it-IT" sz="2400" dirty="0" smtClean="0">
                <a:solidFill>
                  <a:schemeClr val="accent1"/>
                </a:solidFill>
              </a:rPr>
              <a:t> </a:t>
            </a:r>
            <a:r>
              <a:rPr lang="it-IT" sz="2400" dirty="0" err="1" smtClean="0">
                <a:solidFill>
                  <a:schemeClr val="accent1"/>
                </a:solidFill>
              </a:rPr>
              <a:t>is</a:t>
            </a:r>
            <a:r>
              <a:rPr lang="it-IT" sz="2400" dirty="0" smtClean="0">
                <a:solidFill>
                  <a:schemeClr val="accent1"/>
                </a:solidFill>
              </a:rPr>
              <a:t> forcing </a:t>
            </a:r>
            <a:r>
              <a:rPr lang="it-IT" sz="2400" dirty="0" err="1" smtClean="0">
                <a:solidFill>
                  <a:schemeClr val="accent1"/>
                </a:solidFill>
              </a:rPr>
              <a:t>businesseds</a:t>
            </a:r>
            <a:r>
              <a:rPr lang="it-IT" sz="2400" dirty="0" smtClean="0">
                <a:solidFill>
                  <a:schemeClr val="accent1"/>
                </a:solidFill>
              </a:rPr>
              <a:t> to </a:t>
            </a:r>
            <a:r>
              <a:rPr lang="it-IT" sz="2400" dirty="0" err="1" smtClean="0">
                <a:solidFill>
                  <a:schemeClr val="accent1"/>
                </a:solidFill>
              </a:rPr>
              <a:t>make</a:t>
            </a:r>
            <a:r>
              <a:rPr lang="it-IT" sz="2400" dirty="0" smtClean="0">
                <a:solidFill>
                  <a:schemeClr val="accent1"/>
                </a:solidFill>
              </a:rPr>
              <a:t> </a:t>
            </a:r>
            <a:r>
              <a:rPr lang="it-IT" sz="2400" dirty="0" err="1" smtClean="0">
                <a:solidFill>
                  <a:schemeClr val="accent1"/>
                </a:solidFill>
              </a:rPr>
              <a:t>cost</a:t>
            </a:r>
            <a:r>
              <a:rPr lang="it-IT" sz="2400" dirty="0" smtClean="0">
                <a:solidFill>
                  <a:schemeClr val="accent1"/>
                </a:solidFill>
              </a:rPr>
              <a:t> </a:t>
            </a:r>
            <a:r>
              <a:rPr lang="it-IT" sz="2400" dirty="0" err="1" smtClean="0">
                <a:solidFill>
                  <a:schemeClr val="accent1"/>
                </a:solidFill>
              </a:rPr>
              <a:t>savings</a:t>
            </a:r>
            <a:r>
              <a:rPr lang="it-IT" sz="2400" dirty="0" smtClean="0">
                <a:solidFill>
                  <a:schemeClr val="accent1"/>
                </a:solidFill>
              </a:rPr>
              <a:t> by </a:t>
            </a:r>
            <a:r>
              <a:rPr lang="it-IT" sz="2400" dirty="0" err="1" smtClean="0">
                <a:solidFill>
                  <a:schemeClr val="accent1"/>
                </a:solidFill>
              </a:rPr>
              <a:t>reducing</a:t>
            </a:r>
            <a:r>
              <a:rPr lang="it-IT" sz="2400" dirty="0" smtClean="0">
                <a:solidFill>
                  <a:schemeClr val="accent1"/>
                </a:solidFill>
              </a:rPr>
              <a:t> </a:t>
            </a:r>
            <a:r>
              <a:rPr lang="it-IT" sz="2400" dirty="0" err="1" smtClean="0">
                <a:solidFill>
                  <a:schemeClr val="accent1"/>
                </a:solidFill>
              </a:rPr>
              <a:t>operating</a:t>
            </a:r>
            <a:r>
              <a:rPr lang="it-IT" sz="2400" dirty="0" smtClean="0">
                <a:solidFill>
                  <a:schemeClr val="accent1"/>
                </a:solidFill>
              </a:rPr>
              <a:t> </a:t>
            </a:r>
            <a:r>
              <a:rPr lang="it-IT" sz="2400" dirty="0" err="1" smtClean="0">
                <a:solidFill>
                  <a:schemeClr val="accent1"/>
                </a:solidFill>
              </a:rPr>
              <a:t>costs</a:t>
            </a:r>
            <a:r>
              <a:rPr lang="it-IT" sz="2400" dirty="0" smtClean="0">
                <a:solidFill>
                  <a:schemeClr val="accent1"/>
                </a:solidFill>
              </a:rPr>
              <a:t>. </a:t>
            </a:r>
            <a:r>
              <a:rPr lang="it-IT" sz="2400" dirty="0" err="1" smtClean="0">
                <a:solidFill>
                  <a:schemeClr val="accent1"/>
                </a:solidFill>
              </a:rPr>
              <a:t>One</a:t>
            </a:r>
            <a:r>
              <a:rPr lang="it-IT" sz="2400" dirty="0" smtClean="0">
                <a:solidFill>
                  <a:schemeClr val="accent1"/>
                </a:solidFill>
              </a:rPr>
              <a:t> way to do </a:t>
            </a:r>
            <a:r>
              <a:rPr lang="it-IT" sz="2400" dirty="0" err="1" smtClean="0">
                <a:solidFill>
                  <a:srgbClr val="FF0000"/>
                </a:solidFill>
              </a:rPr>
              <a:t>this</a:t>
            </a:r>
            <a:r>
              <a:rPr lang="it-IT" sz="2400" dirty="0" smtClean="0">
                <a:solidFill>
                  <a:schemeClr val="accent1"/>
                </a:solidFill>
              </a:rPr>
              <a:t> </a:t>
            </a:r>
            <a:r>
              <a:rPr lang="it-IT" sz="2400" dirty="0" err="1" smtClean="0">
                <a:solidFill>
                  <a:schemeClr val="accent1"/>
                </a:solidFill>
              </a:rPr>
              <a:t>is</a:t>
            </a:r>
            <a:r>
              <a:rPr lang="it-IT" sz="2400" dirty="0" smtClean="0">
                <a:solidFill>
                  <a:schemeClr val="accent1"/>
                </a:solidFill>
              </a:rPr>
              <a:t> by </a:t>
            </a:r>
            <a:r>
              <a:rPr lang="it-IT" sz="2400" dirty="0" err="1" smtClean="0">
                <a:solidFill>
                  <a:schemeClr val="accent1"/>
                </a:solidFill>
              </a:rPr>
              <a:t>outsorcing</a:t>
            </a:r>
            <a:r>
              <a:rPr lang="it-IT" sz="2400" dirty="0" smtClean="0">
                <a:solidFill>
                  <a:schemeClr val="accent1"/>
                </a:solidFill>
              </a:rPr>
              <a:t>…» </a:t>
            </a:r>
            <a:r>
              <a:rPr lang="it-IT" sz="2400" dirty="0">
                <a:solidFill>
                  <a:schemeClr val="accent1"/>
                </a:solidFill>
              </a:rPr>
              <a:t>»  </a:t>
            </a:r>
            <a:r>
              <a:rPr lang="it-IT" sz="1800" dirty="0">
                <a:solidFill>
                  <a:schemeClr val="tx1"/>
                </a:solidFill>
              </a:rPr>
              <a:t>(</a:t>
            </a:r>
            <a:r>
              <a:rPr lang="it-IT" sz="1800" dirty="0" err="1">
                <a:solidFill>
                  <a:schemeClr val="tx1"/>
                </a:solidFill>
              </a:rPr>
              <a:t>Intelligent</a:t>
            </a:r>
            <a:r>
              <a:rPr lang="it-IT" sz="1800" dirty="0">
                <a:solidFill>
                  <a:schemeClr val="tx1"/>
                </a:solidFill>
              </a:rPr>
              <a:t> Business, Intermediate, </a:t>
            </a:r>
            <a:r>
              <a:rPr lang="it-IT" sz="1800" dirty="0" err="1">
                <a:solidFill>
                  <a:schemeClr val="tx1"/>
                </a:solidFill>
              </a:rPr>
              <a:t>Longman</a:t>
            </a:r>
            <a:r>
              <a:rPr lang="it-IT" sz="1800" dirty="0">
                <a:solidFill>
                  <a:schemeClr val="tx1"/>
                </a:solidFill>
              </a:rPr>
              <a:t>: </a:t>
            </a:r>
            <a:r>
              <a:rPr lang="it-IT" sz="1800" dirty="0" smtClean="0">
                <a:solidFill>
                  <a:schemeClr val="tx1"/>
                </a:solidFill>
              </a:rPr>
              <a:t>58)</a:t>
            </a:r>
          </a:p>
          <a:p>
            <a:endParaRPr lang="en-US" sz="1800" dirty="0" smtClean="0"/>
          </a:p>
          <a:p>
            <a:pPr algn="l"/>
            <a:r>
              <a:rPr lang="en-US" sz="2400" dirty="0" smtClean="0">
                <a:solidFill>
                  <a:schemeClr val="accent1"/>
                </a:solidFill>
              </a:rPr>
              <a:t>“</a:t>
            </a:r>
            <a:r>
              <a:rPr lang="en-US" sz="2400" u="sng" dirty="0" smtClean="0">
                <a:solidFill>
                  <a:schemeClr val="accent1"/>
                </a:solidFill>
              </a:rPr>
              <a:t>Germany's </a:t>
            </a:r>
            <a:r>
              <a:rPr lang="en-US" sz="2400" u="sng" dirty="0">
                <a:solidFill>
                  <a:schemeClr val="accent1"/>
                </a:solidFill>
              </a:rPr>
              <a:t>Angela Merkel </a:t>
            </a:r>
            <a:r>
              <a:rPr lang="en-US" sz="2400" dirty="0">
                <a:solidFill>
                  <a:schemeClr val="accent1"/>
                </a:solidFill>
              </a:rPr>
              <a:t>has restated her support for Jean-Claude </a:t>
            </a:r>
            <a:r>
              <a:rPr lang="en-US" sz="2400" dirty="0" err="1">
                <a:solidFill>
                  <a:schemeClr val="accent1"/>
                </a:solidFill>
              </a:rPr>
              <a:t>Juncker</a:t>
            </a:r>
            <a:r>
              <a:rPr lang="en-US" sz="2400" dirty="0">
                <a:solidFill>
                  <a:schemeClr val="accent1"/>
                </a:solidFill>
              </a:rPr>
              <a:t> to take over as </a:t>
            </a:r>
            <a:r>
              <a:rPr lang="en-US" sz="2400" u="sng" dirty="0">
                <a:solidFill>
                  <a:schemeClr val="accent1"/>
                </a:solidFill>
              </a:rPr>
              <a:t>president</a:t>
            </a:r>
            <a:r>
              <a:rPr lang="en-US" sz="2400" dirty="0">
                <a:solidFill>
                  <a:schemeClr val="accent1"/>
                </a:solidFill>
              </a:rPr>
              <a:t> of the European Commission, at a mini-summit in Sweden</a:t>
            </a:r>
            <a:r>
              <a:rPr lang="en-US" sz="2400" dirty="0" smtClean="0">
                <a:solidFill>
                  <a:schemeClr val="accent1"/>
                </a:solidFill>
              </a:rPr>
              <a:t>. The </a:t>
            </a:r>
            <a:r>
              <a:rPr lang="en-US" sz="2400" dirty="0">
                <a:solidFill>
                  <a:schemeClr val="accent1"/>
                </a:solidFill>
              </a:rPr>
              <a:t>chancellor said that while she was "happy" to say she wanted </a:t>
            </a:r>
            <a:r>
              <a:rPr lang="en-US" sz="2400" dirty="0" err="1">
                <a:solidFill>
                  <a:schemeClr val="accent1"/>
                </a:solidFill>
              </a:rPr>
              <a:t>Mr</a:t>
            </a:r>
            <a:r>
              <a:rPr lang="en-US" sz="2400" dirty="0">
                <a:solidFill>
                  <a:schemeClr val="accent1"/>
                </a:solidFill>
              </a:rPr>
              <a:t> </a:t>
            </a:r>
            <a:r>
              <a:rPr lang="en-US" sz="2400" dirty="0" err="1">
                <a:solidFill>
                  <a:schemeClr val="accent1"/>
                </a:solidFill>
              </a:rPr>
              <a:t>Juncker</a:t>
            </a:r>
            <a:r>
              <a:rPr lang="en-US" sz="2400" dirty="0">
                <a:solidFill>
                  <a:schemeClr val="accent1"/>
                </a:solidFill>
              </a:rPr>
              <a:t> for the </a:t>
            </a:r>
            <a:r>
              <a:rPr lang="en-US" sz="2400" u="sng" dirty="0">
                <a:solidFill>
                  <a:schemeClr val="accent1"/>
                </a:solidFill>
              </a:rPr>
              <a:t>top job</a:t>
            </a:r>
            <a:r>
              <a:rPr lang="en-US" sz="2400" dirty="0">
                <a:solidFill>
                  <a:schemeClr val="accent1"/>
                </a:solidFill>
              </a:rPr>
              <a:t>, </a:t>
            </a:r>
            <a:r>
              <a:rPr lang="en-US" sz="2400" b="1" dirty="0">
                <a:solidFill>
                  <a:schemeClr val="accent1"/>
                </a:solidFill>
              </a:rPr>
              <a:t>it</a:t>
            </a:r>
            <a:r>
              <a:rPr lang="en-US" sz="2400" dirty="0">
                <a:solidFill>
                  <a:schemeClr val="accent1"/>
                </a:solidFill>
              </a:rPr>
              <a:t> was not "the main topic" of the two-day talks</a:t>
            </a:r>
            <a:r>
              <a:rPr lang="en-US" sz="2400" dirty="0" smtClean="0">
                <a:solidFill>
                  <a:schemeClr val="accent1"/>
                </a:solidFill>
              </a:rPr>
              <a:t>.” </a:t>
            </a:r>
            <a:r>
              <a:rPr lang="en-US" sz="1800" dirty="0" smtClean="0">
                <a:solidFill>
                  <a:schemeClr val="tx1"/>
                </a:solidFill>
              </a:rPr>
              <a:t>(BBC news, 10 June 2014)</a:t>
            </a:r>
            <a:endParaRPr lang="it-IT" sz="1800" dirty="0" smtClean="0">
              <a:solidFill>
                <a:schemeClr val="tx1"/>
              </a:solidFill>
            </a:endParaRPr>
          </a:p>
          <a:p>
            <a:pPr algn="l"/>
            <a:endParaRPr lang="it-IT" sz="1800" dirty="0">
              <a:solidFill>
                <a:schemeClr val="tx1"/>
              </a:solidFill>
            </a:endParaRPr>
          </a:p>
          <a:p>
            <a:pPr algn="l"/>
            <a:endParaRPr lang="it-IT" sz="2400" dirty="0" smtClean="0">
              <a:solidFill>
                <a:schemeClr val="accent1"/>
              </a:solidFill>
            </a:endParaRPr>
          </a:p>
        </p:txBody>
      </p:sp>
    </p:spTree>
    <p:extLst>
      <p:ext uri="{BB962C8B-B14F-4D97-AF65-F5344CB8AC3E}">
        <p14:creationId xmlns:p14="http://schemas.microsoft.com/office/powerpoint/2010/main" xmlns="" val="15874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423636"/>
            <a:ext cx="7772400" cy="1470025"/>
          </a:xfrm>
        </p:spPr>
        <p:txBody>
          <a:bodyPr>
            <a:normAutofit/>
          </a:bodyPr>
          <a:lstStyle/>
          <a:p>
            <a:r>
              <a:rPr lang="it-IT" sz="3200" dirty="0" smtClean="0"/>
              <a:t>DA &amp; GRAMMAR</a:t>
            </a: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95433" y="51448"/>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0" y="476672"/>
            <a:ext cx="8964488" cy="6381328"/>
          </a:xfrm>
        </p:spPr>
        <p:txBody>
          <a:bodyPr>
            <a:normAutofit lnSpcReduction="10000"/>
          </a:bodyPr>
          <a:lstStyle/>
          <a:p>
            <a:pPr algn="l"/>
            <a:r>
              <a:rPr lang="it-IT" sz="2800" b="1" dirty="0" smtClean="0">
                <a:solidFill>
                  <a:schemeClr val="accent1"/>
                </a:solidFill>
              </a:rPr>
              <a:t>1.b EXOPHORIC REFERENCE</a:t>
            </a:r>
          </a:p>
          <a:p>
            <a:pPr algn="l"/>
            <a:r>
              <a:rPr lang="it-IT" sz="2400" dirty="0" err="1" smtClean="0">
                <a:solidFill>
                  <a:schemeClr val="tx1"/>
                </a:solidFill>
              </a:rPr>
              <a:t>Related</a:t>
            </a:r>
            <a:r>
              <a:rPr lang="it-IT" sz="2400" dirty="0" smtClean="0">
                <a:solidFill>
                  <a:schemeClr val="tx1"/>
                </a:solidFill>
              </a:rPr>
              <a:t> to the immediate </a:t>
            </a:r>
            <a:r>
              <a:rPr lang="it-IT" sz="2400" dirty="0" err="1" smtClean="0">
                <a:solidFill>
                  <a:schemeClr val="tx1"/>
                </a:solidFill>
              </a:rPr>
              <a:t>context</a:t>
            </a:r>
            <a:r>
              <a:rPr lang="it-IT" sz="2400" dirty="0" smtClean="0">
                <a:solidFill>
                  <a:schemeClr val="tx1"/>
                </a:solidFill>
              </a:rPr>
              <a:t>. Reference to a world </a:t>
            </a:r>
            <a:r>
              <a:rPr lang="it-IT" sz="2400" dirty="0" err="1" smtClean="0">
                <a:solidFill>
                  <a:schemeClr val="tx1"/>
                </a:solidFill>
              </a:rPr>
              <a:t>shared</a:t>
            </a:r>
            <a:r>
              <a:rPr lang="it-IT" sz="2400" dirty="0" smtClean="0">
                <a:solidFill>
                  <a:schemeClr val="tx1"/>
                </a:solidFill>
              </a:rPr>
              <a:t> by </a:t>
            </a:r>
            <a:r>
              <a:rPr lang="it-IT" sz="2400" dirty="0" err="1" smtClean="0">
                <a:solidFill>
                  <a:schemeClr val="tx1"/>
                </a:solidFill>
              </a:rPr>
              <a:t>both</a:t>
            </a:r>
            <a:r>
              <a:rPr lang="it-IT" sz="2400" dirty="0" smtClean="0">
                <a:solidFill>
                  <a:schemeClr val="tx1"/>
                </a:solidFill>
              </a:rPr>
              <a:t> </a:t>
            </a:r>
            <a:r>
              <a:rPr lang="it-IT" sz="2400" dirty="0" err="1" smtClean="0">
                <a:solidFill>
                  <a:schemeClr val="tx1"/>
                </a:solidFill>
              </a:rPr>
              <a:t>sender</a:t>
            </a:r>
            <a:r>
              <a:rPr lang="it-IT" sz="2400" dirty="0" smtClean="0">
                <a:solidFill>
                  <a:schemeClr val="tx1"/>
                </a:solidFill>
              </a:rPr>
              <a:t> and </a:t>
            </a:r>
            <a:r>
              <a:rPr lang="it-IT" sz="2400" dirty="0" err="1" smtClean="0">
                <a:solidFill>
                  <a:schemeClr val="tx1"/>
                </a:solidFill>
              </a:rPr>
              <a:t>receiver</a:t>
            </a:r>
            <a:r>
              <a:rPr lang="it-IT" sz="2400" dirty="0" smtClean="0">
                <a:solidFill>
                  <a:schemeClr val="tx1"/>
                </a:solidFill>
              </a:rPr>
              <a:t>.</a:t>
            </a:r>
          </a:p>
          <a:p>
            <a:pPr algn="l"/>
            <a:r>
              <a:rPr lang="it-IT" sz="2400" dirty="0" smtClean="0">
                <a:solidFill>
                  <a:schemeClr val="tx1"/>
                </a:solidFill>
              </a:rPr>
              <a:t>«</a:t>
            </a:r>
            <a:r>
              <a:rPr lang="it-IT" sz="2400" dirty="0" err="1" smtClean="0">
                <a:solidFill>
                  <a:schemeClr val="tx1"/>
                </a:solidFill>
              </a:rPr>
              <a:t>Leave</a:t>
            </a:r>
            <a:r>
              <a:rPr lang="it-IT" sz="2400" dirty="0" smtClean="0">
                <a:solidFill>
                  <a:schemeClr val="tx1"/>
                </a:solidFill>
              </a:rPr>
              <a:t> </a:t>
            </a:r>
            <a:r>
              <a:rPr lang="it-IT" sz="2400" dirty="0" err="1" smtClean="0">
                <a:solidFill>
                  <a:schemeClr val="tx1"/>
                </a:solidFill>
              </a:rPr>
              <a:t>it</a:t>
            </a:r>
            <a:r>
              <a:rPr lang="it-IT" sz="2400" dirty="0" smtClean="0">
                <a:solidFill>
                  <a:schemeClr val="tx1"/>
                </a:solidFill>
              </a:rPr>
              <a:t> on the </a:t>
            </a:r>
            <a:r>
              <a:rPr lang="it-IT" sz="2400" dirty="0" err="1" smtClean="0">
                <a:solidFill>
                  <a:schemeClr val="tx1"/>
                </a:solidFill>
              </a:rPr>
              <a:t>table</a:t>
            </a:r>
            <a:r>
              <a:rPr lang="it-IT" sz="2400" dirty="0" smtClean="0">
                <a:solidFill>
                  <a:schemeClr val="tx1"/>
                </a:solidFill>
              </a:rPr>
              <a:t>»</a:t>
            </a:r>
          </a:p>
          <a:p>
            <a:pPr algn="l"/>
            <a:r>
              <a:rPr lang="it-IT" sz="2400" dirty="0" smtClean="0">
                <a:solidFill>
                  <a:schemeClr val="tx1"/>
                </a:solidFill>
              </a:rPr>
              <a:t>The Pope, the PM, the Queen.</a:t>
            </a:r>
          </a:p>
          <a:p>
            <a:pPr algn="l"/>
            <a:endParaRPr lang="it-IT" sz="1800" dirty="0">
              <a:solidFill>
                <a:schemeClr val="tx1"/>
              </a:solidFill>
            </a:endParaRPr>
          </a:p>
          <a:p>
            <a:pPr algn="l"/>
            <a:r>
              <a:rPr lang="it-IT" sz="2400" dirty="0" err="1" smtClean="0">
                <a:solidFill>
                  <a:schemeClr val="accent1"/>
                </a:solidFill>
              </a:rPr>
              <a:t>Problems</a:t>
            </a:r>
            <a:r>
              <a:rPr lang="it-IT" sz="2400" dirty="0" smtClean="0">
                <a:solidFill>
                  <a:schemeClr val="accent1"/>
                </a:solidFill>
              </a:rPr>
              <a:t> with L2 </a:t>
            </a:r>
            <a:r>
              <a:rPr lang="it-IT" sz="2400" dirty="0" err="1" smtClean="0">
                <a:solidFill>
                  <a:schemeClr val="accent1"/>
                </a:solidFill>
              </a:rPr>
              <a:t>students</a:t>
            </a:r>
            <a:r>
              <a:rPr lang="it-IT" sz="2400" dirty="0" smtClean="0">
                <a:solidFill>
                  <a:schemeClr val="accent1"/>
                </a:solidFill>
              </a:rPr>
              <a:t>:</a:t>
            </a:r>
          </a:p>
          <a:p>
            <a:pPr algn="l"/>
            <a:r>
              <a:rPr lang="it-IT" sz="2400" dirty="0" smtClean="0">
                <a:solidFill>
                  <a:schemeClr val="accent1"/>
                </a:solidFill>
              </a:rPr>
              <a:t>«Do </a:t>
            </a:r>
            <a:r>
              <a:rPr lang="it-IT" sz="2400" dirty="0" err="1" smtClean="0">
                <a:solidFill>
                  <a:schemeClr val="accent1"/>
                </a:solidFill>
              </a:rPr>
              <a:t>you</a:t>
            </a:r>
            <a:r>
              <a:rPr lang="it-IT" sz="2400" dirty="0" smtClean="0">
                <a:solidFill>
                  <a:schemeClr val="accent1"/>
                </a:solidFill>
              </a:rPr>
              <a:t> </a:t>
            </a:r>
            <a:r>
              <a:rPr lang="it-IT" sz="2400" dirty="0" err="1" smtClean="0">
                <a:solidFill>
                  <a:schemeClr val="accent1"/>
                </a:solidFill>
              </a:rPr>
              <a:t>like</a:t>
            </a:r>
            <a:r>
              <a:rPr lang="it-IT" sz="2400" dirty="0" smtClean="0">
                <a:solidFill>
                  <a:schemeClr val="accent1"/>
                </a:solidFill>
              </a:rPr>
              <a:t> the </a:t>
            </a:r>
            <a:r>
              <a:rPr lang="it-IT" sz="2400" dirty="0" err="1" smtClean="0">
                <a:solidFill>
                  <a:schemeClr val="accent1"/>
                </a:solidFill>
              </a:rPr>
              <a:t>classical</a:t>
            </a:r>
            <a:r>
              <a:rPr lang="it-IT" sz="2400" dirty="0" smtClean="0">
                <a:solidFill>
                  <a:schemeClr val="accent1"/>
                </a:solidFill>
              </a:rPr>
              <a:t> music?» (music </a:t>
            </a:r>
            <a:r>
              <a:rPr lang="it-IT" sz="2400" dirty="0" err="1" smtClean="0">
                <a:solidFill>
                  <a:schemeClr val="accent1"/>
                </a:solidFill>
              </a:rPr>
              <a:t>being</a:t>
            </a:r>
            <a:r>
              <a:rPr lang="it-IT" sz="2400" dirty="0" smtClean="0">
                <a:solidFill>
                  <a:schemeClr val="accent1"/>
                </a:solidFill>
              </a:rPr>
              <a:t> </a:t>
            </a:r>
            <a:r>
              <a:rPr lang="it-IT" sz="2400" dirty="0" err="1" smtClean="0">
                <a:solidFill>
                  <a:schemeClr val="accent1"/>
                </a:solidFill>
              </a:rPr>
              <a:t>heard</a:t>
            </a:r>
            <a:r>
              <a:rPr lang="it-IT" sz="2400" dirty="0" smtClean="0">
                <a:solidFill>
                  <a:schemeClr val="accent1"/>
                </a:solidFill>
              </a:rPr>
              <a:t>)</a:t>
            </a:r>
          </a:p>
          <a:p>
            <a:pPr algn="l"/>
            <a:r>
              <a:rPr lang="it-IT" sz="2400" dirty="0" smtClean="0">
                <a:solidFill>
                  <a:schemeClr val="accent1"/>
                </a:solidFill>
              </a:rPr>
              <a:t>«Do </a:t>
            </a:r>
            <a:r>
              <a:rPr lang="it-IT" sz="2400" dirty="0" err="1" smtClean="0">
                <a:solidFill>
                  <a:schemeClr val="accent1"/>
                </a:solidFill>
              </a:rPr>
              <a:t>you</a:t>
            </a:r>
            <a:r>
              <a:rPr lang="it-IT" sz="2400" dirty="0" smtClean="0">
                <a:solidFill>
                  <a:schemeClr val="accent1"/>
                </a:solidFill>
              </a:rPr>
              <a:t> </a:t>
            </a:r>
            <a:r>
              <a:rPr lang="it-IT" sz="2400" dirty="0" err="1" smtClean="0">
                <a:solidFill>
                  <a:schemeClr val="accent1"/>
                </a:solidFill>
              </a:rPr>
              <a:t>like</a:t>
            </a:r>
            <a:r>
              <a:rPr lang="it-IT" sz="2400" dirty="0" smtClean="0">
                <a:solidFill>
                  <a:schemeClr val="accent1"/>
                </a:solidFill>
              </a:rPr>
              <a:t> </a:t>
            </a:r>
            <a:r>
              <a:rPr lang="it-IT" sz="2400" dirty="0" err="1" smtClean="0">
                <a:solidFill>
                  <a:schemeClr val="accent1"/>
                </a:solidFill>
              </a:rPr>
              <a:t>classical</a:t>
            </a:r>
            <a:r>
              <a:rPr lang="it-IT" sz="2400" dirty="0" smtClean="0">
                <a:solidFill>
                  <a:schemeClr val="accent1"/>
                </a:solidFill>
              </a:rPr>
              <a:t> music?» (are </a:t>
            </a:r>
            <a:r>
              <a:rPr lang="it-IT" sz="2400" dirty="0" err="1" smtClean="0">
                <a:solidFill>
                  <a:schemeClr val="accent1"/>
                </a:solidFill>
              </a:rPr>
              <a:t>you</a:t>
            </a:r>
            <a:r>
              <a:rPr lang="it-IT" sz="2400" dirty="0" smtClean="0">
                <a:solidFill>
                  <a:schemeClr val="accent1"/>
                </a:solidFill>
              </a:rPr>
              <a:t> </a:t>
            </a:r>
            <a:r>
              <a:rPr lang="it-IT" sz="2400" dirty="0" err="1" smtClean="0">
                <a:solidFill>
                  <a:schemeClr val="accent1"/>
                </a:solidFill>
              </a:rPr>
              <a:t>fond</a:t>
            </a:r>
            <a:r>
              <a:rPr lang="it-IT" sz="2400" dirty="0" smtClean="0">
                <a:solidFill>
                  <a:schemeClr val="accent1"/>
                </a:solidFill>
              </a:rPr>
              <a:t> of </a:t>
            </a:r>
            <a:r>
              <a:rPr lang="it-IT" sz="2400" dirty="0" err="1" smtClean="0">
                <a:solidFill>
                  <a:schemeClr val="accent1"/>
                </a:solidFill>
              </a:rPr>
              <a:t>that</a:t>
            </a:r>
            <a:r>
              <a:rPr lang="it-IT" sz="2400" dirty="0" smtClean="0">
                <a:solidFill>
                  <a:schemeClr val="accent1"/>
                </a:solidFill>
              </a:rPr>
              <a:t> </a:t>
            </a:r>
            <a:r>
              <a:rPr lang="it-IT" sz="2400" dirty="0" err="1" smtClean="0">
                <a:solidFill>
                  <a:schemeClr val="accent1"/>
                </a:solidFill>
              </a:rPr>
              <a:t>type</a:t>
            </a:r>
            <a:r>
              <a:rPr lang="it-IT" sz="2400" dirty="0" smtClean="0">
                <a:solidFill>
                  <a:schemeClr val="accent1"/>
                </a:solidFill>
              </a:rPr>
              <a:t> of music?)</a:t>
            </a:r>
          </a:p>
          <a:p>
            <a:pPr algn="l"/>
            <a:endParaRPr lang="en-US" sz="2400" dirty="0" smtClean="0">
              <a:solidFill>
                <a:schemeClr val="tx1"/>
              </a:solidFill>
            </a:endParaRPr>
          </a:p>
          <a:p>
            <a:pPr algn="l"/>
            <a:r>
              <a:rPr lang="en-US" sz="2400" dirty="0" smtClean="0">
                <a:solidFill>
                  <a:schemeClr val="tx1"/>
                </a:solidFill>
              </a:rPr>
              <a:t>“</a:t>
            </a:r>
            <a:r>
              <a:rPr lang="en-US" sz="2400" dirty="0" smtClean="0">
                <a:solidFill>
                  <a:srgbClr val="FF0000"/>
                </a:solidFill>
              </a:rPr>
              <a:t>The</a:t>
            </a:r>
            <a:r>
              <a:rPr lang="en-US" sz="2400" dirty="0" smtClean="0">
                <a:solidFill>
                  <a:schemeClr val="tx1"/>
                </a:solidFill>
              </a:rPr>
              <a:t> </a:t>
            </a:r>
            <a:r>
              <a:rPr lang="en-US" sz="2400" dirty="0">
                <a:solidFill>
                  <a:schemeClr val="tx1"/>
                </a:solidFill>
              </a:rPr>
              <a:t>secure video conference room in </a:t>
            </a:r>
            <a:r>
              <a:rPr lang="en-US" sz="2400" dirty="0">
                <a:solidFill>
                  <a:srgbClr val="FF0000"/>
                </a:solidFill>
              </a:rPr>
              <a:t>the</a:t>
            </a:r>
            <a:r>
              <a:rPr lang="en-US" sz="2400" dirty="0">
                <a:solidFill>
                  <a:schemeClr val="tx1"/>
                </a:solidFill>
              </a:rPr>
              <a:t> basement of </a:t>
            </a:r>
            <a:r>
              <a:rPr lang="en-US" sz="2400" dirty="0">
                <a:solidFill>
                  <a:srgbClr val="FF0000"/>
                </a:solidFill>
              </a:rPr>
              <a:t>the West Wing </a:t>
            </a:r>
            <a:r>
              <a:rPr lang="en-US" sz="2400" dirty="0">
                <a:solidFill>
                  <a:schemeClr val="tx1"/>
                </a:solidFill>
              </a:rPr>
              <a:t>fell silent. Next to </a:t>
            </a:r>
            <a:r>
              <a:rPr lang="en-US" sz="2400" dirty="0">
                <a:solidFill>
                  <a:srgbClr val="FF0000"/>
                </a:solidFill>
              </a:rPr>
              <a:t>me</a:t>
            </a:r>
            <a:r>
              <a:rPr lang="en-US" sz="2400" dirty="0">
                <a:solidFill>
                  <a:schemeClr val="tx1"/>
                </a:solidFill>
              </a:rPr>
              <a:t>, </a:t>
            </a:r>
            <a:r>
              <a:rPr lang="en-US" sz="2400" dirty="0">
                <a:solidFill>
                  <a:srgbClr val="FF0000"/>
                </a:solidFill>
              </a:rPr>
              <a:t>Secretary Bob Gates </a:t>
            </a:r>
            <a:r>
              <a:rPr lang="en-US" sz="2400" dirty="0">
                <a:solidFill>
                  <a:schemeClr val="tx1"/>
                </a:solidFill>
              </a:rPr>
              <a:t>sat in </a:t>
            </a:r>
            <a:r>
              <a:rPr lang="en-US" sz="2400" dirty="0">
                <a:solidFill>
                  <a:srgbClr val="FF0000"/>
                </a:solidFill>
              </a:rPr>
              <a:t>his</a:t>
            </a:r>
            <a:r>
              <a:rPr lang="en-US" sz="2400" dirty="0">
                <a:solidFill>
                  <a:schemeClr val="tx1"/>
                </a:solidFill>
              </a:rPr>
              <a:t> shirtsleeves with </a:t>
            </a:r>
            <a:r>
              <a:rPr lang="en-US" sz="2400" dirty="0">
                <a:solidFill>
                  <a:srgbClr val="FF0000"/>
                </a:solidFill>
              </a:rPr>
              <a:t>his</a:t>
            </a:r>
            <a:r>
              <a:rPr lang="en-US" sz="2400" dirty="0">
                <a:solidFill>
                  <a:schemeClr val="tx1"/>
                </a:solidFill>
              </a:rPr>
              <a:t> arms folded and </a:t>
            </a:r>
            <a:r>
              <a:rPr lang="en-US" sz="2400" dirty="0">
                <a:solidFill>
                  <a:srgbClr val="FF0000"/>
                </a:solidFill>
              </a:rPr>
              <a:t>his</a:t>
            </a:r>
            <a:r>
              <a:rPr lang="en-US" sz="2400" dirty="0">
                <a:solidFill>
                  <a:schemeClr val="tx1"/>
                </a:solidFill>
              </a:rPr>
              <a:t> eyes fixed intently on the screen. The image was fuzzy, but unmistakable. One of </a:t>
            </a:r>
            <a:r>
              <a:rPr lang="en-US" sz="2400" dirty="0">
                <a:solidFill>
                  <a:srgbClr val="FF0000"/>
                </a:solidFill>
              </a:rPr>
              <a:t>the two Black Hawk helicopters </a:t>
            </a:r>
            <a:r>
              <a:rPr lang="en-US" sz="2400" dirty="0">
                <a:solidFill>
                  <a:schemeClr val="tx1"/>
                </a:solidFill>
              </a:rPr>
              <a:t>had clipped the top of </a:t>
            </a:r>
            <a:r>
              <a:rPr lang="en-US" sz="2400" dirty="0">
                <a:solidFill>
                  <a:srgbClr val="FF0000"/>
                </a:solidFill>
              </a:rPr>
              <a:t>the stone wall surrounding the compound and crashed to the ground</a:t>
            </a:r>
            <a:r>
              <a:rPr lang="en-US" sz="2400" dirty="0">
                <a:solidFill>
                  <a:schemeClr val="tx1"/>
                </a:solidFill>
              </a:rPr>
              <a:t>. Our worst fears were coming </a:t>
            </a:r>
            <a:r>
              <a:rPr lang="en-US" sz="2400" dirty="0" smtClean="0">
                <a:solidFill>
                  <a:schemeClr val="tx1"/>
                </a:solidFill>
              </a:rPr>
              <a:t>true..”(The Times, 10 June  2014)</a:t>
            </a:r>
            <a:endParaRPr lang="it-IT" sz="2400" dirty="0" smtClean="0">
              <a:solidFill>
                <a:schemeClr val="tx1"/>
              </a:solidFill>
            </a:endParaRPr>
          </a:p>
        </p:txBody>
      </p:sp>
    </p:spTree>
    <p:extLst>
      <p:ext uri="{BB962C8B-B14F-4D97-AF65-F5344CB8AC3E}">
        <p14:creationId xmlns:p14="http://schemas.microsoft.com/office/powerpoint/2010/main" xmlns="" val="16984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5000" y="-423636"/>
            <a:ext cx="7772400" cy="1470025"/>
          </a:xfrm>
        </p:spPr>
        <p:txBody>
          <a:bodyPr>
            <a:normAutofit/>
          </a:bodyPr>
          <a:lstStyle/>
          <a:p>
            <a:r>
              <a:rPr lang="it-IT" sz="3200" dirty="0" smtClean="0"/>
              <a:t>DA &amp; GRAMMAR</a:t>
            </a:r>
            <a:endParaRPr lang="it-IT" sz="3200" dirty="0"/>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95433" y="51448"/>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ttotitolo 4"/>
          <p:cNvSpPr>
            <a:spLocks noGrp="1"/>
          </p:cNvSpPr>
          <p:nvPr>
            <p:ph type="subTitle" idx="1"/>
          </p:nvPr>
        </p:nvSpPr>
        <p:spPr>
          <a:xfrm>
            <a:off x="0" y="548680"/>
            <a:ext cx="8964488" cy="6381328"/>
          </a:xfrm>
        </p:spPr>
        <p:txBody>
          <a:bodyPr>
            <a:normAutofit/>
          </a:bodyPr>
          <a:lstStyle/>
          <a:p>
            <a:pPr algn="l"/>
            <a:r>
              <a:rPr lang="it-IT" sz="2800" b="1" dirty="0" smtClean="0">
                <a:solidFill>
                  <a:schemeClr val="accent1"/>
                </a:solidFill>
              </a:rPr>
              <a:t>1.C  CATAPHORIC REFERENCE</a:t>
            </a:r>
          </a:p>
          <a:p>
            <a:pPr algn="l"/>
            <a:r>
              <a:rPr lang="it-IT" sz="2400" dirty="0" err="1" smtClean="0">
                <a:solidFill>
                  <a:schemeClr val="tx1"/>
                </a:solidFill>
              </a:rPr>
              <a:t>Related</a:t>
            </a:r>
            <a:r>
              <a:rPr lang="it-IT" sz="2400" dirty="0" smtClean="0">
                <a:solidFill>
                  <a:schemeClr val="tx1"/>
                </a:solidFill>
              </a:rPr>
              <a:t> to </a:t>
            </a:r>
            <a:r>
              <a:rPr lang="it-IT" sz="2400" dirty="0" err="1" smtClean="0">
                <a:solidFill>
                  <a:schemeClr val="tx1"/>
                </a:solidFill>
              </a:rPr>
              <a:t>referents</a:t>
            </a:r>
            <a:r>
              <a:rPr lang="it-IT" sz="2400" dirty="0" smtClean="0">
                <a:solidFill>
                  <a:schemeClr val="tx1"/>
                </a:solidFill>
              </a:rPr>
              <a:t> to come, to be </a:t>
            </a:r>
            <a:r>
              <a:rPr lang="it-IT" sz="2400" dirty="0" err="1" smtClean="0">
                <a:solidFill>
                  <a:schemeClr val="tx1"/>
                </a:solidFill>
              </a:rPr>
              <a:t>mentioned</a:t>
            </a:r>
            <a:r>
              <a:rPr lang="it-IT" sz="2400" dirty="0" smtClean="0">
                <a:solidFill>
                  <a:schemeClr val="tx1"/>
                </a:solidFill>
              </a:rPr>
              <a:t> </a:t>
            </a:r>
            <a:r>
              <a:rPr lang="it-IT" sz="2400" dirty="0" err="1" smtClean="0">
                <a:solidFill>
                  <a:schemeClr val="tx1"/>
                </a:solidFill>
              </a:rPr>
              <a:t>later</a:t>
            </a:r>
            <a:r>
              <a:rPr lang="it-IT" sz="2400" dirty="0" smtClean="0">
                <a:solidFill>
                  <a:schemeClr val="tx1"/>
                </a:solidFill>
              </a:rPr>
              <a:t>. Reader’s </a:t>
            </a:r>
            <a:r>
              <a:rPr lang="it-IT" sz="2400" dirty="0" err="1" smtClean="0">
                <a:solidFill>
                  <a:schemeClr val="tx1"/>
                </a:solidFill>
              </a:rPr>
              <a:t>attention</a:t>
            </a:r>
            <a:r>
              <a:rPr lang="it-IT" sz="2400" dirty="0" smtClean="0">
                <a:solidFill>
                  <a:schemeClr val="tx1"/>
                </a:solidFill>
              </a:rPr>
              <a:t> </a:t>
            </a:r>
            <a:r>
              <a:rPr lang="it-IT" sz="2400" dirty="0" err="1" smtClean="0">
                <a:solidFill>
                  <a:schemeClr val="tx1"/>
                </a:solidFill>
              </a:rPr>
              <a:t>hooked</a:t>
            </a:r>
            <a:r>
              <a:rPr lang="it-IT" sz="2400" dirty="0" smtClean="0">
                <a:solidFill>
                  <a:schemeClr val="tx1"/>
                </a:solidFill>
              </a:rPr>
              <a:t>.</a:t>
            </a:r>
          </a:p>
          <a:p>
            <a:pPr algn="l"/>
            <a:r>
              <a:rPr lang="it-IT" sz="2400" dirty="0" smtClean="0">
                <a:solidFill>
                  <a:schemeClr val="tx1"/>
                </a:solidFill>
              </a:rPr>
              <a:t>The </a:t>
            </a:r>
            <a:r>
              <a:rPr lang="it-IT" sz="2400" dirty="0" err="1" smtClean="0">
                <a:solidFill>
                  <a:schemeClr val="tx1"/>
                </a:solidFill>
              </a:rPr>
              <a:t>untold</a:t>
            </a:r>
            <a:r>
              <a:rPr lang="it-IT" sz="2400" dirty="0" smtClean="0">
                <a:solidFill>
                  <a:schemeClr val="tx1"/>
                </a:solidFill>
              </a:rPr>
              <a:t> </a:t>
            </a:r>
            <a:r>
              <a:rPr lang="it-IT" sz="2400" dirty="0" err="1" smtClean="0">
                <a:solidFill>
                  <a:schemeClr val="tx1"/>
                </a:solidFill>
              </a:rPr>
              <a:t>message</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«Read on and </a:t>
            </a:r>
            <a:r>
              <a:rPr lang="it-IT" sz="2400" dirty="0" err="1" smtClean="0">
                <a:solidFill>
                  <a:schemeClr val="tx1"/>
                </a:solidFill>
              </a:rPr>
              <a:t>find</a:t>
            </a:r>
            <a:r>
              <a:rPr lang="it-IT" sz="2400" dirty="0" smtClean="0">
                <a:solidFill>
                  <a:schemeClr val="tx1"/>
                </a:solidFill>
              </a:rPr>
              <a:t> out more».</a:t>
            </a:r>
          </a:p>
          <a:p>
            <a:pPr algn="l"/>
            <a:endParaRPr lang="it-IT" sz="2400" dirty="0" smtClean="0">
              <a:solidFill>
                <a:schemeClr val="tx2"/>
              </a:solidFill>
            </a:endParaRPr>
          </a:p>
          <a:p>
            <a:pPr algn="l"/>
            <a:r>
              <a:rPr lang="it-IT" sz="2400" dirty="0" smtClean="0">
                <a:solidFill>
                  <a:schemeClr val="tx2"/>
                </a:solidFill>
              </a:rPr>
              <a:t>«</a:t>
            </a:r>
            <a:r>
              <a:rPr lang="it-IT" sz="2400" dirty="0" err="1" smtClean="0">
                <a:solidFill>
                  <a:schemeClr val="tx2"/>
                </a:solidFill>
              </a:rPr>
              <a:t>It</a:t>
            </a:r>
            <a:r>
              <a:rPr lang="it-IT" sz="2400" dirty="0" smtClean="0">
                <a:solidFill>
                  <a:schemeClr val="tx2"/>
                </a:solidFill>
              </a:rPr>
              <a:t> </a:t>
            </a:r>
            <a:r>
              <a:rPr lang="it-IT" sz="2400" dirty="0" err="1" smtClean="0">
                <a:solidFill>
                  <a:schemeClr val="tx2"/>
                </a:solidFill>
              </a:rPr>
              <a:t>has</a:t>
            </a:r>
            <a:r>
              <a:rPr lang="it-IT" sz="2400" dirty="0" smtClean="0">
                <a:solidFill>
                  <a:schemeClr val="tx2"/>
                </a:solidFill>
              </a:rPr>
              <a:t> </a:t>
            </a:r>
            <a:r>
              <a:rPr lang="it-IT" sz="2400" dirty="0" err="1" smtClean="0">
                <a:solidFill>
                  <a:schemeClr val="tx2"/>
                </a:solidFill>
              </a:rPr>
              <a:t>often</a:t>
            </a:r>
            <a:r>
              <a:rPr lang="it-IT" sz="2400" dirty="0" smtClean="0">
                <a:solidFill>
                  <a:schemeClr val="tx2"/>
                </a:solidFill>
              </a:rPr>
              <a:t> </a:t>
            </a:r>
            <a:r>
              <a:rPr lang="it-IT" sz="2400" dirty="0" err="1" smtClean="0">
                <a:solidFill>
                  <a:schemeClr val="tx2"/>
                </a:solidFill>
              </a:rPr>
              <a:t>been</a:t>
            </a:r>
            <a:r>
              <a:rPr lang="it-IT" sz="2400" dirty="0" smtClean="0">
                <a:solidFill>
                  <a:schemeClr val="tx2"/>
                </a:solidFill>
              </a:rPr>
              <a:t> </a:t>
            </a:r>
            <a:r>
              <a:rPr lang="it-IT" sz="2400" dirty="0" err="1" smtClean="0">
                <a:solidFill>
                  <a:schemeClr val="tx2"/>
                </a:solidFill>
              </a:rPr>
              <a:t>compared</a:t>
            </a:r>
            <a:r>
              <a:rPr lang="it-IT" sz="2400" dirty="0" smtClean="0">
                <a:solidFill>
                  <a:schemeClr val="tx2"/>
                </a:solidFill>
              </a:rPr>
              <a:t> to New </a:t>
            </a:r>
            <a:r>
              <a:rPr lang="it-IT" sz="2400" dirty="0" err="1" smtClean="0">
                <a:solidFill>
                  <a:schemeClr val="tx2"/>
                </a:solidFill>
              </a:rPr>
              <a:t>Orlean’s</a:t>
            </a:r>
            <a:r>
              <a:rPr lang="it-IT" sz="2400" dirty="0" smtClean="0">
                <a:solidFill>
                  <a:schemeClr val="tx2"/>
                </a:solidFill>
              </a:rPr>
              <a:t> </a:t>
            </a:r>
            <a:r>
              <a:rPr lang="it-IT" sz="2400" dirty="0" err="1" smtClean="0">
                <a:solidFill>
                  <a:schemeClr val="tx2"/>
                </a:solidFill>
              </a:rPr>
              <a:t>Mardi</a:t>
            </a:r>
            <a:r>
              <a:rPr lang="it-IT" sz="2400" dirty="0" smtClean="0">
                <a:solidFill>
                  <a:schemeClr val="tx2"/>
                </a:solidFill>
              </a:rPr>
              <a:t> </a:t>
            </a:r>
            <a:r>
              <a:rPr lang="it-IT" sz="2400" dirty="0" err="1" smtClean="0">
                <a:solidFill>
                  <a:schemeClr val="tx2"/>
                </a:solidFill>
              </a:rPr>
              <a:t>Gras</a:t>
            </a:r>
            <a:r>
              <a:rPr lang="it-IT" sz="2400" dirty="0" smtClean="0">
                <a:solidFill>
                  <a:schemeClr val="tx2"/>
                </a:solidFill>
              </a:rPr>
              <a:t> </a:t>
            </a:r>
            <a:r>
              <a:rPr lang="it-IT" sz="2400" dirty="0" err="1" smtClean="0">
                <a:solidFill>
                  <a:schemeClr val="tx2"/>
                </a:solidFill>
              </a:rPr>
              <a:t>as</a:t>
            </a:r>
            <a:r>
              <a:rPr lang="it-IT" sz="2400" dirty="0" smtClean="0">
                <a:solidFill>
                  <a:schemeClr val="tx2"/>
                </a:solidFill>
              </a:rPr>
              <a:t> an outdoor </a:t>
            </a:r>
            <a:r>
              <a:rPr lang="it-IT" sz="2400" dirty="0" err="1" smtClean="0">
                <a:solidFill>
                  <a:schemeClr val="tx2"/>
                </a:solidFill>
              </a:rPr>
              <a:t>celebration</a:t>
            </a:r>
            <a:r>
              <a:rPr lang="it-IT" sz="2400" dirty="0" smtClean="0">
                <a:solidFill>
                  <a:schemeClr val="tx2"/>
                </a:solidFill>
              </a:rPr>
              <a:t>. </a:t>
            </a:r>
            <a:r>
              <a:rPr lang="it-IT" sz="2400" dirty="0" err="1" smtClean="0">
                <a:solidFill>
                  <a:schemeClr val="tx2"/>
                </a:solidFill>
              </a:rPr>
              <a:t>Certainly</a:t>
            </a:r>
            <a:r>
              <a:rPr lang="it-IT" sz="2400" dirty="0" smtClean="0">
                <a:solidFill>
                  <a:schemeClr val="tx2"/>
                </a:solidFill>
              </a:rPr>
              <a:t> New </a:t>
            </a:r>
            <a:r>
              <a:rPr lang="it-IT" sz="2400" dirty="0" err="1" smtClean="0">
                <a:solidFill>
                  <a:schemeClr val="tx2"/>
                </a:solidFill>
              </a:rPr>
              <a:t>York’s</a:t>
            </a:r>
            <a:r>
              <a:rPr lang="it-IT" sz="2400" dirty="0" smtClean="0">
                <a:solidFill>
                  <a:schemeClr val="tx2"/>
                </a:solidFill>
              </a:rPr>
              <a:t> </a:t>
            </a:r>
            <a:r>
              <a:rPr lang="it-IT" sz="2400" dirty="0" err="1" smtClean="0">
                <a:solidFill>
                  <a:schemeClr val="tx2"/>
                </a:solidFill>
              </a:rPr>
              <a:t>Mulberry</a:t>
            </a:r>
            <a:r>
              <a:rPr lang="it-IT" sz="2400" dirty="0" smtClean="0">
                <a:solidFill>
                  <a:schemeClr val="tx2"/>
                </a:solidFill>
              </a:rPr>
              <a:t> Street and </a:t>
            </a:r>
            <a:r>
              <a:rPr lang="it-IT" sz="2400" dirty="0" err="1" smtClean="0">
                <a:solidFill>
                  <a:schemeClr val="tx2"/>
                </a:solidFill>
              </a:rPr>
              <a:t>surrounding</a:t>
            </a:r>
            <a:r>
              <a:rPr lang="it-IT" sz="2400" dirty="0" smtClean="0">
                <a:solidFill>
                  <a:schemeClr val="tx2"/>
                </a:solidFill>
              </a:rPr>
              <a:t> </a:t>
            </a:r>
            <a:r>
              <a:rPr lang="it-IT" sz="2400" dirty="0" err="1" smtClean="0">
                <a:solidFill>
                  <a:schemeClr val="tx2"/>
                </a:solidFill>
              </a:rPr>
              <a:t>block</a:t>
            </a:r>
            <a:r>
              <a:rPr lang="it-IT" sz="2400" dirty="0" smtClean="0">
                <a:solidFill>
                  <a:schemeClr val="tx2"/>
                </a:solidFill>
              </a:rPr>
              <a:t> </a:t>
            </a:r>
            <a:r>
              <a:rPr lang="it-IT" sz="2400" dirty="0" err="1" smtClean="0">
                <a:solidFill>
                  <a:schemeClr val="tx2"/>
                </a:solidFill>
              </a:rPr>
              <a:t>have</a:t>
            </a:r>
            <a:r>
              <a:rPr lang="it-IT" sz="2400" dirty="0" smtClean="0">
                <a:solidFill>
                  <a:schemeClr val="tx2"/>
                </a:solidFill>
              </a:rPr>
              <a:t> </a:t>
            </a:r>
            <a:r>
              <a:rPr lang="it-IT" sz="2400" dirty="0" err="1" smtClean="0">
                <a:solidFill>
                  <a:schemeClr val="tx2"/>
                </a:solidFill>
              </a:rPr>
              <a:t>been</a:t>
            </a:r>
            <a:r>
              <a:rPr lang="it-IT" sz="2400" dirty="0" smtClean="0">
                <a:solidFill>
                  <a:schemeClr val="tx2"/>
                </a:solidFill>
              </a:rPr>
              <a:t> </a:t>
            </a:r>
            <a:r>
              <a:rPr lang="it-IT" sz="2400" dirty="0" err="1" smtClean="0">
                <a:solidFill>
                  <a:schemeClr val="tx2"/>
                </a:solidFill>
              </a:rPr>
              <a:t>as</a:t>
            </a:r>
            <a:r>
              <a:rPr lang="it-IT" sz="2400" dirty="0" smtClean="0">
                <a:solidFill>
                  <a:schemeClr val="tx2"/>
                </a:solidFill>
              </a:rPr>
              <a:t> </a:t>
            </a:r>
            <a:r>
              <a:rPr lang="it-IT" sz="2400" dirty="0" err="1" smtClean="0">
                <a:solidFill>
                  <a:schemeClr val="tx2"/>
                </a:solidFill>
              </a:rPr>
              <a:t>crowded</a:t>
            </a:r>
            <a:r>
              <a:rPr lang="it-IT" sz="2400" dirty="0" smtClean="0">
                <a:solidFill>
                  <a:schemeClr val="tx2"/>
                </a:solidFill>
              </a:rPr>
              <a:t> over the last </a:t>
            </a:r>
            <a:r>
              <a:rPr lang="it-IT" sz="2400" dirty="0" err="1" smtClean="0">
                <a:solidFill>
                  <a:schemeClr val="tx2"/>
                </a:solidFill>
              </a:rPr>
              <a:t>few</a:t>
            </a:r>
            <a:r>
              <a:rPr lang="it-IT" sz="2400" dirty="0" smtClean="0">
                <a:solidFill>
                  <a:schemeClr val="tx2"/>
                </a:solidFill>
              </a:rPr>
              <a:t> </a:t>
            </a:r>
            <a:r>
              <a:rPr lang="it-IT" sz="2400" dirty="0" err="1" smtClean="0">
                <a:solidFill>
                  <a:schemeClr val="tx2"/>
                </a:solidFill>
              </a:rPr>
              <a:t>days</a:t>
            </a:r>
            <a:r>
              <a:rPr lang="it-IT" sz="2400" dirty="0" smtClean="0">
                <a:solidFill>
                  <a:schemeClr val="tx2"/>
                </a:solidFill>
              </a:rPr>
              <a:t> </a:t>
            </a:r>
            <a:r>
              <a:rPr lang="it-IT" sz="2400" dirty="0" err="1" smtClean="0">
                <a:solidFill>
                  <a:schemeClr val="tx2"/>
                </a:solidFill>
              </a:rPr>
              <a:t>as</a:t>
            </a:r>
            <a:r>
              <a:rPr lang="it-IT" sz="2400" dirty="0" smtClean="0">
                <a:solidFill>
                  <a:schemeClr val="tx2"/>
                </a:solidFill>
              </a:rPr>
              <a:t> </a:t>
            </a:r>
            <a:r>
              <a:rPr lang="it-IT" sz="2400" dirty="0" err="1" smtClean="0">
                <a:solidFill>
                  <a:schemeClr val="tx2"/>
                </a:solidFill>
              </a:rPr>
              <a:t>Royal</a:t>
            </a:r>
            <a:r>
              <a:rPr lang="it-IT" sz="2400" dirty="0" smtClean="0">
                <a:solidFill>
                  <a:schemeClr val="tx2"/>
                </a:solidFill>
              </a:rPr>
              <a:t> and Bourbon Streets in the French </a:t>
            </a:r>
            <a:r>
              <a:rPr lang="it-IT" sz="2400" dirty="0" err="1" smtClean="0">
                <a:solidFill>
                  <a:schemeClr val="tx2"/>
                </a:solidFill>
              </a:rPr>
              <a:t>Quarter</a:t>
            </a:r>
            <a:r>
              <a:rPr lang="it-IT" sz="2400" dirty="0" smtClean="0">
                <a:solidFill>
                  <a:schemeClr val="tx2"/>
                </a:solidFill>
              </a:rPr>
              <a:t> are for the </a:t>
            </a:r>
            <a:r>
              <a:rPr lang="it-IT" sz="2400" dirty="0" err="1" smtClean="0">
                <a:solidFill>
                  <a:schemeClr val="tx2"/>
                </a:solidFill>
              </a:rPr>
              <a:t>Mardi</a:t>
            </a:r>
            <a:r>
              <a:rPr lang="it-IT" sz="2400" dirty="0" smtClean="0">
                <a:solidFill>
                  <a:schemeClr val="tx2"/>
                </a:solidFill>
              </a:rPr>
              <a:t> </a:t>
            </a:r>
            <a:r>
              <a:rPr lang="it-IT" sz="2400" dirty="0" err="1" smtClean="0">
                <a:solidFill>
                  <a:schemeClr val="tx2"/>
                </a:solidFill>
              </a:rPr>
              <a:t>Gras</a:t>
            </a:r>
            <a:r>
              <a:rPr lang="it-IT" sz="2400" dirty="0" smtClean="0">
                <a:solidFill>
                  <a:schemeClr val="tx2"/>
                </a:solidFill>
              </a:rPr>
              <a:t>. More </a:t>
            </a:r>
            <a:r>
              <a:rPr lang="it-IT" sz="2400" dirty="0" err="1" smtClean="0">
                <a:solidFill>
                  <a:schemeClr val="tx2"/>
                </a:solidFill>
              </a:rPr>
              <a:t>than</a:t>
            </a:r>
            <a:r>
              <a:rPr lang="it-IT" sz="2400" dirty="0" smtClean="0">
                <a:solidFill>
                  <a:schemeClr val="tx2"/>
                </a:solidFill>
              </a:rPr>
              <a:t> </a:t>
            </a:r>
            <a:r>
              <a:rPr lang="it-IT" sz="2400" dirty="0" err="1" smtClean="0">
                <a:solidFill>
                  <a:schemeClr val="tx2"/>
                </a:solidFill>
              </a:rPr>
              <a:t>three</a:t>
            </a:r>
            <a:r>
              <a:rPr lang="it-IT" sz="2400" dirty="0" smtClean="0">
                <a:solidFill>
                  <a:schemeClr val="tx2"/>
                </a:solidFill>
              </a:rPr>
              <a:t> </a:t>
            </a:r>
            <a:r>
              <a:rPr lang="it-IT" sz="2400" dirty="0" err="1" smtClean="0">
                <a:solidFill>
                  <a:schemeClr val="tx2"/>
                </a:solidFill>
              </a:rPr>
              <a:t>million</a:t>
            </a:r>
            <a:r>
              <a:rPr lang="it-IT" sz="2400" dirty="0" smtClean="0">
                <a:solidFill>
                  <a:schemeClr val="tx2"/>
                </a:solidFill>
              </a:rPr>
              <a:t> </a:t>
            </a:r>
            <a:r>
              <a:rPr lang="it-IT" sz="2400" dirty="0" err="1" smtClean="0">
                <a:solidFill>
                  <a:schemeClr val="tx2"/>
                </a:solidFill>
              </a:rPr>
              <a:t>people</a:t>
            </a:r>
            <a:r>
              <a:rPr lang="it-IT" sz="2400" dirty="0" smtClean="0">
                <a:solidFill>
                  <a:schemeClr val="tx2"/>
                </a:solidFill>
              </a:rPr>
              <a:t> are </a:t>
            </a:r>
            <a:r>
              <a:rPr lang="it-IT" sz="2400" dirty="0" err="1" smtClean="0">
                <a:solidFill>
                  <a:schemeClr val="tx2"/>
                </a:solidFill>
              </a:rPr>
              <a:t>estimated</a:t>
            </a:r>
            <a:r>
              <a:rPr lang="it-IT" sz="2400" dirty="0" smtClean="0">
                <a:solidFill>
                  <a:schemeClr val="tx2"/>
                </a:solidFill>
              </a:rPr>
              <a:t> to </a:t>
            </a:r>
            <a:r>
              <a:rPr lang="it-IT" sz="2400" dirty="0" err="1" smtClean="0">
                <a:solidFill>
                  <a:schemeClr val="tx2"/>
                </a:solidFill>
              </a:rPr>
              <a:t>have</a:t>
            </a:r>
            <a:r>
              <a:rPr lang="it-IT" sz="2400" dirty="0" smtClean="0">
                <a:solidFill>
                  <a:schemeClr val="tx2"/>
                </a:solidFill>
              </a:rPr>
              <a:t> </a:t>
            </a:r>
            <a:r>
              <a:rPr lang="it-IT" sz="2400" dirty="0" err="1" smtClean="0">
                <a:solidFill>
                  <a:schemeClr val="tx2"/>
                </a:solidFill>
              </a:rPr>
              <a:t>celebrated</a:t>
            </a:r>
            <a:r>
              <a:rPr lang="it-IT" sz="2400" dirty="0" smtClean="0">
                <a:solidFill>
                  <a:schemeClr val="tx2"/>
                </a:solidFill>
              </a:rPr>
              <a:t> the 61° </a:t>
            </a:r>
            <a:r>
              <a:rPr lang="it-IT" sz="2400" dirty="0" err="1" smtClean="0">
                <a:solidFill>
                  <a:schemeClr val="tx2"/>
                </a:solidFill>
              </a:rPr>
              <a:t>annual</a:t>
            </a:r>
            <a:r>
              <a:rPr lang="it-IT" sz="2400" dirty="0" smtClean="0">
                <a:solidFill>
                  <a:schemeClr val="tx2"/>
                </a:solidFill>
              </a:rPr>
              <a:t> </a:t>
            </a:r>
            <a:r>
              <a:rPr lang="it-IT" sz="2400" dirty="0" err="1" smtClean="0">
                <a:solidFill>
                  <a:schemeClr val="tx2"/>
                </a:solidFill>
              </a:rPr>
              <a:t>Feast</a:t>
            </a:r>
            <a:r>
              <a:rPr lang="it-IT" sz="2400" dirty="0" smtClean="0">
                <a:solidFill>
                  <a:schemeClr val="tx2"/>
                </a:solidFill>
              </a:rPr>
              <a:t> of the San Gennaro down in Greenwich </a:t>
            </a:r>
            <a:r>
              <a:rPr lang="it-IT" sz="2400" dirty="0" err="1" smtClean="0">
                <a:solidFill>
                  <a:schemeClr val="tx2"/>
                </a:solidFill>
              </a:rPr>
              <a:t>Village</a:t>
            </a:r>
            <a:r>
              <a:rPr lang="it-IT" sz="2400" dirty="0" smtClean="0">
                <a:solidFill>
                  <a:schemeClr val="tx2"/>
                </a:solidFill>
              </a:rPr>
              <a:t> </a:t>
            </a:r>
            <a:r>
              <a:rPr lang="it-IT" sz="2400" dirty="0" err="1" smtClean="0">
                <a:solidFill>
                  <a:schemeClr val="tx2"/>
                </a:solidFill>
              </a:rPr>
              <a:t>since</a:t>
            </a:r>
            <a:r>
              <a:rPr lang="it-IT" sz="2400" dirty="0" smtClean="0">
                <a:solidFill>
                  <a:schemeClr val="tx2"/>
                </a:solidFill>
              </a:rPr>
              <a:t> </a:t>
            </a:r>
            <a:r>
              <a:rPr lang="it-IT" sz="2400" dirty="0" err="1" smtClean="0">
                <a:solidFill>
                  <a:schemeClr val="tx2"/>
                </a:solidFill>
              </a:rPr>
              <a:t>it</a:t>
            </a:r>
            <a:r>
              <a:rPr lang="it-IT" sz="2400" dirty="0" smtClean="0">
                <a:solidFill>
                  <a:schemeClr val="tx2"/>
                </a:solidFill>
              </a:rPr>
              <a:t> </a:t>
            </a:r>
            <a:r>
              <a:rPr lang="it-IT" sz="2400" dirty="0" err="1" smtClean="0">
                <a:solidFill>
                  <a:schemeClr val="tx2"/>
                </a:solidFill>
              </a:rPr>
              <a:t>began</a:t>
            </a:r>
            <a:r>
              <a:rPr lang="it-IT" sz="2400" dirty="0" smtClean="0">
                <a:solidFill>
                  <a:schemeClr val="tx2"/>
                </a:solidFill>
              </a:rPr>
              <a:t> on </a:t>
            </a:r>
            <a:r>
              <a:rPr lang="it-IT" sz="2400" dirty="0" err="1" smtClean="0">
                <a:solidFill>
                  <a:schemeClr val="tx2"/>
                </a:solidFill>
              </a:rPr>
              <a:t>Thursday</a:t>
            </a:r>
            <a:r>
              <a:rPr lang="it-IT" sz="2400" dirty="0" smtClean="0">
                <a:solidFill>
                  <a:schemeClr val="tx2"/>
                </a:solidFill>
              </a:rPr>
              <a:t>». </a:t>
            </a:r>
          </a:p>
          <a:p>
            <a:pPr algn="l"/>
            <a:endParaRPr lang="it-IT" sz="1800" dirty="0" smtClean="0">
              <a:solidFill>
                <a:schemeClr val="tx1"/>
              </a:solidFill>
            </a:endParaRPr>
          </a:p>
          <a:p>
            <a:pPr algn="l"/>
            <a:r>
              <a:rPr lang="it-IT" sz="1800" dirty="0" smtClean="0">
                <a:solidFill>
                  <a:schemeClr val="tx1"/>
                </a:solidFill>
              </a:rPr>
              <a:t>(The </a:t>
            </a:r>
            <a:r>
              <a:rPr lang="it-IT" sz="1800" dirty="0" err="1" smtClean="0">
                <a:solidFill>
                  <a:schemeClr val="tx1"/>
                </a:solidFill>
              </a:rPr>
              <a:t>Guardian</a:t>
            </a:r>
            <a:r>
              <a:rPr lang="it-IT" sz="1800" dirty="0" smtClean="0">
                <a:solidFill>
                  <a:schemeClr val="tx1"/>
                </a:solidFill>
              </a:rPr>
              <a:t>, 15 </a:t>
            </a:r>
            <a:r>
              <a:rPr lang="it-IT" sz="1800" dirty="0" err="1" smtClean="0">
                <a:solidFill>
                  <a:schemeClr val="tx1"/>
                </a:solidFill>
              </a:rPr>
              <a:t>September</a:t>
            </a:r>
            <a:r>
              <a:rPr lang="it-IT" sz="1800" dirty="0" smtClean="0">
                <a:solidFill>
                  <a:schemeClr val="tx1"/>
                </a:solidFill>
              </a:rPr>
              <a:t> 1987, </a:t>
            </a:r>
            <a:r>
              <a:rPr lang="it-IT" sz="1800" dirty="0" err="1" smtClean="0">
                <a:solidFill>
                  <a:schemeClr val="tx1"/>
                </a:solidFill>
              </a:rPr>
              <a:t>quoted</a:t>
            </a:r>
            <a:r>
              <a:rPr lang="it-IT" sz="1800" dirty="0" smtClean="0">
                <a:solidFill>
                  <a:schemeClr val="tx1"/>
                </a:solidFill>
              </a:rPr>
              <a:t> by McCarthy M. 1991: 42)</a:t>
            </a:r>
          </a:p>
          <a:p>
            <a:pPr algn="l"/>
            <a:endParaRPr lang="it-IT" sz="1800" dirty="0" smtClean="0">
              <a:solidFill>
                <a:schemeClr val="tx1"/>
              </a:solidFill>
            </a:endParaRPr>
          </a:p>
          <a:p>
            <a:pPr algn="l"/>
            <a:endParaRPr lang="it-IT" sz="2400" dirty="0" smtClean="0">
              <a:solidFill>
                <a:schemeClr val="tx1"/>
              </a:solidFill>
            </a:endParaRPr>
          </a:p>
        </p:txBody>
      </p:sp>
    </p:spTree>
    <p:extLst>
      <p:ext uri="{BB962C8B-B14F-4D97-AF65-F5344CB8AC3E}">
        <p14:creationId xmlns:p14="http://schemas.microsoft.com/office/powerpoint/2010/main" xmlns="" val="293327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23636"/>
            <a:ext cx="8892480" cy="1470025"/>
          </a:xfrm>
        </p:spPr>
        <p:txBody>
          <a:bodyPr>
            <a:normAutofit/>
          </a:bodyPr>
          <a:lstStyle/>
          <a:p>
            <a:r>
              <a:rPr lang="it-IT" sz="3200" dirty="0" smtClean="0"/>
              <a:t>DA &amp; GRAMMAR – </a:t>
            </a:r>
            <a:r>
              <a:rPr lang="it-IT" sz="3200" dirty="0" err="1" smtClean="0"/>
              <a:t>Cohesive</a:t>
            </a:r>
            <a:r>
              <a:rPr lang="it-IT" sz="3200" dirty="0" smtClean="0"/>
              <a:t> </a:t>
            </a:r>
            <a:r>
              <a:rPr lang="it-IT" sz="3200" dirty="0" err="1" smtClean="0"/>
              <a:t>devices</a:t>
            </a:r>
            <a:r>
              <a:rPr lang="it-IT" sz="3200" dirty="0" smtClean="0"/>
              <a:t> (</a:t>
            </a:r>
            <a:r>
              <a:rPr lang="it-IT" sz="3200" dirty="0" err="1" smtClean="0"/>
              <a:t>reference</a:t>
            </a:r>
            <a:r>
              <a:rPr lang="it-IT" sz="3200" dirty="0" smtClean="0"/>
              <a:t>)</a:t>
            </a:r>
            <a:endParaRPr lang="it-IT" sz="3200" dirty="0"/>
          </a:p>
        </p:txBody>
      </p:sp>
      <p:sp>
        <p:nvSpPr>
          <p:cNvPr id="5" name="Sottotitolo 4"/>
          <p:cNvSpPr>
            <a:spLocks noGrp="1"/>
          </p:cNvSpPr>
          <p:nvPr>
            <p:ph type="subTitle" idx="1"/>
          </p:nvPr>
        </p:nvSpPr>
        <p:spPr>
          <a:xfrm>
            <a:off x="179512" y="1069986"/>
            <a:ext cx="8640960" cy="5671382"/>
          </a:xfrm>
        </p:spPr>
        <p:txBody>
          <a:bodyPr>
            <a:normAutofit/>
          </a:bodyPr>
          <a:lstStyle/>
          <a:p>
            <a:pPr algn="l"/>
            <a:endParaRPr lang="it-IT" sz="2000" i="1" dirty="0" smtClean="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28638"/>
            <a:ext cx="8712968" cy="6247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875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23636"/>
            <a:ext cx="8892480" cy="1470025"/>
          </a:xfrm>
        </p:spPr>
        <p:txBody>
          <a:bodyPr>
            <a:normAutofit/>
          </a:bodyPr>
          <a:lstStyle/>
          <a:p>
            <a:r>
              <a:rPr lang="it-IT" sz="3200" dirty="0" smtClean="0"/>
              <a:t>DA &amp; GRAMMAR – </a:t>
            </a:r>
            <a:r>
              <a:rPr lang="it-IT" sz="3200" dirty="0" err="1" smtClean="0"/>
              <a:t>Cohesive</a:t>
            </a:r>
            <a:r>
              <a:rPr lang="it-IT" sz="3200" dirty="0" smtClean="0"/>
              <a:t> </a:t>
            </a:r>
            <a:r>
              <a:rPr lang="it-IT" sz="3200" dirty="0" err="1" smtClean="0"/>
              <a:t>devices</a:t>
            </a:r>
            <a:endParaRPr lang="it-IT" sz="3200" dirty="0"/>
          </a:p>
        </p:txBody>
      </p:sp>
      <p:sp>
        <p:nvSpPr>
          <p:cNvPr id="5" name="Sottotitolo 4"/>
          <p:cNvSpPr>
            <a:spLocks noGrp="1"/>
          </p:cNvSpPr>
          <p:nvPr>
            <p:ph type="subTitle" idx="1"/>
          </p:nvPr>
        </p:nvSpPr>
        <p:spPr>
          <a:xfrm>
            <a:off x="179512" y="1069986"/>
            <a:ext cx="8640960" cy="5671382"/>
          </a:xfrm>
        </p:spPr>
        <p:txBody>
          <a:bodyPr>
            <a:normAutofit/>
          </a:bodyPr>
          <a:lstStyle/>
          <a:p>
            <a:pPr algn="l"/>
            <a:r>
              <a:rPr lang="it-IT" sz="2400" b="1" dirty="0" smtClean="0">
                <a:solidFill>
                  <a:schemeClr val="tx1"/>
                </a:solidFill>
              </a:rPr>
              <a:t>2. </a:t>
            </a:r>
            <a:r>
              <a:rPr lang="it-IT" sz="2400" b="1" dirty="0" err="1" smtClean="0">
                <a:solidFill>
                  <a:schemeClr val="tx1"/>
                </a:solidFill>
              </a:rPr>
              <a:t>Ellipsis</a:t>
            </a:r>
            <a:r>
              <a:rPr lang="it-IT" sz="2400" b="1" dirty="0" smtClean="0">
                <a:solidFill>
                  <a:schemeClr val="tx1"/>
                </a:solidFill>
              </a:rPr>
              <a:t> and </a:t>
            </a:r>
            <a:r>
              <a:rPr lang="it-IT" sz="2400" b="1" dirty="0" err="1" smtClean="0">
                <a:solidFill>
                  <a:schemeClr val="tx1"/>
                </a:solidFill>
              </a:rPr>
              <a:t>Substitution</a:t>
            </a:r>
            <a:endParaRPr lang="it-IT" sz="2400" b="1" dirty="0" smtClean="0">
              <a:solidFill>
                <a:schemeClr val="tx1"/>
              </a:solidFill>
            </a:endParaRPr>
          </a:p>
          <a:p>
            <a:pPr algn="l"/>
            <a:r>
              <a:rPr lang="it-IT" sz="2400" dirty="0" err="1" smtClean="0">
                <a:solidFill>
                  <a:schemeClr val="tx1"/>
                </a:solidFill>
              </a:rPr>
              <a:t>Ellipsis</a:t>
            </a:r>
            <a:r>
              <a:rPr lang="it-IT" sz="2400" dirty="0" smtClean="0">
                <a:solidFill>
                  <a:schemeClr val="tx1"/>
                </a:solidFill>
              </a:rPr>
              <a:t>: </a:t>
            </a:r>
            <a:r>
              <a:rPr lang="it-IT" sz="2400" dirty="0" err="1" smtClean="0">
                <a:solidFill>
                  <a:schemeClr val="tx1"/>
                </a:solidFill>
              </a:rPr>
              <a:t>Omission</a:t>
            </a:r>
            <a:r>
              <a:rPr lang="it-IT" sz="2400" dirty="0" smtClean="0">
                <a:solidFill>
                  <a:schemeClr val="tx1"/>
                </a:solidFill>
              </a:rPr>
              <a:t> of </a:t>
            </a:r>
            <a:r>
              <a:rPr lang="it-IT" sz="2400" dirty="0" err="1" smtClean="0">
                <a:solidFill>
                  <a:schemeClr val="tx1"/>
                </a:solidFill>
              </a:rPr>
              <a:t>elements</a:t>
            </a:r>
            <a:r>
              <a:rPr lang="it-IT" sz="2400" dirty="0" smtClean="0">
                <a:solidFill>
                  <a:schemeClr val="tx1"/>
                </a:solidFill>
              </a:rPr>
              <a:t>. Speaker/</a:t>
            </a:r>
            <a:r>
              <a:rPr lang="it-IT" sz="2400" dirty="0" err="1" smtClean="0">
                <a:solidFill>
                  <a:schemeClr val="tx1"/>
                </a:solidFill>
              </a:rPr>
              <a:t>writer</a:t>
            </a:r>
            <a:r>
              <a:rPr lang="it-IT" sz="2400" dirty="0" smtClean="0">
                <a:solidFill>
                  <a:schemeClr val="tx1"/>
                </a:solidFill>
              </a:rPr>
              <a:t> </a:t>
            </a:r>
            <a:r>
              <a:rPr lang="it-IT" sz="2400" dirty="0" err="1" smtClean="0">
                <a:solidFill>
                  <a:schemeClr val="tx1"/>
                </a:solidFill>
              </a:rPr>
              <a:t>choice</a:t>
            </a:r>
            <a:r>
              <a:rPr lang="it-IT" sz="2400" dirty="0" smtClean="0">
                <a:solidFill>
                  <a:schemeClr val="tx1"/>
                </a:solidFill>
              </a:rPr>
              <a:t> made on a </a:t>
            </a:r>
            <a:r>
              <a:rPr lang="it-IT" sz="2400" dirty="0" err="1" smtClean="0">
                <a:solidFill>
                  <a:schemeClr val="tx1"/>
                </a:solidFill>
              </a:rPr>
              <a:t>pragmatic</a:t>
            </a:r>
            <a:r>
              <a:rPr lang="it-IT" sz="2400" dirty="0" smtClean="0">
                <a:solidFill>
                  <a:schemeClr val="tx1"/>
                </a:solidFill>
              </a:rPr>
              <a:t> </a:t>
            </a:r>
            <a:r>
              <a:rPr lang="it-IT" sz="2400" dirty="0" err="1" smtClean="0">
                <a:solidFill>
                  <a:schemeClr val="tx1"/>
                </a:solidFill>
              </a:rPr>
              <a:t>assessment</a:t>
            </a:r>
            <a:r>
              <a:rPr lang="it-IT" sz="2400" dirty="0" smtClean="0">
                <a:solidFill>
                  <a:schemeClr val="tx1"/>
                </a:solidFill>
              </a:rPr>
              <a:t> of the situation.</a:t>
            </a:r>
          </a:p>
          <a:p>
            <a:pPr algn="l"/>
            <a:r>
              <a:rPr lang="it-IT" sz="2400" dirty="0" smtClean="0">
                <a:solidFill>
                  <a:schemeClr val="tx1"/>
                </a:solidFill>
              </a:rPr>
              <a:t>«The </a:t>
            </a:r>
            <a:r>
              <a:rPr lang="it-IT" sz="2400" dirty="0" err="1" smtClean="0">
                <a:solidFill>
                  <a:schemeClr val="tx1"/>
                </a:solidFill>
              </a:rPr>
              <a:t>children</a:t>
            </a:r>
            <a:r>
              <a:rPr lang="it-IT" sz="2400" dirty="0" smtClean="0">
                <a:solidFill>
                  <a:schemeClr val="tx1"/>
                </a:solidFill>
              </a:rPr>
              <a:t> </a:t>
            </a:r>
            <a:r>
              <a:rPr lang="it-IT" sz="2400" dirty="0" err="1" smtClean="0">
                <a:solidFill>
                  <a:schemeClr val="tx1"/>
                </a:solidFill>
              </a:rPr>
              <a:t>will</a:t>
            </a:r>
            <a:r>
              <a:rPr lang="it-IT" sz="2400" dirty="0" smtClean="0">
                <a:solidFill>
                  <a:schemeClr val="tx1"/>
                </a:solidFill>
              </a:rPr>
              <a:t> </a:t>
            </a:r>
            <a:r>
              <a:rPr lang="it-IT" sz="2400" dirty="0" err="1" smtClean="0">
                <a:solidFill>
                  <a:schemeClr val="tx1"/>
                </a:solidFill>
              </a:rPr>
              <a:t>carry</a:t>
            </a:r>
            <a:r>
              <a:rPr lang="it-IT" sz="2400" dirty="0" smtClean="0">
                <a:solidFill>
                  <a:schemeClr val="tx1"/>
                </a:solidFill>
              </a:rPr>
              <a:t> the small boxes, the </a:t>
            </a:r>
            <a:r>
              <a:rPr lang="it-IT" sz="2400" dirty="0" err="1" smtClean="0">
                <a:solidFill>
                  <a:schemeClr val="tx1"/>
                </a:solidFill>
              </a:rPr>
              <a:t>adult</a:t>
            </a:r>
            <a:r>
              <a:rPr lang="it-IT" sz="2400" dirty="0" smtClean="0">
                <a:solidFill>
                  <a:schemeClr val="tx1"/>
                </a:solidFill>
              </a:rPr>
              <a:t> the large </a:t>
            </a:r>
            <a:r>
              <a:rPr lang="it-IT" sz="2400" dirty="0" err="1" smtClean="0">
                <a:solidFill>
                  <a:srgbClr val="FF0000"/>
                </a:solidFill>
              </a:rPr>
              <a:t>ones</a:t>
            </a:r>
            <a:r>
              <a:rPr lang="it-IT" sz="2400" dirty="0" smtClean="0">
                <a:solidFill>
                  <a:schemeClr val="tx1"/>
                </a:solidFill>
              </a:rPr>
              <a:t>»</a:t>
            </a:r>
          </a:p>
          <a:p>
            <a:pPr algn="l"/>
            <a:r>
              <a:rPr lang="it-IT" sz="2400" dirty="0" smtClean="0">
                <a:solidFill>
                  <a:schemeClr val="tx1"/>
                </a:solidFill>
              </a:rPr>
              <a:t>(</a:t>
            </a:r>
            <a:r>
              <a:rPr lang="it-IT" sz="2400" dirty="0" err="1" smtClean="0">
                <a:solidFill>
                  <a:schemeClr val="tx1"/>
                </a:solidFill>
              </a:rPr>
              <a:t>anaphoric</a:t>
            </a:r>
            <a:r>
              <a:rPr lang="it-IT" sz="2400" dirty="0" smtClean="0">
                <a:solidFill>
                  <a:schemeClr val="tx1"/>
                </a:solidFill>
              </a:rPr>
              <a:t>);</a:t>
            </a:r>
          </a:p>
          <a:p>
            <a:pPr algn="l"/>
            <a:r>
              <a:rPr lang="it-IT" sz="2400" dirty="0" smtClean="0">
                <a:solidFill>
                  <a:schemeClr val="tx1"/>
                </a:solidFill>
              </a:rPr>
              <a:t>«</a:t>
            </a:r>
            <a:r>
              <a:rPr lang="it-IT" sz="2400" dirty="0" err="1" smtClean="0">
                <a:solidFill>
                  <a:schemeClr val="tx1"/>
                </a:solidFill>
              </a:rPr>
              <a:t>If</a:t>
            </a:r>
            <a:r>
              <a:rPr lang="it-IT" sz="2400" dirty="0" smtClean="0">
                <a:solidFill>
                  <a:schemeClr val="tx1"/>
                </a:solidFill>
              </a:rPr>
              <a:t> </a:t>
            </a:r>
            <a:r>
              <a:rPr lang="it-IT" sz="2400" dirty="0" err="1" smtClean="0">
                <a:solidFill>
                  <a:schemeClr val="tx1"/>
                </a:solidFill>
              </a:rPr>
              <a:t>you</a:t>
            </a:r>
            <a:r>
              <a:rPr lang="it-IT" sz="2400" dirty="0" smtClean="0">
                <a:solidFill>
                  <a:schemeClr val="tx1"/>
                </a:solidFill>
              </a:rPr>
              <a:t> </a:t>
            </a:r>
            <a:r>
              <a:rPr lang="it-IT" sz="2400" dirty="0" err="1" smtClean="0">
                <a:solidFill>
                  <a:srgbClr val="FF0000"/>
                </a:solidFill>
              </a:rPr>
              <a:t>could</a:t>
            </a:r>
            <a:r>
              <a:rPr lang="it-IT" sz="2400" dirty="0" smtClean="0">
                <a:solidFill>
                  <a:schemeClr val="tx1"/>
                </a:solidFill>
              </a:rPr>
              <a:t>, </a:t>
            </a:r>
            <a:r>
              <a:rPr lang="it-IT" sz="2400" dirty="0" err="1" smtClean="0">
                <a:solidFill>
                  <a:schemeClr val="tx1"/>
                </a:solidFill>
              </a:rPr>
              <a:t>I’d</a:t>
            </a:r>
            <a:r>
              <a:rPr lang="it-IT" sz="2400" dirty="0" smtClean="0">
                <a:solidFill>
                  <a:schemeClr val="tx1"/>
                </a:solidFill>
              </a:rPr>
              <a:t> </a:t>
            </a:r>
            <a:r>
              <a:rPr lang="it-IT" sz="2400" dirty="0" err="1" smtClean="0">
                <a:solidFill>
                  <a:schemeClr val="tx1"/>
                </a:solidFill>
              </a:rPr>
              <a:t>like</a:t>
            </a:r>
            <a:r>
              <a:rPr lang="it-IT" sz="2400" dirty="0" smtClean="0">
                <a:solidFill>
                  <a:schemeClr val="tx1"/>
                </a:solidFill>
              </a:rPr>
              <a:t> </a:t>
            </a:r>
            <a:r>
              <a:rPr lang="it-IT" sz="2400" dirty="0" err="1" smtClean="0">
                <a:solidFill>
                  <a:schemeClr val="tx1"/>
                </a:solidFill>
              </a:rPr>
              <a:t>you</a:t>
            </a:r>
            <a:r>
              <a:rPr lang="it-IT" sz="2400" dirty="0" smtClean="0">
                <a:solidFill>
                  <a:schemeClr val="tx1"/>
                </a:solidFill>
              </a:rPr>
              <a:t> to be back </a:t>
            </a:r>
            <a:r>
              <a:rPr lang="it-IT" sz="2400" dirty="0" err="1" smtClean="0">
                <a:solidFill>
                  <a:schemeClr val="tx1"/>
                </a:solidFill>
              </a:rPr>
              <a:t>here</a:t>
            </a:r>
            <a:r>
              <a:rPr lang="it-IT" sz="2400" dirty="0" smtClean="0">
                <a:solidFill>
                  <a:schemeClr val="tx1"/>
                </a:solidFill>
              </a:rPr>
              <a:t> </a:t>
            </a:r>
            <a:r>
              <a:rPr lang="it-IT" sz="2400" dirty="0" err="1" smtClean="0">
                <a:solidFill>
                  <a:schemeClr val="tx1"/>
                </a:solidFill>
              </a:rPr>
              <a:t>at</a:t>
            </a:r>
            <a:r>
              <a:rPr lang="it-IT" sz="2400" dirty="0" smtClean="0">
                <a:solidFill>
                  <a:schemeClr val="tx1"/>
                </a:solidFill>
              </a:rPr>
              <a:t> 5.30»</a:t>
            </a:r>
          </a:p>
          <a:p>
            <a:pPr algn="l"/>
            <a:r>
              <a:rPr lang="it-IT" sz="2400" dirty="0" smtClean="0">
                <a:solidFill>
                  <a:schemeClr val="tx1"/>
                </a:solidFill>
              </a:rPr>
              <a:t>(</a:t>
            </a:r>
            <a:r>
              <a:rPr lang="it-IT" sz="2400" dirty="0" err="1" smtClean="0">
                <a:solidFill>
                  <a:schemeClr val="tx1"/>
                </a:solidFill>
              </a:rPr>
              <a:t>cataphoric</a:t>
            </a:r>
            <a:r>
              <a:rPr lang="it-IT" sz="2400" dirty="0" smtClean="0">
                <a:solidFill>
                  <a:schemeClr val="tx1"/>
                </a:solidFill>
              </a:rPr>
              <a:t>, </a:t>
            </a:r>
            <a:r>
              <a:rPr lang="it-IT" sz="2400" dirty="0" err="1" smtClean="0">
                <a:solidFill>
                  <a:schemeClr val="tx1"/>
                </a:solidFill>
              </a:rPr>
              <a:t>but</a:t>
            </a:r>
            <a:r>
              <a:rPr lang="it-IT" sz="2400" dirty="0" smtClean="0">
                <a:solidFill>
                  <a:schemeClr val="tx1"/>
                </a:solidFill>
              </a:rPr>
              <a:t> </a:t>
            </a:r>
            <a:r>
              <a:rPr lang="it-IT" sz="2400" dirty="0" err="1" smtClean="0">
                <a:solidFill>
                  <a:schemeClr val="tx1"/>
                </a:solidFill>
              </a:rPr>
              <a:t>usually</a:t>
            </a:r>
            <a:r>
              <a:rPr lang="it-IT" sz="2400" dirty="0" smtClean="0">
                <a:solidFill>
                  <a:schemeClr val="tx1"/>
                </a:solidFill>
              </a:rPr>
              <a:t> in front-</a:t>
            </a:r>
            <a:r>
              <a:rPr lang="it-IT" sz="2400" dirty="0" err="1" smtClean="0">
                <a:solidFill>
                  <a:schemeClr val="tx1"/>
                </a:solidFill>
              </a:rPr>
              <a:t>placed</a:t>
            </a:r>
            <a:r>
              <a:rPr lang="it-IT" sz="2400" dirty="0" smtClean="0">
                <a:solidFill>
                  <a:schemeClr val="tx1"/>
                </a:solidFill>
              </a:rPr>
              <a:t> subordinate </a:t>
            </a:r>
            <a:r>
              <a:rPr lang="it-IT" sz="2400" dirty="0" err="1" smtClean="0">
                <a:solidFill>
                  <a:schemeClr val="tx1"/>
                </a:solidFill>
              </a:rPr>
              <a:t>clauses</a:t>
            </a:r>
            <a:r>
              <a:rPr lang="it-IT" sz="2400" dirty="0" smtClean="0">
                <a:solidFill>
                  <a:schemeClr val="tx1"/>
                </a:solidFill>
              </a:rPr>
              <a:t>);</a:t>
            </a:r>
          </a:p>
          <a:p>
            <a:pPr algn="l"/>
            <a:r>
              <a:rPr lang="it-IT" sz="2400" dirty="0" err="1" smtClean="0">
                <a:solidFill>
                  <a:schemeClr val="tx1"/>
                </a:solidFill>
              </a:rPr>
              <a:t>Verbal</a:t>
            </a:r>
            <a:r>
              <a:rPr lang="it-IT" sz="2400" dirty="0" smtClean="0">
                <a:solidFill>
                  <a:schemeClr val="tx1"/>
                </a:solidFill>
              </a:rPr>
              <a:t> </a:t>
            </a:r>
            <a:r>
              <a:rPr lang="it-IT" sz="2400" dirty="0" err="1" smtClean="0">
                <a:solidFill>
                  <a:schemeClr val="tx1"/>
                </a:solidFill>
              </a:rPr>
              <a:t>ellipsis</a:t>
            </a:r>
            <a:r>
              <a:rPr lang="it-IT" sz="2400" dirty="0" smtClean="0">
                <a:solidFill>
                  <a:schemeClr val="tx1"/>
                </a:solidFill>
              </a:rPr>
              <a:t>, more </a:t>
            </a:r>
            <a:r>
              <a:rPr lang="it-IT" sz="2400" dirty="0" err="1" smtClean="0">
                <a:solidFill>
                  <a:schemeClr val="tx1"/>
                </a:solidFill>
              </a:rPr>
              <a:t>complex</a:t>
            </a:r>
            <a:r>
              <a:rPr lang="it-IT" sz="2400" dirty="0" smtClean="0">
                <a:solidFill>
                  <a:schemeClr val="tx1"/>
                </a:solidFill>
              </a:rPr>
              <a:t>:</a:t>
            </a:r>
          </a:p>
          <a:p>
            <a:pPr algn="l"/>
            <a:r>
              <a:rPr lang="it-IT" sz="2400" dirty="0" smtClean="0">
                <a:solidFill>
                  <a:schemeClr val="tx1"/>
                </a:solidFill>
              </a:rPr>
              <a:t>A: Will </a:t>
            </a:r>
            <a:r>
              <a:rPr lang="it-IT" sz="2400" dirty="0" err="1" smtClean="0">
                <a:solidFill>
                  <a:schemeClr val="tx1"/>
                </a:solidFill>
              </a:rPr>
              <a:t>anyone</a:t>
            </a:r>
            <a:r>
              <a:rPr lang="it-IT" sz="2400" dirty="0" smtClean="0">
                <a:solidFill>
                  <a:schemeClr val="tx1"/>
                </a:solidFill>
              </a:rPr>
              <a:t> be </a:t>
            </a:r>
            <a:r>
              <a:rPr lang="it-IT" sz="2400" dirty="0" err="1" smtClean="0">
                <a:solidFill>
                  <a:schemeClr val="tx1"/>
                </a:solidFill>
              </a:rPr>
              <a:t>waiting</a:t>
            </a:r>
            <a:r>
              <a:rPr lang="it-IT" sz="2400" dirty="0" smtClean="0">
                <a:solidFill>
                  <a:schemeClr val="tx1"/>
                </a:solidFill>
              </a:rPr>
              <a:t>?	B: Bill </a:t>
            </a:r>
            <a:r>
              <a:rPr lang="it-IT" sz="2400" dirty="0" err="1" smtClean="0">
                <a:solidFill>
                  <a:srgbClr val="FF0000"/>
                </a:solidFill>
              </a:rPr>
              <a:t>will</a:t>
            </a:r>
            <a:r>
              <a:rPr lang="it-IT" sz="2400" dirty="0" smtClean="0">
                <a:solidFill>
                  <a:schemeClr val="tx1"/>
                </a:solidFill>
              </a:rPr>
              <a:t>, I </a:t>
            </a:r>
            <a:r>
              <a:rPr lang="it-IT" sz="2400" dirty="0" err="1" smtClean="0">
                <a:solidFill>
                  <a:schemeClr val="tx1"/>
                </a:solidFill>
              </a:rPr>
              <a:t>think</a:t>
            </a:r>
            <a:r>
              <a:rPr lang="it-IT" sz="2400" dirty="0" smtClean="0">
                <a:solidFill>
                  <a:schemeClr val="tx1"/>
                </a:solidFill>
              </a:rPr>
              <a:t> (</a:t>
            </a:r>
            <a:r>
              <a:rPr lang="it-IT" sz="2400" dirty="0" err="1" smtClean="0">
                <a:solidFill>
                  <a:schemeClr val="tx1"/>
                </a:solidFill>
              </a:rPr>
              <a:t>auxiliary</a:t>
            </a:r>
            <a:r>
              <a:rPr lang="it-IT" sz="2400" dirty="0" smtClean="0">
                <a:solidFill>
                  <a:schemeClr val="tx1"/>
                </a:solidFill>
              </a:rPr>
              <a:t> </a:t>
            </a:r>
            <a:r>
              <a:rPr lang="it-IT" sz="2400" dirty="0" err="1" smtClean="0">
                <a:solidFill>
                  <a:schemeClr val="tx1"/>
                </a:solidFill>
              </a:rPr>
              <a:t>echoing</a:t>
            </a:r>
            <a:r>
              <a:rPr lang="it-IT" sz="2400" dirty="0" smtClean="0">
                <a:solidFill>
                  <a:schemeClr val="tx1"/>
                </a:solidFill>
              </a:rPr>
              <a:t> </a:t>
            </a:r>
            <a:r>
              <a:rPr lang="it-IT" sz="2400" dirty="0" err="1" smtClean="0">
                <a:solidFill>
                  <a:schemeClr val="tx1"/>
                </a:solidFill>
              </a:rPr>
              <a:t>ellipsis</a:t>
            </a:r>
            <a:r>
              <a:rPr lang="it-IT" sz="2400" dirty="0" smtClean="0">
                <a:solidFill>
                  <a:schemeClr val="tx1"/>
                </a:solidFill>
              </a:rPr>
              <a:t>)</a:t>
            </a:r>
          </a:p>
          <a:p>
            <a:pPr algn="l"/>
            <a:endParaRPr lang="it-IT" sz="2400" dirty="0">
              <a:solidFill>
                <a:schemeClr val="tx1"/>
              </a:solidFill>
            </a:endParaRPr>
          </a:p>
          <a:p>
            <a:pPr algn="l"/>
            <a:r>
              <a:rPr lang="it-IT" sz="2400" dirty="0" smtClean="0">
                <a:solidFill>
                  <a:schemeClr val="tx1"/>
                </a:solidFill>
              </a:rPr>
              <a:t>A: </a:t>
            </a:r>
            <a:r>
              <a:rPr lang="it-IT" sz="2400" dirty="0" err="1" smtClean="0">
                <a:solidFill>
                  <a:srgbClr val="FF0000"/>
                </a:solidFill>
              </a:rPr>
              <a:t>Has</a:t>
            </a:r>
            <a:r>
              <a:rPr lang="it-IT" sz="2400" dirty="0" smtClean="0">
                <a:solidFill>
                  <a:schemeClr val="tx1"/>
                </a:solidFill>
              </a:rPr>
              <a:t> </a:t>
            </a:r>
            <a:r>
              <a:rPr lang="it-IT" sz="2400" dirty="0" err="1" smtClean="0">
                <a:solidFill>
                  <a:schemeClr val="tx1"/>
                </a:solidFill>
              </a:rPr>
              <a:t>she</a:t>
            </a:r>
            <a:r>
              <a:rPr lang="it-IT" sz="2400" dirty="0" smtClean="0">
                <a:solidFill>
                  <a:schemeClr val="tx1"/>
                </a:solidFill>
              </a:rPr>
              <a:t> </a:t>
            </a:r>
            <a:r>
              <a:rPr lang="it-IT" sz="2400" dirty="0" err="1" smtClean="0">
                <a:solidFill>
                  <a:schemeClr val="tx1"/>
                </a:solidFill>
              </a:rPr>
              <a:t>remarried</a:t>
            </a:r>
            <a:r>
              <a:rPr lang="it-IT" sz="2400" dirty="0" smtClean="0">
                <a:solidFill>
                  <a:schemeClr val="tx1"/>
                </a:solidFill>
              </a:rPr>
              <a:t>? B: No, </a:t>
            </a:r>
            <a:r>
              <a:rPr lang="it-IT" sz="2400" dirty="0" err="1" smtClean="0">
                <a:solidFill>
                  <a:schemeClr val="tx1"/>
                </a:solidFill>
              </a:rPr>
              <a:t>but</a:t>
            </a:r>
            <a:r>
              <a:rPr lang="it-IT" sz="2400" dirty="0" smtClean="0">
                <a:solidFill>
                  <a:schemeClr val="tx1"/>
                </a:solidFill>
              </a:rPr>
              <a:t> </a:t>
            </a:r>
            <a:r>
              <a:rPr lang="it-IT" sz="2400" dirty="0" err="1" smtClean="0">
                <a:solidFill>
                  <a:schemeClr val="tx1"/>
                </a:solidFill>
              </a:rPr>
              <a:t>she</a:t>
            </a:r>
            <a:r>
              <a:rPr lang="it-IT" sz="2400" dirty="0" smtClean="0">
                <a:solidFill>
                  <a:schemeClr val="tx1"/>
                </a:solidFill>
              </a:rPr>
              <a:t> </a:t>
            </a:r>
            <a:r>
              <a:rPr lang="it-IT" sz="2400" dirty="0" err="1" smtClean="0">
                <a:solidFill>
                  <a:srgbClr val="FF0000"/>
                </a:solidFill>
              </a:rPr>
              <a:t>will</a:t>
            </a:r>
            <a:r>
              <a:rPr lang="it-IT" sz="2400" dirty="0" smtClean="0">
                <a:solidFill>
                  <a:schemeClr val="tx1"/>
                </a:solidFill>
              </a:rPr>
              <a:t> </a:t>
            </a:r>
            <a:r>
              <a:rPr lang="it-IT" sz="2400" dirty="0" err="1" smtClean="0">
                <a:solidFill>
                  <a:schemeClr val="tx1"/>
                </a:solidFill>
              </a:rPr>
              <a:t>one</a:t>
            </a:r>
            <a:r>
              <a:rPr lang="it-IT" sz="2400" dirty="0" smtClean="0">
                <a:solidFill>
                  <a:schemeClr val="tx1"/>
                </a:solidFill>
              </a:rPr>
              <a:t> </a:t>
            </a:r>
            <a:r>
              <a:rPr lang="it-IT" sz="2400" dirty="0" err="1" smtClean="0">
                <a:solidFill>
                  <a:schemeClr val="tx1"/>
                </a:solidFill>
              </a:rPr>
              <a:t>day</a:t>
            </a:r>
            <a:r>
              <a:rPr lang="it-IT" sz="2400" dirty="0" smtClean="0">
                <a:solidFill>
                  <a:schemeClr val="tx1"/>
                </a:solidFill>
              </a:rPr>
              <a:t>, </a:t>
            </a:r>
            <a:r>
              <a:rPr lang="it-IT" sz="2400" dirty="0" err="1" smtClean="0">
                <a:solidFill>
                  <a:schemeClr val="tx1"/>
                </a:solidFill>
              </a:rPr>
              <a:t>I’m</a:t>
            </a:r>
            <a:r>
              <a:rPr lang="it-IT" sz="2400" dirty="0" smtClean="0">
                <a:solidFill>
                  <a:schemeClr val="tx1"/>
                </a:solidFill>
              </a:rPr>
              <a:t> </a:t>
            </a:r>
            <a:r>
              <a:rPr lang="it-IT" sz="2400" dirty="0" err="1" smtClean="0">
                <a:solidFill>
                  <a:schemeClr val="tx1"/>
                </a:solidFill>
              </a:rPr>
              <a:t>sure</a:t>
            </a:r>
            <a:r>
              <a:rPr lang="it-IT" sz="2400" dirty="0" smtClean="0">
                <a:solidFill>
                  <a:schemeClr val="tx1"/>
                </a:solidFill>
              </a:rPr>
              <a:t> (</a:t>
            </a:r>
            <a:r>
              <a:rPr lang="it-IT" sz="2400" dirty="0" err="1" smtClean="0">
                <a:solidFill>
                  <a:schemeClr val="tx1"/>
                </a:solidFill>
              </a:rPr>
              <a:t>auxiliary</a:t>
            </a:r>
            <a:r>
              <a:rPr lang="it-IT" sz="2400" dirty="0" smtClean="0">
                <a:solidFill>
                  <a:schemeClr val="tx1"/>
                </a:solidFill>
              </a:rPr>
              <a:t> </a:t>
            </a:r>
            <a:r>
              <a:rPr lang="it-IT" sz="2400" dirty="0" err="1" smtClean="0">
                <a:solidFill>
                  <a:schemeClr val="tx1"/>
                </a:solidFill>
              </a:rPr>
              <a:t>contrasting</a:t>
            </a:r>
            <a:r>
              <a:rPr lang="it-IT" sz="2400" dirty="0" smtClean="0">
                <a:solidFill>
                  <a:schemeClr val="tx1"/>
                </a:solidFill>
              </a:rPr>
              <a:t>)</a:t>
            </a:r>
          </a:p>
          <a:p>
            <a:pPr algn="l"/>
            <a:endParaRPr lang="it-IT" sz="2400" dirty="0" smtClean="0">
              <a:solidFill>
                <a:schemeClr val="tx1"/>
              </a:solidFill>
            </a:endParaRPr>
          </a:p>
          <a:p>
            <a:pPr algn="l"/>
            <a:endParaRPr lang="it-IT" sz="2400" dirty="0" smtClean="0">
              <a:solidFill>
                <a:schemeClr val="tx1"/>
              </a:solidFill>
            </a:endParaRPr>
          </a:p>
        </p:txBody>
      </p:sp>
    </p:spTree>
    <p:extLst>
      <p:ext uri="{BB962C8B-B14F-4D97-AF65-F5344CB8AC3E}">
        <p14:creationId xmlns:p14="http://schemas.microsoft.com/office/powerpoint/2010/main" xmlns="" val="2589582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23636"/>
            <a:ext cx="8892480" cy="1470025"/>
          </a:xfrm>
        </p:spPr>
        <p:txBody>
          <a:bodyPr>
            <a:normAutofit/>
          </a:bodyPr>
          <a:lstStyle/>
          <a:p>
            <a:r>
              <a:rPr lang="it-IT" sz="3200" dirty="0" smtClean="0"/>
              <a:t>DA &amp; GRAMMAR – </a:t>
            </a:r>
            <a:r>
              <a:rPr lang="it-IT" sz="3200" dirty="0" err="1" smtClean="0"/>
              <a:t>Cohesive</a:t>
            </a:r>
            <a:r>
              <a:rPr lang="it-IT" sz="3200" dirty="0" smtClean="0"/>
              <a:t> </a:t>
            </a:r>
            <a:r>
              <a:rPr lang="it-IT" sz="3200" dirty="0" err="1" smtClean="0"/>
              <a:t>devices</a:t>
            </a:r>
            <a:endParaRPr lang="it-IT" sz="3200" dirty="0"/>
          </a:p>
        </p:txBody>
      </p:sp>
      <p:sp>
        <p:nvSpPr>
          <p:cNvPr id="5" name="Sottotitolo 4"/>
          <p:cNvSpPr>
            <a:spLocks noGrp="1"/>
          </p:cNvSpPr>
          <p:nvPr>
            <p:ph type="subTitle" idx="1"/>
          </p:nvPr>
        </p:nvSpPr>
        <p:spPr>
          <a:xfrm>
            <a:off x="179512" y="1069986"/>
            <a:ext cx="8640960" cy="5671382"/>
          </a:xfrm>
        </p:spPr>
        <p:txBody>
          <a:bodyPr>
            <a:normAutofit/>
          </a:bodyPr>
          <a:lstStyle/>
          <a:p>
            <a:pPr algn="l"/>
            <a:r>
              <a:rPr lang="it-IT" sz="2400" b="1" dirty="0" smtClean="0">
                <a:solidFill>
                  <a:schemeClr val="tx1"/>
                </a:solidFill>
              </a:rPr>
              <a:t>2. </a:t>
            </a:r>
            <a:r>
              <a:rPr lang="it-IT" sz="2400" b="1" dirty="0" err="1" smtClean="0">
                <a:solidFill>
                  <a:schemeClr val="tx1"/>
                </a:solidFill>
              </a:rPr>
              <a:t>Ellipsis</a:t>
            </a:r>
            <a:r>
              <a:rPr lang="it-IT" sz="2400" b="1" dirty="0" smtClean="0">
                <a:solidFill>
                  <a:schemeClr val="tx1"/>
                </a:solidFill>
              </a:rPr>
              <a:t> and </a:t>
            </a:r>
            <a:r>
              <a:rPr lang="it-IT" sz="2400" b="1" dirty="0" err="1" smtClean="0">
                <a:solidFill>
                  <a:schemeClr val="tx1"/>
                </a:solidFill>
              </a:rPr>
              <a:t>Substitution</a:t>
            </a:r>
            <a:endParaRPr lang="it-IT" sz="2400" b="1" dirty="0" smtClean="0">
              <a:solidFill>
                <a:schemeClr val="tx1"/>
              </a:solidFill>
            </a:endParaRPr>
          </a:p>
          <a:p>
            <a:pPr algn="l"/>
            <a:r>
              <a:rPr lang="it-IT" sz="2400" dirty="0" smtClean="0">
                <a:solidFill>
                  <a:schemeClr val="tx1"/>
                </a:solidFill>
              </a:rPr>
              <a:t>Whole </a:t>
            </a:r>
            <a:r>
              <a:rPr lang="it-IT" sz="2400" dirty="0" err="1" smtClean="0">
                <a:solidFill>
                  <a:schemeClr val="tx1"/>
                </a:solidFill>
              </a:rPr>
              <a:t>stretches</a:t>
            </a:r>
            <a:r>
              <a:rPr lang="it-IT" sz="2400" dirty="0" smtClean="0">
                <a:solidFill>
                  <a:schemeClr val="tx1"/>
                </a:solidFill>
              </a:rPr>
              <a:t> of </a:t>
            </a:r>
            <a:r>
              <a:rPr lang="it-IT" sz="2400" dirty="0" err="1" smtClean="0">
                <a:solidFill>
                  <a:schemeClr val="tx1"/>
                </a:solidFill>
              </a:rPr>
              <a:t>clauses</a:t>
            </a:r>
            <a:r>
              <a:rPr lang="it-IT" sz="2400" dirty="0" smtClean="0">
                <a:solidFill>
                  <a:schemeClr val="tx1"/>
                </a:solidFill>
              </a:rPr>
              <a:t> </a:t>
            </a:r>
            <a:r>
              <a:rPr lang="it-IT" sz="2400" dirty="0" err="1" smtClean="0">
                <a:solidFill>
                  <a:schemeClr val="tx1"/>
                </a:solidFill>
              </a:rPr>
              <a:t>may</a:t>
            </a:r>
            <a:r>
              <a:rPr lang="it-IT" sz="2400" dirty="0" smtClean="0">
                <a:solidFill>
                  <a:schemeClr val="tx1"/>
                </a:solidFill>
              </a:rPr>
              <a:t> be </a:t>
            </a:r>
            <a:r>
              <a:rPr lang="it-IT" sz="2400" dirty="0" err="1" smtClean="0">
                <a:solidFill>
                  <a:schemeClr val="tx1"/>
                </a:solidFill>
              </a:rPr>
              <a:t>omitted</a:t>
            </a:r>
            <a:r>
              <a:rPr lang="it-IT" sz="2400" dirty="0" smtClean="0">
                <a:solidFill>
                  <a:schemeClr val="tx1"/>
                </a:solidFill>
              </a:rPr>
              <a:t>:</a:t>
            </a:r>
          </a:p>
          <a:p>
            <a:pPr algn="l"/>
            <a:r>
              <a:rPr lang="it-IT" sz="2400" dirty="0" smtClean="0">
                <a:solidFill>
                  <a:schemeClr val="tx1"/>
                </a:solidFill>
              </a:rPr>
              <a:t>«Matteo </a:t>
            </a:r>
            <a:r>
              <a:rPr lang="it-IT" sz="2400" dirty="0" err="1" smtClean="0">
                <a:solidFill>
                  <a:schemeClr val="tx1"/>
                </a:solidFill>
              </a:rPr>
              <a:t>Renzi</a:t>
            </a:r>
            <a:r>
              <a:rPr lang="it-IT" sz="2400" dirty="0" smtClean="0">
                <a:solidFill>
                  <a:schemeClr val="tx1"/>
                </a:solidFill>
              </a:rPr>
              <a:t> </a:t>
            </a:r>
            <a:r>
              <a:rPr lang="it-IT" sz="2400" dirty="0" err="1" smtClean="0">
                <a:solidFill>
                  <a:schemeClr val="tx1"/>
                </a:solidFill>
              </a:rPr>
              <a:t>said</a:t>
            </a:r>
            <a:r>
              <a:rPr lang="it-IT" sz="2400" dirty="0" smtClean="0">
                <a:solidFill>
                  <a:schemeClr val="tx1"/>
                </a:solidFill>
              </a:rPr>
              <a:t> he </a:t>
            </a:r>
            <a:r>
              <a:rPr lang="it-IT" sz="2400" dirty="0" err="1" smtClean="0">
                <a:solidFill>
                  <a:schemeClr val="tx1"/>
                </a:solidFill>
              </a:rPr>
              <a:t>would</a:t>
            </a:r>
            <a:r>
              <a:rPr lang="it-IT" sz="2400" dirty="0" smtClean="0">
                <a:solidFill>
                  <a:schemeClr val="tx1"/>
                </a:solidFill>
              </a:rPr>
              <a:t> </a:t>
            </a:r>
            <a:r>
              <a:rPr lang="it-IT" sz="2400" dirty="0" err="1" smtClean="0">
                <a:solidFill>
                  <a:schemeClr val="tx1"/>
                </a:solidFill>
              </a:rPr>
              <a:t>add</a:t>
            </a:r>
            <a:r>
              <a:rPr lang="it-IT" sz="2400" dirty="0" smtClean="0">
                <a:solidFill>
                  <a:schemeClr val="tx1"/>
                </a:solidFill>
              </a:rPr>
              <a:t> 80 </a:t>
            </a:r>
            <a:r>
              <a:rPr lang="it-IT" sz="2400" dirty="0" err="1" smtClean="0">
                <a:solidFill>
                  <a:schemeClr val="tx1"/>
                </a:solidFill>
              </a:rPr>
              <a:t>euros</a:t>
            </a:r>
            <a:r>
              <a:rPr lang="it-IT" sz="2400" dirty="0" smtClean="0">
                <a:solidFill>
                  <a:schemeClr val="tx1"/>
                </a:solidFill>
              </a:rPr>
              <a:t> to some </a:t>
            </a:r>
            <a:r>
              <a:rPr lang="it-IT" sz="2400" dirty="0" err="1" smtClean="0">
                <a:solidFill>
                  <a:schemeClr val="tx1"/>
                </a:solidFill>
              </a:rPr>
              <a:t>salaries</a:t>
            </a:r>
            <a:r>
              <a:rPr lang="it-IT" sz="2400" dirty="0">
                <a:solidFill>
                  <a:schemeClr val="tx1"/>
                </a:solidFill>
              </a:rPr>
              <a:t> </a:t>
            </a:r>
            <a:r>
              <a:rPr lang="it-IT" sz="2400" dirty="0" err="1" smtClean="0">
                <a:solidFill>
                  <a:schemeClr val="tx1"/>
                </a:solidFill>
              </a:rPr>
              <a:t>as</a:t>
            </a:r>
            <a:r>
              <a:rPr lang="it-IT" sz="2400" dirty="0" smtClean="0">
                <a:solidFill>
                  <a:schemeClr val="tx1"/>
                </a:solidFill>
              </a:rPr>
              <a:t> </a:t>
            </a:r>
            <a:r>
              <a:rPr lang="it-IT" sz="2400" dirty="0" err="1" smtClean="0">
                <a:solidFill>
                  <a:schemeClr val="tx1"/>
                </a:solidFill>
              </a:rPr>
              <a:t>soon</a:t>
            </a:r>
            <a:r>
              <a:rPr lang="it-IT" sz="2400" dirty="0" smtClean="0">
                <a:solidFill>
                  <a:schemeClr val="tx1"/>
                </a:solidFill>
              </a:rPr>
              <a:t> </a:t>
            </a:r>
            <a:r>
              <a:rPr lang="it-IT" sz="2400" dirty="0" err="1" smtClean="0">
                <a:solidFill>
                  <a:schemeClr val="tx1"/>
                </a:solidFill>
              </a:rPr>
              <a:t>as</a:t>
            </a:r>
            <a:r>
              <a:rPr lang="it-IT" sz="2400" dirty="0" smtClean="0">
                <a:solidFill>
                  <a:schemeClr val="tx1"/>
                </a:solidFill>
              </a:rPr>
              <a:t> he </a:t>
            </a:r>
            <a:r>
              <a:rPr lang="it-IT" sz="2400" dirty="0" err="1" smtClean="0">
                <a:solidFill>
                  <a:schemeClr val="tx1"/>
                </a:solidFill>
              </a:rPr>
              <a:t>could</a:t>
            </a:r>
            <a:r>
              <a:rPr lang="it-IT" sz="2400" dirty="0" smtClean="0">
                <a:solidFill>
                  <a:schemeClr val="tx1"/>
                </a:solidFill>
              </a:rPr>
              <a:t>, and he </a:t>
            </a:r>
            <a:r>
              <a:rPr lang="it-IT" sz="2400" dirty="0" err="1" smtClean="0">
                <a:solidFill>
                  <a:schemeClr val="tx1"/>
                </a:solidFill>
              </a:rPr>
              <a:t>has</a:t>
            </a:r>
            <a:r>
              <a:rPr lang="it-IT" sz="2400" dirty="0" smtClean="0">
                <a:solidFill>
                  <a:schemeClr val="tx1"/>
                </a:solidFill>
              </a:rPr>
              <a:t>»</a:t>
            </a:r>
          </a:p>
          <a:p>
            <a:pPr algn="l"/>
            <a:endParaRPr lang="it-IT" sz="2400" dirty="0">
              <a:solidFill>
                <a:schemeClr val="tx1"/>
              </a:solidFill>
            </a:endParaRPr>
          </a:p>
          <a:p>
            <a:pPr algn="l"/>
            <a:r>
              <a:rPr lang="it-IT" sz="2400" dirty="0" err="1" smtClean="0">
                <a:solidFill>
                  <a:schemeClr val="tx1"/>
                </a:solidFill>
              </a:rPr>
              <a:t>Substitution</a:t>
            </a:r>
            <a:r>
              <a:rPr lang="it-IT" sz="2400" dirty="0" smtClean="0">
                <a:solidFill>
                  <a:schemeClr val="tx1"/>
                </a:solidFill>
              </a:rPr>
              <a:t> </a:t>
            </a:r>
            <a:r>
              <a:rPr lang="it-IT" sz="2400" dirty="0" err="1" smtClean="0">
                <a:solidFill>
                  <a:schemeClr val="tx1"/>
                </a:solidFill>
              </a:rPr>
              <a:t>is</a:t>
            </a:r>
            <a:r>
              <a:rPr lang="it-IT" sz="2400" dirty="0" smtClean="0">
                <a:solidFill>
                  <a:schemeClr val="tx1"/>
                </a:solidFill>
              </a:rPr>
              <a:t> </a:t>
            </a:r>
            <a:r>
              <a:rPr lang="it-IT" sz="2400" dirty="0" err="1" smtClean="0">
                <a:solidFill>
                  <a:schemeClr val="tx1"/>
                </a:solidFill>
              </a:rPr>
              <a:t>similar</a:t>
            </a:r>
            <a:r>
              <a:rPr lang="it-IT" sz="2400" dirty="0" smtClean="0">
                <a:solidFill>
                  <a:schemeClr val="tx1"/>
                </a:solidFill>
              </a:rPr>
              <a:t> to </a:t>
            </a:r>
            <a:r>
              <a:rPr lang="it-IT" sz="2400" dirty="0" err="1" smtClean="0">
                <a:solidFill>
                  <a:schemeClr val="tx1"/>
                </a:solidFill>
              </a:rPr>
              <a:t>ellipsis</a:t>
            </a:r>
            <a:r>
              <a:rPr lang="it-IT" sz="2400" dirty="0" smtClean="0">
                <a:solidFill>
                  <a:schemeClr val="tx1"/>
                </a:solidFill>
              </a:rPr>
              <a:t> </a:t>
            </a:r>
            <a:r>
              <a:rPr lang="it-IT" sz="2400" dirty="0" err="1" smtClean="0">
                <a:solidFill>
                  <a:schemeClr val="tx1"/>
                </a:solidFill>
              </a:rPr>
              <a:t>as</a:t>
            </a:r>
            <a:r>
              <a:rPr lang="it-IT" sz="2400" dirty="0" smtClean="0">
                <a:solidFill>
                  <a:schemeClr val="tx1"/>
                </a:solidFill>
              </a:rPr>
              <a:t> </a:t>
            </a:r>
            <a:r>
              <a:rPr lang="it-IT" sz="2400" dirty="0" err="1" smtClean="0">
                <a:solidFill>
                  <a:schemeClr val="tx1"/>
                </a:solidFill>
              </a:rPr>
              <a:t>it</a:t>
            </a:r>
            <a:r>
              <a:rPr lang="it-IT" sz="2400" dirty="0" smtClean="0">
                <a:solidFill>
                  <a:schemeClr val="tx1"/>
                </a:solidFill>
              </a:rPr>
              <a:t> </a:t>
            </a:r>
            <a:r>
              <a:rPr lang="it-IT" sz="2400" dirty="0" err="1" smtClean="0">
                <a:solidFill>
                  <a:schemeClr val="tx1"/>
                </a:solidFill>
              </a:rPr>
              <a:t>operates</a:t>
            </a:r>
            <a:r>
              <a:rPr lang="it-IT" sz="2400" dirty="0" smtClean="0">
                <a:solidFill>
                  <a:schemeClr val="tx1"/>
                </a:solidFill>
              </a:rPr>
              <a:t> </a:t>
            </a:r>
            <a:r>
              <a:rPr lang="it-IT" sz="2400" dirty="0" err="1" smtClean="0">
                <a:solidFill>
                  <a:schemeClr val="tx1"/>
                </a:solidFill>
              </a:rPr>
              <a:t>wither</a:t>
            </a:r>
            <a:r>
              <a:rPr lang="it-IT" sz="2400" dirty="0" smtClean="0">
                <a:solidFill>
                  <a:schemeClr val="tx1"/>
                </a:solidFill>
              </a:rPr>
              <a:t> </a:t>
            </a:r>
            <a:r>
              <a:rPr lang="it-IT" sz="2400" dirty="0" err="1" smtClean="0">
                <a:solidFill>
                  <a:schemeClr val="tx1"/>
                </a:solidFill>
              </a:rPr>
              <a:t>at</a:t>
            </a:r>
            <a:r>
              <a:rPr lang="it-IT" sz="2400" dirty="0" smtClean="0">
                <a:solidFill>
                  <a:schemeClr val="tx1"/>
                </a:solidFill>
              </a:rPr>
              <a:t> the </a:t>
            </a:r>
            <a:r>
              <a:rPr lang="it-IT" sz="2400" dirty="0" err="1" smtClean="0">
                <a:solidFill>
                  <a:schemeClr val="tx1"/>
                </a:solidFill>
              </a:rPr>
              <a:t>nominal</a:t>
            </a:r>
            <a:r>
              <a:rPr lang="it-IT" sz="2400" dirty="0" smtClean="0">
                <a:solidFill>
                  <a:schemeClr val="tx1"/>
                </a:solidFill>
              </a:rPr>
              <a:t>, </a:t>
            </a:r>
            <a:r>
              <a:rPr lang="it-IT" sz="2400" dirty="0" err="1" smtClean="0">
                <a:solidFill>
                  <a:schemeClr val="tx1"/>
                </a:solidFill>
              </a:rPr>
              <a:t>verbal</a:t>
            </a:r>
            <a:r>
              <a:rPr lang="it-IT" sz="2400" dirty="0" smtClean="0">
                <a:solidFill>
                  <a:schemeClr val="tx1"/>
                </a:solidFill>
              </a:rPr>
              <a:t> or </a:t>
            </a:r>
            <a:r>
              <a:rPr lang="it-IT" sz="2400" dirty="0" err="1" smtClean="0">
                <a:solidFill>
                  <a:schemeClr val="tx1"/>
                </a:solidFill>
              </a:rPr>
              <a:t>clausal</a:t>
            </a:r>
            <a:r>
              <a:rPr lang="it-IT" sz="2400" dirty="0" smtClean="0">
                <a:solidFill>
                  <a:schemeClr val="tx1"/>
                </a:solidFill>
              </a:rPr>
              <a:t> </a:t>
            </a:r>
            <a:r>
              <a:rPr lang="it-IT" sz="2400" dirty="0" err="1" smtClean="0">
                <a:solidFill>
                  <a:schemeClr val="tx1"/>
                </a:solidFill>
              </a:rPr>
              <a:t>level</a:t>
            </a:r>
            <a:r>
              <a:rPr lang="it-IT" sz="2400" dirty="0" smtClean="0">
                <a:solidFill>
                  <a:schemeClr val="tx1"/>
                </a:solidFill>
              </a:rPr>
              <a:t>.</a:t>
            </a:r>
          </a:p>
          <a:p>
            <a:pPr algn="l"/>
            <a:r>
              <a:rPr lang="it-IT" sz="2400" dirty="0" smtClean="0">
                <a:solidFill>
                  <a:schemeClr val="tx1"/>
                </a:solidFill>
              </a:rPr>
              <a:t>- </a:t>
            </a:r>
            <a:r>
              <a:rPr lang="it-IT" sz="2400" dirty="0" err="1" smtClean="0">
                <a:solidFill>
                  <a:schemeClr val="tx1"/>
                </a:solidFill>
              </a:rPr>
              <a:t>One</a:t>
            </a:r>
            <a:r>
              <a:rPr lang="it-IT" sz="2400" dirty="0" smtClean="0">
                <a:solidFill>
                  <a:schemeClr val="tx1"/>
                </a:solidFill>
              </a:rPr>
              <a:t>(s). I </a:t>
            </a:r>
            <a:r>
              <a:rPr lang="it-IT" sz="2400" dirty="0" err="1" smtClean="0">
                <a:solidFill>
                  <a:schemeClr val="tx1"/>
                </a:solidFill>
              </a:rPr>
              <a:t>offered</a:t>
            </a:r>
            <a:r>
              <a:rPr lang="it-IT" sz="2400" dirty="0" smtClean="0">
                <a:solidFill>
                  <a:schemeClr val="tx1"/>
                </a:solidFill>
              </a:rPr>
              <a:t> hima an </a:t>
            </a:r>
            <a:r>
              <a:rPr lang="it-IT" sz="2400" dirty="0" err="1" smtClean="0">
                <a:solidFill>
                  <a:schemeClr val="tx1"/>
                </a:solidFill>
              </a:rPr>
              <a:t>ice</a:t>
            </a:r>
            <a:r>
              <a:rPr lang="it-IT" sz="2400" dirty="0" smtClean="0">
                <a:solidFill>
                  <a:schemeClr val="tx1"/>
                </a:solidFill>
              </a:rPr>
              <a:t> </a:t>
            </a:r>
            <a:r>
              <a:rPr lang="it-IT" sz="2400" dirty="0" err="1" smtClean="0">
                <a:solidFill>
                  <a:schemeClr val="tx1"/>
                </a:solidFill>
              </a:rPr>
              <a:t>cream</a:t>
            </a:r>
            <a:r>
              <a:rPr lang="it-IT" sz="2400" dirty="0" smtClean="0">
                <a:solidFill>
                  <a:schemeClr val="tx1"/>
                </a:solidFill>
              </a:rPr>
              <a:t>. He </a:t>
            </a:r>
            <a:r>
              <a:rPr lang="it-IT" sz="2400" dirty="0" err="1" smtClean="0">
                <a:solidFill>
                  <a:schemeClr val="tx1"/>
                </a:solidFill>
              </a:rPr>
              <a:t>said</a:t>
            </a:r>
            <a:r>
              <a:rPr lang="it-IT" sz="2400" dirty="0" smtClean="0">
                <a:solidFill>
                  <a:schemeClr val="tx1"/>
                </a:solidFill>
              </a:rPr>
              <a:t> he </a:t>
            </a:r>
            <a:r>
              <a:rPr lang="it-IT" sz="2400" dirty="0" err="1" smtClean="0">
                <a:solidFill>
                  <a:schemeClr val="tx1"/>
                </a:solidFill>
              </a:rPr>
              <a:t>didn’t</a:t>
            </a:r>
            <a:r>
              <a:rPr lang="it-IT" sz="2400" dirty="0" smtClean="0">
                <a:solidFill>
                  <a:schemeClr val="tx1"/>
                </a:solidFill>
              </a:rPr>
              <a:t> </a:t>
            </a:r>
            <a:r>
              <a:rPr lang="it-IT" sz="2400" dirty="0" err="1" smtClean="0">
                <a:solidFill>
                  <a:schemeClr val="tx1"/>
                </a:solidFill>
              </a:rPr>
              <a:t>want</a:t>
            </a:r>
            <a:r>
              <a:rPr lang="it-IT" sz="2400" dirty="0" smtClean="0">
                <a:solidFill>
                  <a:schemeClr val="tx1"/>
                </a:solidFill>
              </a:rPr>
              <a:t> </a:t>
            </a:r>
            <a:r>
              <a:rPr lang="it-IT" sz="2400" dirty="0" err="1" smtClean="0">
                <a:solidFill>
                  <a:srgbClr val="FF0000"/>
                </a:solidFill>
              </a:rPr>
              <a:t>one</a:t>
            </a:r>
            <a:r>
              <a:rPr lang="it-IT" sz="2400" dirty="0" smtClean="0">
                <a:solidFill>
                  <a:srgbClr val="FF0000"/>
                </a:solidFill>
              </a:rPr>
              <a:t>.</a:t>
            </a:r>
          </a:p>
          <a:p>
            <a:pPr algn="l"/>
            <a:r>
              <a:rPr lang="it-IT" sz="2400" dirty="0" smtClean="0">
                <a:solidFill>
                  <a:schemeClr val="tx1"/>
                </a:solidFill>
              </a:rPr>
              <a:t>- Do: </a:t>
            </a:r>
            <a:r>
              <a:rPr lang="it-IT" sz="2400" dirty="0" err="1" smtClean="0">
                <a:solidFill>
                  <a:schemeClr val="tx1"/>
                </a:solidFill>
              </a:rPr>
              <a:t>Why</a:t>
            </a:r>
            <a:r>
              <a:rPr lang="it-IT" sz="2400" dirty="0" smtClean="0">
                <a:solidFill>
                  <a:schemeClr val="tx1"/>
                </a:solidFill>
              </a:rPr>
              <a:t> </a:t>
            </a:r>
            <a:r>
              <a:rPr lang="it-IT" sz="2400" dirty="0" err="1" smtClean="0">
                <a:solidFill>
                  <a:schemeClr val="tx1"/>
                </a:solidFill>
              </a:rPr>
              <a:t>don’t</a:t>
            </a:r>
            <a:r>
              <a:rPr lang="it-IT" sz="2400" dirty="0" smtClean="0">
                <a:solidFill>
                  <a:schemeClr val="tx1"/>
                </a:solidFill>
              </a:rPr>
              <a:t> </a:t>
            </a:r>
            <a:r>
              <a:rPr lang="it-IT" sz="2400" dirty="0" err="1" smtClean="0">
                <a:solidFill>
                  <a:schemeClr val="tx1"/>
                </a:solidFill>
              </a:rPr>
              <a:t>you</a:t>
            </a:r>
            <a:r>
              <a:rPr lang="it-IT" sz="2400" dirty="0" smtClean="0">
                <a:solidFill>
                  <a:schemeClr val="tx1"/>
                </a:solidFill>
              </a:rPr>
              <a:t> </a:t>
            </a:r>
            <a:r>
              <a:rPr lang="it-IT" sz="2400" dirty="0" err="1" smtClean="0">
                <a:solidFill>
                  <a:schemeClr val="tx1"/>
                </a:solidFill>
              </a:rPr>
              <a:t>find</a:t>
            </a:r>
            <a:r>
              <a:rPr lang="it-IT" sz="2400" dirty="0" smtClean="0">
                <a:solidFill>
                  <a:schemeClr val="tx1"/>
                </a:solidFill>
              </a:rPr>
              <a:t> </a:t>
            </a:r>
            <a:r>
              <a:rPr lang="it-IT" sz="2400" dirty="0" err="1" smtClean="0">
                <a:solidFill>
                  <a:schemeClr val="tx1"/>
                </a:solidFill>
              </a:rPr>
              <a:t>another</a:t>
            </a:r>
            <a:r>
              <a:rPr lang="it-IT" sz="2400" dirty="0" smtClean="0">
                <a:solidFill>
                  <a:schemeClr val="tx1"/>
                </a:solidFill>
              </a:rPr>
              <a:t> boyfriend? I </a:t>
            </a:r>
            <a:r>
              <a:rPr lang="it-IT" sz="2400" dirty="0" err="1" smtClean="0">
                <a:solidFill>
                  <a:schemeClr val="tx1"/>
                </a:solidFill>
              </a:rPr>
              <a:t>might</a:t>
            </a:r>
            <a:r>
              <a:rPr lang="it-IT" sz="2400" dirty="0" smtClean="0">
                <a:solidFill>
                  <a:schemeClr val="tx1"/>
                </a:solidFill>
              </a:rPr>
              <a:t> </a:t>
            </a:r>
            <a:r>
              <a:rPr lang="it-IT" sz="2400" dirty="0" smtClean="0">
                <a:solidFill>
                  <a:srgbClr val="FF0000"/>
                </a:solidFill>
              </a:rPr>
              <a:t>do</a:t>
            </a:r>
            <a:r>
              <a:rPr lang="it-IT" sz="2400" dirty="0" smtClean="0">
                <a:solidFill>
                  <a:schemeClr val="tx1"/>
                </a:solidFill>
              </a:rPr>
              <a:t> </a:t>
            </a:r>
            <a:r>
              <a:rPr lang="it-IT" sz="2400" dirty="0" err="1" smtClean="0">
                <a:solidFill>
                  <a:schemeClr val="tx1"/>
                </a:solidFill>
              </a:rPr>
              <a:t>that</a:t>
            </a:r>
            <a:r>
              <a:rPr lang="it-IT" sz="2400" dirty="0" smtClean="0">
                <a:solidFill>
                  <a:schemeClr val="tx1"/>
                </a:solidFill>
              </a:rPr>
              <a:t>.</a:t>
            </a:r>
          </a:p>
          <a:p>
            <a:pPr algn="l"/>
            <a:r>
              <a:rPr lang="it-IT" sz="2400" dirty="0" smtClean="0">
                <a:solidFill>
                  <a:schemeClr val="tx1"/>
                </a:solidFill>
              </a:rPr>
              <a:t>-So/</a:t>
            </a:r>
            <a:r>
              <a:rPr lang="it-IT" sz="2400" dirty="0" err="1" smtClean="0">
                <a:solidFill>
                  <a:schemeClr val="tx1"/>
                </a:solidFill>
              </a:rPr>
              <a:t>not</a:t>
            </a:r>
            <a:r>
              <a:rPr lang="it-IT" sz="2400" dirty="0" smtClean="0">
                <a:solidFill>
                  <a:schemeClr val="tx1"/>
                </a:solidFill>
              </a:rPr>
              <a:t>: Do </a:t>
            </a:r>
            <a:r>
              <a:rPr lang="it-IT" sz="2400" dirty="0" err="1" smtClean="0">
                <a:solidFill>
                  <a:schemeClr val="tx1"/>
                </a:solidFill>
              </a:rPr>
              <a:t>you</a:t>
            </a:r>
            <a:r>
              <a:rPr lang="it-IT" sz="2400" dirty="0" smtClean="0">
                <a:solidFill>
                  <a:schemeClr val="tx1"/>
                </a:solidFill>
              </a:rPr>
              <a:t> </a:t>
            </a:r>
            <a:r>
              <a:rPr lang="it-IT" sz="2400" dirty="0" err="1" smtClean="0">
                <a:solidFill>
                  <a:schemeClr val="tx1"/>
                </a:solidFill>
              </a:rPr>
              <a:t>need</a:t>
            </a:r>
            <a:r>
              <a:rPr lang="it-IT" sz="2400" dirty="0" smtClean="0">
                <a:solidFill>
                  <a:schemeClr val="tx1"/>
                </a:solidFill>
              </a:rPr>
              <a:t> a lift? </a:t>
            </a:r>
            <a:r>
              <a:rPr lang="it-IT" sz="2400" dirty="0" err="1" smtClean="0">
                <a:solidFill>
                  <a:schemeClr val="tx1"/>
                </a:solidFill>
              </a:rPr>
              <a:t>If</a:t>
            </a:r>
            <a:r>
              <a:rPr lang="it-IT" sz="2400" dirty="0" smtClean="0">
                <a:solidFill>
                  <a:schemeClr val="tx1"/>
                </a:solidFill>
              </a:rPr>
              <a:t> </a:t>
            </a:r>
            <a:r>
              <a:rPr lang="it-IT" sz="2400" dirty="0" smtClean="0">
                <a:solidFill>
                  <a:srgbClr val="FF0000"/>
                </a:solidFill>
              </a:rPr>
              <a:t>so</a:t>
            </a:r>
            <a:r>
              <a:rPr lang="it-IT" sz="2400" dirty="0" smtClean="0">
                <a:solidFill>
                  <a:schemeClr val="tx1"/>
                </a:solidFill>
              </a:rPr>
              <a:t>, </a:t>
            </a:r>
            <a:r>
              <a:rPr lang="it-IT" sz="2400" dirty="0" err="1" smtClean="0">
                <a:solidFill>
                  <a:schemeClr val="tx1"/>
                </a:solidFill>
              </a:rPr>
              <a:t>wait</a:t>
            </a:r>
            <a:r>
              <a:rPr lang="it-IT" sz="2400" dirty="0" smtClean="0">
                <a:solidFill>
                  <a:schemeClr val="tx1"/>
                </a:solidFill>
              </a:rPr>
              <a:t> for me, </a:t>
            </a:r>
            <a:r>
              <a:rPr lang="it-IT" sz="2400" dirty="0" err="1" smtClean="0">
                <a:solidFill>
                  <a:schemeClr val="tx1"/>
                </a:solidFill>
              </a:rPr>
              <a:t>if</a:t>
            </a:r>
            <a:r>
              <a:rPr lang="it-IT" sz="2400" dirty="0" smtClean="0">
                <a:solidFill>
                  <a:schemeClr val="tx1"/>
                </a:solidFill>
              </a:rPr>
              <a:t> </a:t>
            </a:r>
            <a:r>
              <a:rPr lang="it-IT" sz="2400" dirty="0" err="1" smtClean="0">
                <a:solidFill>
                  <a:srgbClr val="FF0000"/>
                </a:solidFill>
              </a:rPr>
              <a:t>not</a:t>
            </a:r>
            <a:r>
              <a:rPr lang="it-IT" sz="2400" dirty="0" smtClean="0">
                <a:solidFill>
                  <a:schemeClr val="tx1"/>
                </a:solidFill>
              </a:rPr>
              <a:t>, </a:t>
            </a:r>
            <a:r>
              <a:rPr lang="it-IT" sz="2400" dirty="0" err="1" smtClean="0">
                <a:solidFill>
                  <a:schemeClr val="tx1"/>
                </a:solidFill>
              </a:rPr>
              <a:t>I’ll</a:t>
            </a:r>
            <a:r>
              <a:rPr lang="it-IT" sz="2400" dirty="0" smtClean="0">
                <a:solidFill>
                  <a:schemeClr val="tx1"/>
                </a:solidFill>
              </a:rPr>
              <a:t> </a:t>
            </a:r>
            <a:r>
              <a:rPr lang="it-IT" sz="2400" dirty="0" err="1" smtClean="0">
                <a:solidFill>
                  <a:schemeClr val="tx1"/>
                </a:solidFill>
              </a:rPr>
              <a:t>see</a:t>
            </a:r>
            <a:r>
              <a:rPr lang="it-IT" sz="2400" dirty="0" smtClean="0">
                <a:solidFill>
                  <a:schemeClr val="tx1"/>
                </a:solidFill>
              </a:rPr>
              <a:t> </a:t>
            </a:r>
            <a:r>
              <a:rPr lang="it-IT" sz="2400" dirty="0" err="1" smtClean="0">
                <a:solidFill>
                  <a:schemeClr val="tx1"/>
                </a:solidFill>
              </a:rPr>
              <a:t>you</a:t>
            </a:r>
            <a:r>
              <a:rPr lang="it-IT" sz="2400" dirty="0" smtClean="0">
                <a:solidFill>
                  <a:schemeClr val="tx1"/>
                </a:solidFill>
              </a:rPr>
              <a:t> </a:t>
            </a:r>
            <a:r>
              <a:rPr lang="it-IT" sz="2400" dirty="0" err="1" smtClean="0">
                <a:solidFill>
                  <a:schemeClr val="tx1"/>
                </a:solidFill>
              </a:rPr>
              <a:t>there</a:t>
            </a:r>
            <a:r>
              <a:rPr lang="it-IT" sz="2400" dirty="0" smtClean="0">
                <a:solidFill>
                  <a:schemeClr val="tx1"/>
                </a:solidFill>
              </a:rPr>
              <a:t>.</a:t>
            </a:r>
          </a:p>
          <a:p>
            <a:pPr algn="l"/>
            <a:r>
              <a:rPr lang="it-IT" sz="2400" dirty="0" smtClean="0">
                <a:solidFill>
                  <a:schemeClr val="tx1"/>
                </a:solidFill>
              </a:rPr>
              <a:t>- </a:t>
            </a:r>
            <a:r>
              <a:rPr lang="it-IT" sz="2400" dirty="0" err="1" smtClean="0">
                <a:solidFill>
                  <a:schemeClr val="tx1"/>
                </a:solidFill>
              </a:rPr>
              <a:t>Same</a:t>
            </a:r>
            <a:r>
              <a:rPr lang="it-IT" sz="2400" dirty="0" smtClean="0">
                <a:solidFill>
                  <a:schemeClr val="tx1"/>
                </a:solidFill>
              </a:rPr>
              <a:t>: He </a:t>
            </a:r>
            <a:r>
              <a:rPr lang="it-IT" sz="2400" dirty="0" err="1" smtClean="0">
                <a:solidFill>
                  <a:schemeClr val="tx1"/>
                </a:solidFill>
              </a:rPr>
              <a:t>chose</a:t>
            </a:r>
            <a:r>
              <a:rPr lang="it-IT" sz="2400" dirty="0" smtClean="0">
                <a:solidFill>
                  <a:schemeClr val="tx1"/>
                </a:solidFill>
              </a:rPr>
              <a:t> the </a:t>
            </a:r>
            <a:r>
              <a:rPr lang="it-IT" sz="2400" dirty="0" err="1" smtClean="0">
                <a:solidFill>
                  <a:schemeClr val="tx1"/>
                </a:solidFill>
              </a:rPr>
              <a:t>beef</a:t>
            </a:r>
            <a:r>
              <a:rPr lang="it-IT" sz="2400" dirty="0" smtClean="0">
                <a:solidFill>
                  <a:schemeClr val="tx1"/>
                </a:solidFill>
              </a:rPr>
              <a:t>, I </a:t>
            </a:r>
            <a:r>
              <a:rPr lang="it-IT" sz="2400" dirty="0" err="1" smtClean="0">
                <a:solidFill>
                  <a:schemeClr val="tx1"/>
                </a:solidFill>
              </a:rPr>
              <a:t>chose</a:t>
            </a:r>
            <a:r>
              <a:rPr lang="it-IT" sz="2400" dirty="0" smtClean="0">
                <a:solidFill>
                  <a:schemeClr val="tx1"/>
                </a:solidFill>
              </a:rPr>
              <a:t> the </a:t>
            </a:r>
            <a:r>
              <a:rPr lang="it-IT" sz="2400" dirty="0" err="1" smtClean="0">
                <a:solidFill>
                  <a:srgbClr val="FF0000"/>
                </a:solidFill>
              </a:rPr>
              <a:t>same</a:t>
            </a:r>
            <a:r>
              <a:rPr lang="it-IT" sz="2400" dirty="0" smtClean="0">
                <a:solidFill>
                  <a:schemeClr val="tx1"/>
                </a:solidFill>
              </a:rPr>
              <a:t> (I </a:t>
            </a:r>
            <a:r>
              <a:rPr lang="it-IT" sz="2400" dirty="0" err="1" smtClean="0">
                <a:solidFill>
                  <a:srgbClr val="FF0000"/>
                </a:solidFill>
              </a:rPr>
              <a:t>did</a:t>
            </a:r>
            <a:r>
              <a:rPr lang="it-IT" sz="2400" dirty="0" smtClean="0">
                <a:solidFill>
                  <a:schemeClr val="tx1"/>
                </a:solidFill>
              </a:rPr>
              <a:t> the </a:t>
            </a:r>
            <a:r>
              <a:rPr lang="it-IT" sz="2400" dirty="0" err="1" smtClean="0">
                <a:solidFill>
                  <a:srgbClr val="FF0000"/>
                </a:solidFill>
              </a:rPr>
              <a:t>same</a:t>
            </a:r>
            <a:r>
              <a:rPr lang="it-IT" sz="2400" dirty="0" smtClean="0">
                <a:solidFill>
                  <a:schemeClr val="tx1"/>
                </a:solidFill>
              </a:rPr>
              <a:t>)</a:t>
            </a:r>
          </a:p>
          <a:p>
            <a:pPr algn="l"/>
            <a:endParaRPr lang="it-IT" sz="2400" dirty="0" smtClean="0">
              <a:solidFill>
                <a:schemeClr val="tx1"/>
              </a:solidFill>
            </a:endParaRPr>
          </a:p>
        </p:txBody>
      </p:sp>
    </p:spTree>
    <p:extLst>
      <p:ext uri="{BB962C8B-B14F-4D97-AF65-F5344CB8AC3E}">
        <p14:creationId xmlns:p14="http://schemas.microsoft.com/office/powerpoint/2010/main" xmlns="" val="59743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87691" y="1556792"/>
            <a:ext cx="8928992" cy="4752528"/>
          </a:xfrm>
        </p:spPr>
        <p:txBody>
          <a:bodyPr>
            <a:normAutofit/>
          </a:bodyPr>
          <a:lstStyle/>
          <a:p>
            <a:pPr algn="just"/>
            <a:r>
              <a:rPr lang="it-IT" dirty="0" smtClean="0">
                <a:solidFill>
                  <a:schemeClr val="bg2">
                    <a:lumMod val="10000"/>
                  </a:schemeClr>
                </a:solidFill>
              </a:rPr>
              <a:t>D.A. </a:t>
            </a:r>
            <a:r>
              <a:rPr lang="it-IT" dirty="0" err="1" smtClean="0">
                <a:solidFill>
                  <a:schemeClr val="bg2">
                    <a:lumMod val="10000"/>
                  </a:schemeClr>
                </a:solidFill>
              </a:rPr>
              <a:t>is</a:t>
            </a:r>
            <a:r>
              <a:rPr lang="it-IT" dirty="0" smtClean="0">
                <a:solidFill>
                  <a:schemeClr val="bg2">
                    <a:lumMod val="10000"/>
                  </a:schemeClr>
                </a:solidFill>
              </a:rPr>
              <a:t> </a:t>
            </a:r>
            <a:r>
              <a:rPr lang="it-IT" dirty="0" err="1" smtClean="0">
                <a:solidFill>
                  <a:schemeClr val="bg2">
                    <a:lumMod val="10000"/>
                  </a:schemeClr>
                </a:solidFill>
              </a:rPr>
              <a:t>interested</a:t>
            </a:r>
            <a:r>
              <a:rPr lang="it-IT" dirty="0" smtClean="0">
                <a:solidFill>
                  <a:schemeClr val="bg2">
                    <a:lumMod val="10000"/>
                  </a:schemeClr>
                </a:solidFill>
              </a:rPr>
              <a:t> in the </a:t>
            </a:r>
            <a:r>
              <a:rPr lang="it-IT" dirty="0" err="1" smtClean="0">
                <a:solidFill>
                  <a:schemeClr val="bg2">
                    <a:lumMod val="10000"/>
                  </a:schemeClr>
                </a:solidFill>
              </a:rPr>
              <a:t>relationship</a:t>
            </a:r>
            <a:r>
              <a:rPr lang="it-IT" dirty="0" smtClean="0">
                <a:solidFill>
                  <a:schemeClr val="bg2">
                    <a:lumMod val="10000"/>
                  </a:schemeClr>
                </a:solidFill>
              </a:rPr>
              <a:t> </a:t>
            </a:r>
            <a:r>
              <a:rPr lang="it-IT" dirty="0" err="1" smtClean="0">
                <a:solidFill>
                  <a:schemeClr val="bg2">
                    <a:lumMod val="10000"/>
                  </a:schemeClr>
                </a:solidFill>
              </a:rPr>
              <a:t>between</a:t>
            </a:r>
            <a:r>
              <a:rPr lang="it-IT" dirty="0" smtClean="0">
                <a:solidFill>
                  <a:schemeClr val="bg2">
                    <a:lumMod val="10000"/>
                  </a:schemeClr>
                </a:solidFill>
              </a:rPr>
              <a:t> </a:t>
            </a:r>
            <a:r>
              <a:rPr lang="it-IT" dirty="0" err="1" smtClean="0">
                <a:solidFill>
                  <a:schemeClr val="bg2">
                    <a:lumMod val="10000"/>
                  </a:schemeClr>
                </a:solidFill>
              </a:rPr>
              <a:t>discourse</a:t>
            </a:r>
            <a:r>
              <a:rPr lang="it-IT" dirty="0" smtClean="0">
                <a:solidFill>
                  <a:schemeClr val="bg2">
                    <a:lumMod val="10000"/>
                  </a:schemeClr>
                </a:solidFill>
              </a:rPr>
              <a:t> </a:t>
            </a:r>
            <a:r>
              <a:rPr lang="it-IT" dirty="0" err="1" smtClean="0">
                <a:solidFill>
                  <a:schemeClr val="bg2">
                    <a:lumMod val="10000"/>
                  </a:schemeClr>
                </a:solidFill>
              </a:rPr>
              <a:t>forms</a:t>
            </a:r>
            <a:r>
              <a:rPr lang="it-IT" dirty="0" smtClean="0">
                <a:solidFill>
                  <a:schemeClr val="bg2">
                    <a:lumMod val="10000"/>
                  </a:schemeClr>
                </a:solidFill>
              </a:rPr>
              <a:t> (</a:t>
            </a:r>
            <a:r>
              <a:rPr lang="it-IT" dirty="0" err="1" smtClean="0">
                <a:solidFill>
                  <a:schemeClr val="bg2">
                    <a:lumMod val="10000"/>
                  </a:schemeClr>
                </a:solidFill>
              </a:rPr>
              <a:t>grammatical</a:t>
            </a:r>
            <a:r>
              <a:rPr lang="it-IT" dirty="0" smtClean="0">
                <a:solidFill>
                  <a:schemeClr val="bg2">
                    <a:lumMod val="10000"/>
                  </a:schemeClr>
                </a:solidFill>
              </a:rPr>
              <a:t>, </a:t>
            </a:r>
            <a:r>
              <a:rPr lang="it-IT" dirty="0" err="1" smtClean="0">
                <a:solidFill>
                  <a:schemeClr val="bg2">
                    <a:lumMod val="10000"/>
                  </a:schemeClr>
                </a:solidFill>
              </a:rPr>
              <a:t>lexical</a:t>
            </a:r>
            <a:r>
              <a:rPr lang="it-IT" dirty="0" smtClean="0">
                <a:solidFill>
                  <a:schemeClr val="bg2">
                    <a:lumMod val="10000"/>
                  </a:schemeClr>
                </a:solidFill>
              </a:rPr>
              <a:t>, </a:t>
            </a:r>
            <a:r>
              <a:rPr lang="it-IT" dirty="0" err="1" smtClean="0">
                <a:solidFill>
                  <a:schemeClr val="bg2">
                    <a:lumMod val="10000"/>
                  </a:schemeClr>
                </a:solidFill>
              </a:rPr>
              <a:t>phonological</a:t>
            </a:r>
            <a:r>
              <a:rPr lang="it-IT" dirty="0" smtClean="0">
                <a:solidFill>
                  <a:schemeClr val="bg2">
                    <a:lumMod val="10000"/>
                  </a:schemeClr>
                </a:solidFill>
              </a:rPr>
              <a:t>) and </a:t>
            </a:r>
            <a:r>
              <a:rPr lang="it-IT" dirty="0" err="1" smtClean="0">
                <a:solidFill>
                  <a:schemeClr val="bg2">
                    <a:lumMod val="10000"/>
                  </a:schemeClr>
                </a:solidFill>
              </a:rPr>
              <a:t>discourse</a:t>
            </a:r>
            <a:r>
              <a:rPr lang="it-IT" dirty="0" smtClean="0">
                <a:solidFill>
                  <a:schemeClr val="bg2">
                    <a:lumMod val="10000"/>
                  </a:schemeClr>
                </a:solidFill>
              </a:rPr>
              <a:t> </a:t>
            </a:r>
            <a:r>
              <a:rPr lang="it-IT" dirty="0" err="1" smtClean="0">
                <a:solidFill>
                  <a:schemeClr val="bg2">
                    <a:lumMod val="10000"/>
                  </a:schemeClr>
                </a:solidFill>
              </a:rPr>
              <a:t>functions</a:t>
            </a:r>
            <a:r>
              <a:rPr lang="it-IT" dirty="0" smtClean="0">
                <a:solidFill>
                  <a:schemeClr val="bg2">
                    <a:lumMod val="10000"/>
                  </a:schemeClr>
                </a:solidFill>
              </a:rPr>
              <a:t>. </a:t>
            </a:r>
          </a:p>
          <a:p>
            <a:pPr algn="just"/>
            <a:endParaRPr lang="it-IT" dirty="0" smtClean="0">
              <a:solidFill>
                <a:schemeClr val="bg2">
                  <a:lumMod val="10000"/>
                </a:schemeClr>
              </a:solidFill>
            </a:endParaRPr>
          </a:p>
          <a:p>
            <a:pPr algn="just"/>
            <a:r>
              <a:rPr lang="it-IT" dirty="0" smtClean="0">
                <a:solidFill>
                  <a:schemeClr val="bg2">
                    <a:lumMod val="10000"/>
                  </a:schemeClr>
                </a:solidFill>
              </a:rPr>
              <a:t>Forms are the RAW </a:t>
            </a:r>
            <a:r>
              <a:rPr lang="it-IT" dirty="0" err="1" smtClean="0">
                <a:solidFill>
                  <a:schemeClr val="bg2">
                    <a:lumMod val="10000"/>
                  </a:schemeClr>
                </a:solidFill>
              </a:rPr>
              <a:t>materials</a:t>
            </a:r>
            <a:r>
              <a:rPr lang="it-IT" dirty="0" smtClean="0">
                <a:solidFill>
                  <a:schemeClr val="bg2">
                    <a:lumMod val="10000"/>
                  </a:schemeClr>
                </a:solidFill>
              </a:rPr>
              <a:t> </a:t>
            </a:r>
            <a:r>
              <a:rPr lang="it-IT" dirty="0" err="1" smtClean="0">
                <a:solidFill>
                  <a:schemeClr val="bg2">
                    <a:lumMod val="10000"/>
                  </a:schemeClr>
                </a:solidFill>
              </a:rPr>
              <a:t>which</a:t>
            </a:r>
            <a:r>
              <a:rPr lang="it-IT" dirty="0" smtClean="0">
                <a:solidFill>
                  <a:schemeClr val="bg2">
                    <a:lumMod val="10000"/>
                  </a:schemeClr>
                </a:solidFill>
              </a:rPr>
              <a:t> </a:t>
            </a:r>
            <a:r>
              <a:rPr lang="it-IT" dirty="0" err="1" smtClean="0">
                <a:solidFill>
                  <a:schemeClr val="bg2">
                    <a:lumMod val="10000"/>
                  </a:schemeClr>
                </a:solidFill>
              </a:rPr>
              <a:t>enable</a:t>
            </a:r>
            <a:r>
              <a:rPr lang="it-IT" dirty="0" smtClean="0">
                <a:solidFill>
                  <a:schemeClr val="bg2">
                    <a:lumMod val="10000"/>
                  </a:schemeClr>
                </a:solidFill>
              </a:rPr>
              <a:t> </a:t>
            </a:r>
            <a:r>
              <a:rPr lang="it-IT" dirty="0" err="1" smtClean="0">
                <a:solidFill>
                  <a:schemeClr val="bg2">
                    <a:lumMod val="10000"/>
                  </a:schemeClr>
                </a:solidFill>
              </a:rPr>
              <a:t>students</a:t>
            </a:r>
            <a:r>
              <a:rPr lang="it-IT" dirty="0" smtClean="0">
                <a:solidFill>
                  <a:schemeClr val="bg2">
                    <a:lumMod val="10000"/>
                  </a:schemeClr>
                </a:solidFill>
              </a:rPr>
              <a:t> to use </a:t>
            </a:r>
            <a:r>
              <a:rPr lang="it-IT" dirty="0" err="1" smtClean="0">
                <a:solidFill>
                  <a:schemeClr val="bg2">
                    <a:lumMod val="10000"/>
                  </a:schemeClr>
                </a:solidFill>
              </a:rPr>
              <a:t>language</a:t>
            </a:r>
            <a:r>
              <a:rPr lang="it-IT" dirty="0" smtClean="0">
                <a:solidFill>
                  <a:schemeClr val="bg2">
                    <a:lumMod val="10000"/>
                  </a:schemeClr>
                </a:solidFill>
              </a:rPr>
              <a:t> FUNCTIONALLY.</a:t>
            </a:r>
            <a:endParaRPr lang="it-IT" dirty="0">
              <a:solidFill>
                <a:schemeClr val="bg2">
                  <a:lumMod val="10000"/>
                </a:schemeClr>
              </a:solidFill>
            </a:endParaRPr>
          </a:p>
        </p:txBody>
      </p:sp>
      <p:pic>
        <p:nvPicPr>
          <p:cNvPr id="4" name="Picture 4" descr="univlog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7400" y="42862"/>
            <a:ext cx="6667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1"/>
          <p:cNvSpPr>
            <a:spLocks noChangeArrowheads="1"/>
          </p:cNvSpPr>
          <p:nvPr/>
        </p:nvSpPr>
        <p:spPr bwMode="auto">
          <a:xfrm>
            <a:off x="139693" y="742268"/>
            <a:ext cx="8964612" cy="5783075"/>
          </a:xfrm>
          <a:prstGeom prst="rect">
            <a:avLst/>
          </a:prstGeom>
          <a:solidFill>
            <a:schemeClr val="bg1"/>
          </a:solidFill>
          <a:ln w="9525" algn="ctr">
            <a:solidFill>
              <a:schemeClr val="tx1"/>
            </a:solidFill>
            <a:round/>
            <a:headEnd/>
            <a:tailEnd/>
          </a:ln>
        </p:spPr>
        <p:txBody>
          <a:bodyPr/>
          <a:lstStyle>
            <a:lvl1pPr>
              <a:spcBef>
                <a:spcPct val="20000"/>
              </a:spcBef>
              <a:buClr>
                <a:schemeClr val="accent2"/>
              </a:buClr>
              <a:buFont typeface="Monotype Sorts"/>
              <a:buChar char="z"/>
              <a:defRPr kumimoji="1" sz="3200">
                <a:solidFill>
                  <a:schemeClr val="tx1"/>
                </a:solidFill>
                <a:latin typeface="Tahoma" pitchFamily="34" charset="0"/>
              </a:defRPr>
            </a:lvl1pPr>
            <a:lvl2pPr marL="742950" indent="-285750">
              <a:spcBef>
                <a:spcPct val="20000"/>
              </a:spcBef>
              <a:buClr>
                <a:schemeClr val="accent2"/>
              </a:buClr>
              <a:buFont typeface="Monotype Sorts"/>
              <a:buChar char="y"/>
              <a:defRPr kumimoji="1" sz="2800">
                <a:solidFill>
                  <a:schemeClr val="tx1"/>
                </a:solidFill>
                <a:latin typeface="Tahoma" pitchFamily="34" charset="0"/>
              </a:defRPr>
            </a:lvl2pPr>
            <a:lvl3pPr marL="1143000" indent="-228600">
              <a:spcBef>
                <a:spcPct val="20000"/>
              </a:spcBef>
              <a:buClr>
                <a:schemeClr val="accent2"/>
              </a:buClr>
              <a:buFont typeface="Monotype Sorts"/>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buFont typeface="Monotype Sorts"/>
              <a:buNone/>
            </a:pPr>
            <a:endParaRPr lang="en-US" altLang="it-IT" sz="2400" dirty="0"/>
          </a:p>
          <a:p>
            <a:pPr>
              <a:buFont typeface="Monotype Sorts"/>
              <a:buNone/>
            </a:pPr>
            <a:r>
              <a:rPr lang="en-US" altLang="it-IT" sz="2400" dirty="0"/>
              <a:t>A </a:t>
            </a:r>
            <a:r>
              <a:rPr lang="en-US" altLang="it-IT" sz="2400" b="1" dirty="0"/>
              <a:t>text</a:t>
            </a:r>
            <a:r>
              <a:rPr lang="en-US" altLang="it-IT" sz="2400" dirty="0"/>
              <a:t> is “language that is functional”, that is to say …….</a:t>
            </a:r>
          </a:p>
          <a:p>
            <a:pPr>
              <a:buFont typeface="Monotype Sorts"/>
              <a:buNone/>
            </a:pPr>
            <a:endParaRPr lang="en-US" altLang="it-IT" sz="2400" dirty="0"/>
          </a:p>
          <a:p>
            <a:pPr>
              <a:buFont typeface="Monotype Sorts"/>
              <a:buNone/>
            </a:pPr>
            <a:r>
              <a:rPr lang="en-US" altLang="it-IT" sz="2400" dirty="0"/>
              <a:t>“language that is doing some job in some context” (Halliday in Halliday &amp; Hasan, 1985/ 1989: 10). </a:t>
            </a:r>
          </a:p>
          <a:p>
            <a:pPr>
              <a:buFont typeface="Monotype Sorts"/>
              <a:buNone/>
            </a:pPr>
            <a:endParaRPr lang="en-US" altLang="it-IT" sz="2400" dirty="0"/>
          </a:p>
          <a:p>
            <a:pPr>
              <a:buFont typeface="Monotype Sorts"/>
              <a:buNone/>
            </a:pPr>
            <a:r>
              <a:rPr lang="en-US" altLang="it-IT" sz="2400" dirty="0"/>
              <a:t>In this functional perspective, a text is therefore always seen as being strictly related to:</a:t>
            </a:r>
          </a:p>
          <a:p>
            <a:pPr>
              <a:buFont typeface="Monotype Sorts"/>
              <a:buNone/>
            </a:pPr>
            <a:r>
              <a:rPr lang="en-US" altLang="it-IT" sz="2400" dirty="0"/>
              <a:t>1-  its </a:t>
            </a:r>
            <a:r>
              <a:rPr lang="en-US" altLang="it-IT" sz="2400" b="1" dirty="0"/>
              <a:t>Context of Situation</a:t>
            </a:r>
            <a:r>
              <a:rPr lang="en-US" altLang="it-IT" sz="2400" dirty="0"/>
              <a:t>, which is defined as the immediate social and situational environment in which a text is being realized, </a:t>
            </a:r>
          </a:p>
          <a:p>
            <a:pPr>
              <a:buFont typeface="Monotype Sorts"/>
              <a:buNone/>
            </a:pPr>
            <a:r>
              <a:rPr lang="en-US" altLang="it-IT" sz="2400" dirty="0"/>
              <a:t>2- the </a:t>
            </a:r>
            <a:r>
              <a:rPr lang="en-US" altLang="it-IT" sz="2400" b="1" dirty="0"/>
              <a:t>Context of Culture </a:t>
            </a:r>
            <a:r>
              <a:rPr lang="en-US" altLang="it-IT" sz="2400" dirty="0"/>
              <a:t>which is the ‘outer’, more external, or ‘higher-order’ context surrounding both the text and its specific Context of Situation. </a:t>
            </a:r>
            <a:endParaRPr kumimoji="0" lang="it-IT" altLang="it-IT" sz="2400" dirty="0">
              <a:latin typeface="Times New Roman" pitchFamily="18" charset="0"/>
            </a:endParaRPr>
          </a:p>
        </p:txBody>
      </p:sp>
    </p:spTree>
    <p:extLst>
      <p:ext uri="{BB962C8B-B14F-4D97-AF65-F5344CB8AC3E}">
        <p14:creationId xmlns:p14="http://schemas.microsoft.com/office/powerpoint/2010/main" xmlns="" val="10722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23636"/>
            <a:ext cx="8892480" cy="1470025"/>
          </a:xfrm>
        </p:spPr>
        <p:txBody>
          <a:bodyPr>
            <a:normAutofit/>
          </a:bodyPr>
          <a:lstStyle/>
          <a:p>
            <a:r>
              <a:rPr lang="it-IT" sz="3200" dirty="0" smtClean="0"/>
              <a:t>DA &amp; GRAMMAR – </a:t>
            </a:r>
            <a:r>
              <a:rPr lang="it-IT" sz="3200" dirty="0" err="1" smtClean="0"/>
              <a:t>Cohesive</a:t>
            </a:r>
            <a:r>
              <a:rPr lang="it-IT" sz="3200" dirty="0" smtClean="0"/>
              <a:t> </a:t>
            </a:r>
            <a:r>
              <a:rPr lang="it-IT" sz="3200" dirty="0" err="1" smtClean="0"/>
              <a:t>devices</a:t>
            </a:r>
            <a:endParaRPr lang="it-IT" sz="3200" dirty="0"/>
          </a:p>
        </p:txBody>
      </p:sp>
      <p:sp>
        <p:nvSpPr>
          <p:cNvPr id="5" name="Sottotitolo 4"/>
          <p:cNvSpPr>
            <a:spLocks noGrp="1"/>
          </p:cNvSpPr>
          <p:nvPr>
            <p:ph type="subTitle" idx="1"/>
          </p:nvPr>
        </p:nvSpPr>
        <p:spPr>
          <a:xfrm>
            <a:off x="179512" y="1069986"/>
            <a:ext cx="8640960" cy="5671382"/>
          </a:xfrm>
        </p:spPr>
        <p:txBody>
          <a:bodyPr>
            <a:normAutofit/>
          </a:bodyPr>
          <a:lstStyle/>
          <a:p>
            <a:pPr algn="l"/>
            <a:r>
              <a:rPr lang="it-IT" sz="2400" b="1" dirty="0" smtClean="0">
                <a:solidFill>
                  <a:schemeClr val="tx1"/>
                </a:solidFill>
              </a:rPr>
              <a:t>3. </a:t>
            </a:r>
            <a:r>
              <a:rPr lang="it-IT" sz="2400" b="1" dirty="0" err="1" smtClean="0">
                <a:solidFill>
                  <a:schemeClr val="tx1"/>
                </a:solidFill>
              </a:rPr>
              <a:t>Conjunction</a:t>
            </a:r>
            <a:endParaRPr lang="it-IT" sz="2400" b="1" dirty="0" smtClean="0">
              <a:solidFill>
                <a:schemeClr val="tx1"/>
              </a:solidFill>
            </a:endParaRPr>
          </a:p>
          <a:p>
            <a:pPr algn="l"/>
            <a:r>
              <a:rPr lang="it-IT" sz="2400" dirty="0" smtClean="0">
                <a:solidFill>
                  <a:schemeClr val="tx1"/>
                </a:solidFill>
              </a:rPr>
              <a:t>A </a:t>
            </a:r>
            <a:r>
              <a:rPr lang="it-IT" sz="2400" dirty="0" err="1" smtClean="0">
                <a:solidFill>
                  <a:schemeClr val="tx1"/>
                </a:solidFill>
              </a:rPr>
              <a:t>conjuction</a:t>
            </a:r>
            <a:r>
              <a:rPr lang="it-IT" sz="2400" dirty="0" smtClean="0">
                <a:solidFill>
                  <a:schemeClr val="tx1"/>
                </a:solidFill>
              </a:rPr>
              <a:t> </a:t>
            </a:r>
            <a:r>
              <a:rPr lang="it-IT" sz="2400" dirty="0" err="1" smtClean="0">
                <a:solidFill>
                  <a:schemeClr val="tx1"/>
                </a:solidFill>
              </a:rPr>
              <a:t>presupposes</a:t>
            </a:r>
            <a:r>
              <a:rPr lang="it-IT" sz="2400" dirty="0" smtClean="0">
                <a:solidFill>
                  <a:schemeClr val="tx1"/>
                </a:solidFill>
              </a:rPr>
              <a:t> a </a:t>
            </a:r>
            <a:r>
              <a:rPr lang="it-IT" sz="2400" dirty="0" err="1" smtClean="0">
                <a:solidFill>
                  <a:schemeClr val="tx1"/>
                </a:solidFill>
              </a:rPr>
              <a:t>textual</a:t>
            </a:r>
            <a:r>
              <a:rPr lang="it-IT" sz="2400" dirty="0" smtClean="0">
                <a:solidFill>
                  <a:schemeClr val="tx1"/>
                </a:solidFill>
              </a:rPr>
              <a:t> </a:t>
            </a:r>
            <a:r>
              <a:rPr lang="it-IT" sz="2400" dirty="0" err="1" smtClean="0">
                <a:solidFill>
                  <a:schemeClr val="tx1"/>
                </a:solidFill>
              </a:rPr>
              <a:t>sequens</a:t>
            </a:r>
            <a:r>
              <a:rPr lang="it-IT" sz="2400" dirty="0" smtClean="0">
                <a:solidFill>
                  <a:schemeClr val="tx1"/>
                </a:solidFill>
              </a:rPr>
              <a:t>, and </a:t>
            </a:r>
            <a:r>
              <a:rPr lang="it-IT" sz="2400" dirty="0" err="1" smtClean="0">
                <a:solidFill>
                  <a:schemeClr val="tx1"/>
                </a:solidFill>
              </a:rPr>
              <a:t>signals</a:t>
            </a:r>
            <a:r>
              <a:rPr lang="it-IT" sz="2400" dirty="0" smtClean="0">
                <a:solidFill>
                  <a:schemeClr val="tx1"/>
                </a:solidFill>
              </a:rPr>
              <a:t> a </a:t>
            </a:r>
            <a:r>
              <a:rPr lang="it-IT" sz="2400" dirty="0" err="1" smtClean="0">
                <a:solidFill>
                  <a:schemeClr val="tx1"/>
                </a:solidFill>
              </a:rPr>
              <a:t>relationship</a:t>
            </a:r>
            <a:r>
              <a:rPr lang="it-IT" sz="2400" dirty="0" smtClean="0">
                <a:solidFill>
                  <a:schemeClr val="tx1"/>
                </a:solidFill>
              </a:rPr>
              <a:t> </a:t>
            </a:r>
            <a:r>
              <a:rPr lang="it-IT" sz="2400" dirty="0" err="1" smtClean="0">
                <a:solidFill>
                  <a:schemeClr val="tx1"/>
                </a:solidFill>
              </a:rPr>
              <a:t>between</a:t>
            </a:r>
            <a:r>
              <a:rPr lang="it-IT" sz="2400" dirty="0" smtClean="0">
                <a:solidFill>
                  <a:schemeClr val="tx1"/>
                </a:solidFill>
              </a:rPr>
              <a:t> </a:t>
            </a:r>
            <a:r>
              <a:rPr lang="it-IT" sz="2400" dirty="0" err="1" smtClean="0">
                <a:solidFill>
                  <a:schemeClr val="tx1"/>
                </a:solidFill>
              </a:rPr>
              <a:t>segments</a:t>
            </a:r>
            <a:r>
              <a:rPr lang="it-IT" sz="2400" dirty="0" smtClean="0">
                <a:solidFill>
                  <a:schemeClr val="tx1"/>
                </a:solidFill>
              </a:rPr>
              <a:t> of the </a:t>
            </a:r>
            <a:r>
              <a:rPr lang="it-IT" sz="2400" dirty="0" err="1" smtClean="0">
                <a:solidFill>
                  <a:schemeClr val="tx1"/>
                </a:solidFill>
              </a:rPr>
              <a:t>discourse</a:t>
            </a:r>
            <a:r>
              <a:rPr lang="it-IT" sz="2400" dirty="0" smtClean="0">
                <a:solidFill>
                  <a:schemeClr val="tx1"/>
                </a:solidFill>
              </a:rPr>
              <a:t>.</a:t>
            </a:r>
          </a:p>
          <a:p>
            <a:pPr algn="l"/>
            <a:endParaRPr lang="it-IT" sz="2400" dirty="0" smtClean="0">
              <a:solidFill>
                <a:schemeClr val="tx1"/>
              </a:solidFill>
            </a:endParaRPr>
          </a:p>
          <a:p>
            <a:pPr algn="l"/>
            <a:r>
              <a:rPr lang="it-IT" sz="2400" dirty="0" err="1" smtClean="0">
                <a:solidFill>
                  <a:schemeClr val="accent1"/>
                </a:solidFill>
              </a:rPr>
              <a:t>Type</a:t>
            </a:r>
            <a:r>
              <a:rPr lang="it-IT" sz="2400" dirty="0" smtClean="0">
                <a:solidFill>
                  <a:schemeClr val="accent1"/>
                </a:solidFill>
              </a:rPr>
              <a:t> </a:t>
            </a:r>
            <a:r>
              <a:rPr lang="it-IT" sz="2400" dirty="0" smtClean="0">
                <a:solidFill>
                  <a:schemeClr val="tx1"/>
                </a:solidFill>
              </a:rPr>
              <a:t>			</a:t>
            </a:r>
            <a:r>
              <a:rPr lang="it-IT" sz="2400" dirty="0" smtClean="0">
                <a:solidFill>
                  <a:schemeClr val="accent1"/>
                </a:solidFill>
              </a:rPr>
              <a:t>Sub-</a:t>
            </a:r>
            <a:r>
              <a:rPr lang="it-IT" sz="2400" dirty="0" err="1" smtClean="0">
                <a:solidFill>
                  <a:schemeClr val="accent1"/>
                </a:solidFill>
              </a:rPr>
              <a:t>types</a:t>
            </a:r>
            <a:r>
              <a:rPr lang="it-IT" sz="2400" dirty="0" smtClean="0">
                <a:solidFill>
                  <a:schemeClr val="tx1"/>
                </a:solidFill>
              </a:rPr>
              <a:t>		</a:t>
            </a:r>
            <a:r>
              <a:rPr lang="it-IT" sz="2400" dirty="0" err="1" smtClean="0">
                <a:solidFill>
                  <a:schemeClr val="accent1"/>
                </a:solidFill>
              </a:rPr>
              <a:t>Examples</a:t>
            </a:r>
            <a:endParaRPr lang="it-IT" sz="2400" dirty="0" smtClean="0">
              <a:solidFill>
                <a:schemeClr val="accent1"/>
              </a:solidFill>
            </a:endParaRPr>
          </a:p>
          <a:p>
            <a:pPr algn="l"/>
            <a:r>
              <a:rPr lang="it-IT" sz="2400" dirty="0" err="1" smtClean="0">
                <a:solidFill>
                  <a:srgbClr val="FF0000"/>
                </a:solidFill>
              </a:rPr>
              <a:t>Elaboration</a:t>
            </a:r>
            <a:r>
              <a:rPr lang="it-IT" sz="2400" dirty="0" smtClean="0">
                <a:solidFill>
                  <a:schemeClr val="tx1"/>
                </a:solidFill>
              </a:rPr>
              <a:t>		</a:t>
            </a:r>
            <a:r>
              <a:rPr lang="it-IT" sz="2400" dirty="0" err="1" smtClean="0">
                <a:solidFill>
                  <a:schemeClr val="tx1"/>
                </a:solidFill>
              </a:rPr>
              <a:t>apposition</a:t>
            </a:r>
            <a:r>
              <a:rPr lang="it-IT" sz="2400" dirty="0" smtClean="0">
                <a:solidFill>
                  <a:schemeClr val="tx1"/>
                </a:solidFill>
              </a:rPr>
              <a:t>		In </a:t>
            </a:r>
            <a:r>
              <a:rPr lang="it-IT" sz="2400" dirty="0" err="1" smtClean="0">
                <a:solidFill>
                  <a:schemeClr val="tx1"/>
                </a:solidFill>
              </a:rPr>
              <a:t>other</a:t>
            </a:r>
            <a:r>
              <a:rPr lang="it-IT" sz="2400" dirty="0" smtClean="0">
                <a:solidFill>
                  <a:schemeClr val="tx1"/>
                </a:solidFill>
              </a:rPr>
              <a:t> </a:t>
            </a:r>
            <a:r>
              <a:rPr lang="it-IT" sz="2400" dirty="0" err="1" smtClean="0">
                <a:solidFill>
                  <a:schemeClr val="tx1"/>
                </a:solidFill>
              </a:rPr>
              <a:t>words</a:t>
            </a:r>
            <a:endParaRPr lang="it-IT" sz="2400" dirty="0" smtClean="0">
              <a:solidFill>
                <a:schemeClr val="tx1"/>
              </a:solidFill>
            </a:endParaRPr>
          </a:p>
          <a:p>
            <a:pPr algn="l"/>
            <a:r>
              <a:rPr lang="it-IT" sz="2400" dirty="0">
                <a:solidFill>
                  <a:schemeClr val="tx1"/>
                </a:solidFill>
              </a:rPr>
              <a:t>	</a:t>
            </a:r>
            <a:r>
              <a:rPr lang="it-IT" sz="2400" dirty="0" smtClean="0">
                <a:solidFill>
                  <a:schemeClr val="tx1"/>
                </a:solidFill>
              </a:rPr>
              <a:t>		</a:t>
            </a:r>
            <a:r>
              <a:rPr lang="it-IT" sz="2400" dirty="0" err="1" smtClean="0">
                <a:solidFill>
                  <a:schemeClr val="tx1"/>
                </a:solidFill>
              </a:rPr>
              <a:t>clarification</a:t>
            </a:r>
            <a:r>
              <a:rPr lang="it-IT" sz="2400" dirty="0" smtClean="0">
                <a:solidFill>
                  <a:schemeClr val="tx1"/>
                </a:solidFill>
              </a:rPr>
              <a:t>		or </a:t>
            </a:r>
            <a:r>
              <a:rPr lang="it-IT" sz="2400" dirty="0" err="1" smtClean="0">
                <a:solidFill>
                  <a:schemeClr val="tx1"/>
                </a:solidFill>
              </a:rPr>
              <a:t>rather</a:t>
            </a:r>
            <a:endParaRPr lang="it-IT" sz="2400" dirty="0" smtClean="0">
              <a:solidFill>
                <a:schemeClr val="tx1"/>
              </a:solidFill>
            </a:endParaRPr>
          </a:p>
          <a:p>
            <a:pPr algn="l"/>
            <a:r>
              <a:rPr lang="it-IT" sz="2400" dirty="0" smtClean="0">
                <a:solidFill>
                  <a:srgbClr val="FF0000"/>
                </a:solidFill>
              </a:rPr>
              <a:t>Extension</a:t>
            </a:r>
            <a:r>
              <a:rPr lang="it-IT" sz="2400" dirty="0" smtClean="0">
                <a:solidFill>
                  <a:schemeClr val="tx1"/>
                </a:solidFill>
              </a:rPr>
              <a:t>		</a:t>
            </a:r>
            <a:r>
              <a:rPr lang="it-IT" sz="2400" dirty="0" err="1" smtClean="0">
                <a:solidFill>
                  <a:schemeClr val="tx1"/>
                </a:solidFill>
              </a:rPr>
              <a:t>addition</a:t>
            </a:r>
            <a:r>
              <a:rPr lang="it-IT" sz="2400" smtClean="0">
                <a:solidFill>
                  <a:schemeClr val="tx1"/>
                </a:solidFill>
              </a:rPr>
              <a:t> (</a:t>
            </a:r>
            <a:r>
              <a:rPr lang="it-IT" sz="2400" dirty="0" err="1" smtClean="0">
                <a:solidFill>
                  <a:schemeClr val="tx1"/>
                </a:solidFill>
              </a:rPr>
              <a:t>adversative</a:t>
            </a:r>
            <a:r>
              <a:rPr lang="it-IT" sz="2400" dirty="0" smtClean="0">
                <a:solidFill>
                  <a:schemeClr val="tx1"/>
                </a:solidFill>
              </a:rPr>
              <a:t>)	and/</a:t>
            </a:r>
            <a:r>
              <a:rPr lang="it-IT" sz="2400" dirty="0" err="1" smtClean="0">
                <a:solidFill>
                  <a:schemeClr val="tx1"/>
                </a:solidFill>
              </a:rPr>
              <a:t>but</a:t>
            </a:r>
            <a:endParaRPr lang="it-IT" sz="2400" dirty="0" smtClean="0">
              <a:solidFill>
                <a:schemeClr val="tx1"/>
              </a:solidFill>
            </a:endParaRPr>
          </a:p>
          <a:p>
            <a:pPr algn="l"/>
            <a:r>
              <a:rPr lang="it-IT" sz="2400" dirty="0">
                <a:solidFill>
                  <a:schemeClr val="tx1"/>
                </a:solidFill>
              </a:rPr>
              <a:t>	</a:t>
            </a:r>
            <a:r>
              <a:rPr lang="it-IT" sz="2400" dirty="0" smtClean="0">
                <a:solidFill>
                  <a:schemeClr val="tx1"/>
                </a:solidFill>
              </a:rPr>
              <a:t>		</a:t>
            </a:r>
            <a:r>
              <a:rPr lang="it-IT" sz="2400" dirty="0" err="1" smtClean="0">
                <a:solidFill>
                  <a:schemeClr val="tx1"/>
                </a:solidFill>
              </a:rPr>
              <a:t>variation</a:t>
            </a:r>
            <a:r>
              <a:rPr lang="it-IT" sz="2400" dirty="0" smtClean="0">
                <a:solidFill>
                  <a:schemeClr val="tx1"/>
                </a:solidFill>
              </a:rPr>
              <a:t>		</a:t>
            </a:r>
            <a:r>
              <a:rPr lang="it-IT" sz="2400" dirty="0" err="1" smtClean="0">
                <a:solidFill>
                  <a:schemeClr val="tx1"/>
                </a:solidFill>
              </a:rPr>
              <a:t>alternatively</a:t>
            </a:r>
            <a:endParaRPr lang="it-IT" sz="2400" dirty="0" smtClean="0">
              <a:solidFill>
                <a:schemeClr val="tx1"/>
              </a:solidFill>
            </a:endParaRPr>
          </a:p>
          <a:p>
            <a:pPr algn="l"/>
            <a:r>
              <a:rPr lang="it-IT" sz="2400" dirty="0" err="1" smtClean="0">
                <a:solidFill>
                  <a:srgbClr val="FF0000"/>
                </a:solidFill>
              </a:rPr>
              <a:t>Ehancement</a:t>
            </a:r>
            <a:r>
              <a:rPr lang="it-IT" sz="2400" dirty="0" smtClean="0">
                <a:solidFill>
                  <a:schemeClr val="tx1"/>
                </a:solidFill>
              </a:rPr>
              <a:t>		</a:t>
            </a:r>
            <a:r>
              <a:rPr lang="it-IT" sz="2400" dirty="0" err="1" smtClean="0">
                <a:solidFill>
                  <a:schemeClr val="tx1"/>
                </a:solidFill>
              </a:rPr>
              <a:t>spatio-temporal</a:t>
            </a:r>
            <a:r>
              <a:rPr lang="it-IT" sz="2400" dirty="0" smtClean="0">
                <a:solidFill>
                  <a:schemeClr val="tx1"/>
                </a:solidFill>
              </a:rPr>
              <a:t>	</a:t>
            </a:r>
            <a:r>
              <a:rPr lang="it-IT" sz="2400" dirty="0" err="1" smtClean="0">
                <a:solidFill>
                  <a:schemeClr val="tx1"/>
                </a:solidFill>
              </a:rPr>
              <a:t>there</a:t>
            </a:r>
            <a:r>
              <a:rPr lang="it-IT" sz="2400" dirty="0" smtClean="0">
                <a:solidFill>
                  <a:schemeClr val="tx1"/>
                </a:solidFill>
              </a:rPr>
              <a:t>/</a:t>
            </a:r>
            <a:r>
              <a:rPr lang="it-IT" sz="2400" dirty="0" err="1" smtClean="0">
                <a:solidFill>
                  <a:schemeClr val="tx1"/>
                </a:solidFill>
              </a:rPr>
              <a:t>previously</a:t>
            </a:r>
            <a:endParaRPr lang="it-IT" sz="2400" dirty="0" smtClean="0">
              <a:solidFill>
                <a:schemeClr val="tx1"/>
              </a:solidFill>
            </a:endParaRPr>
          </a:p>
          <a:p>
            <a:pPr algn="l"/>
            <a:r>
              <a:rPr lang="it-IT" sz="2400" dirty="0">
                <a:solidFill>
                  <a:schemeClr val="tx1"/>
                </a:solidFill>
              </a:rPr>
              <a:t>	</a:t>
            </a:r>
            <a:r>
              <a:rPr lang="it-IT" sz="2400" dirty="0" smtClean="0">
                <a:solidFill>
                  <a:schemeClr val="tx1"/>
                </a:solidFill>
              </a:rPr>
              <a:t>		</a:t>
            </a:r>
            <a:r>
              <a:rPr lang="it-IT" sz="2400" dirty="0" err="1" smtClean="0">
                <a:solidFill>
                  <a:schemeClr val="tx1"/>
                </a:solidFill>
              </a:rPr>
              <a:t>causal-conditional</a:t>
            </a:r>
            <a:r>
              <a:rPr lang="it-IT" sz="2400" dirty="0" smtClean="0">
                <a:solidFill>
                  <a:schemeClr val="tx1"/>
                </a:solidFill>
              </a:rPr>
              <a:t>	</a:t>
            </a:r>
            <a:r>
              <a:rPr lang="it-IT" sz="2400" dirty="0" err="1" smtClean="0">
                <a:solidFill>
                  <a:schemeClr val="tx1"/>
                </a:solidFill>
              </a:rPr>
              <a:t>consequently</a:t>
            </a:r>
            <a:r>
              <a:rPr lang="it-IT" sz="2400" dirty="0" smtClean="0">
                <a:solidFill>
                  <a:schemeClr val="tx1"/>
                </a:solidFill>
              </a:rPr>
              <a:t>/in </a:t>
            </a:r>
            <a:r>
              <a:rPr lang="it-IT" sz="2400" dirty="0" err="1" smtClean="0">
                <a:solidFill>
                  <a:schemeClr val="tx1"/>
                </a:solidFill>
              </a:rPr>
              <a:t>that</a:t>
            </a:r>
            <a:r>
              <a:rPr lang="it-IT" sz="2400" dirty="0" smtClean="0">
                <a:solidFill>
                  <a:schemeClr val="tx1"/>
                </a:solidFill>
              </a:rPr>
              <a:t> 							case</a:t>
            </a:r>
          </a:p>
          <a:p>
            <a:pPr algn="l"/>
            <a:r>
              <a:rPr lang="it-IT" sz="1800" dirty="0" smtClean="0">
                <a:solidFill>
                  <a:schemeClr val="tx1"/>
                </a:solidFill>
              </a:rPr>
              <a:t>(</a:t>
            </a:r>
            <a:r>
              <a:rPr lang="it-IT" sz="1800" dirty="0" err="1" smtClean="0">
                <a:solidFill>
                  <a:schemeClr val="tx1"/>
                </a:solidFill>
              </a:rPr>
              <a:t>Halliday</a:t>
            </a:r>
            <a:r>
              <a:rPr lang="it-IT" sz="1800" dirty="0" smtClean="0">
                <a:solidFill>
                  <a:schemeClr val="tx1"/>
                </a:solidFill>
              </a:rPr>
              <a:t> 1935: 306)</a:t>
            </a:r>
          </a:p>
        </p:txBody>
      </p:sp>
    </p:spTree>
    <p:extLst>
      <p:ext uri="{BB962C8B-B14F-4D97-AF65-F5344CB8AC3E}">
        <p14:creationId xmlns:p14="http://schemas.microsoft.com/office/powerpoint/2010/main" xmlns="" val="3940229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ttangolo 1"/>
          <p:cNvSpPr>
            <a:spLocks noChangeArrowheads="1"/>
          </p:cNvSpPr>
          <p:nvPr/>
        </p:nvSpPr>
        <p:spPr bwMode="auto">
          <a:xfrm>
            <a:off x="0" y="333375"/>
            <a:ext cx="9144000" cy="5975350"/>
          </a:xfrm>
          <a:prstGeom prst="rect">
            <a:avLst/>
          </a:prstGeom>
          <a:solidFill>
            <a:schemeClr val="bg1"/>
          </a:solidFill>
          <a:ln w="9525" algn="ctr">
            <a:solidFill>
              <a:schemeClr val="tx1"/>
            </a:solidFill>
            <a:round/>
            <a:headEnd/>
            <a:tailEnd/>
          </a:ln>
        </p:spPr>
        <p:txBody>
          <a:bodyPr/>
          <a:lstStyle>
            <a:lvl1pPr>
              <a:spcBef>
                <a:spcPct val="20000"/>
              </a:spcBef>
              <a:buClr>
                <a:schemeClr val="accent2"/>
              </a:buClr>
              <a:buFont typeface="Monotype Sorts"/>
              <a:buChar char="z"/>
              <a:defRPr kumimoji="1" sz="3200">
                <a:solidFill>
                  <a:schemeClr val="tx1"/>
                </a:solidFill>
                <a:latin typeface="Tahoma" pitchFamily="34" charset="0"/>
              </a:defRPr>
            </a:lvl1pPr>
            <a:lvl2pPr marL="742950" indent="-285750">
              <a:spcBef>
                <a:spcPct val="20000"/>
              </a:spcBef>
              <a:buClr>
                <a:schemeClr val="accent2"/>
              </a:buClr>
              <a:buFont typeface="Monotype Sorts"/>
              <a:buChar char="y"/>
              <a:defRPr kumimoji="1" sz="2800">
                <a:solidFill>
                  <a:schemeClr val="tx1"/>
                </a:solidFill>
                <a:latin typeface="Tahoma" pitchFamily="34" charset="0"/>
              </a:defRPr>
            </a:lvl2pPr>
            <a:lvl3pPr marL="1143000" indent="-228600">
              <a:spcBef>
                <a:spcPct val="20000"/>
              </a:spcBef>
              <a:buClr>
                <a:schemeClr val="accent2"/>
              </a:buClr>
              <a:buFont typeface="Monotype Sorts"/>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buFont typeface="Monotype Sorts"/>
              <a:buNone/>
            </a:pPr>
            <a:endParaRPr lang="en-US" altLang="it-IT" sz="2400"/>
          </a:p>
        </p:txBody>
      </p:sp>
      <p:pic>
        <p:nvPicPr>
          <p:cNvPr id="12291" name="Picture 2" descr="https://education.waikato.ac.nz/books/literary/ReadingSit.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875" y="762000"/>
            <a:ext cx="43307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7352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ttangolo 1"/>
          <p:cNvSpPr>
            <a:spLocks noChangeArrowheads="1"/>
          </p:cNvSpPr>
          <p:nvPr/>
        </p:nvSpPr>
        <p:spPr bwMode="auto">
          <a:xfrm>
            <a:off x="611560" y="549275"/>
            <a:ext cx="7920880" cy="5975350"/>
          </a:xfrm>
          <a:prstGeom prst="rect">
            <a:avLst/>
          </a:prstGeom>
          <a:solidFill>
            <a:schemeClr val="bg1"/>
          </a:solidFill>
          <a:ln w="9525" algn="ctr">
            <a:solidFill>
              <a:schemeClr val="tx1"/>
            </a:solidFill>
            <a:round/>
            <a:headEnd/>
            <a:tailEnd/>
          </a:ln>
        </p:spPr>
        <p:txBody>
          <a:bodyPr/>
          <a:lstStyle>
            <a:lvl1pPr>
              <a:spcBef>
                <a:spcPct val="20000"/>
              </a:spcBef>
              <a:buClr>
                <a:schemeClr val="accent2"/>
              </a:buClr>
              <a:buFont typeface="Monotype Sorts"/>
              <a:buChar char="z"/>
              <a:defRPr kumimoji="1" sz="3200">
                <a:solidFill>
                  <a:schemeClr val="tx1"/>
                </a:solidFill>
                <a:latin typeface="Tahoma" pitchFamily="34" charset="0"/>
              </a:defRPr>
            </a:lvl1pPr>
            <a:lvl2pPr marL="742950" indent="-285750">
              <a:spcBef>
                <a:spcPct val="20000"/>
              </a:spcBef>
              <a:buClr>
                <a:schemeClr val="accent2"/>
              </a:buClr>
              <a:buFont typeface="Monotype Sorts"/>
              <a:buChar char="y"/>
              <a:defRPr kumimoji="1" sz="2800">
                <a:solidFill>
                  <a:schemeClr val="tx1"/>
                </a:solidFill>
                <a:latin typeface="Tahoma" pitchFamily="34" charset="0"/>
              </a:defRPr>
            </a:lvl2pPr>
            <a:lvl3pPr marL="1143000" indent="-228600">
              <a:spcBef>
                <a:spcPct val="20000"/>
              </a:spcBef>
              <a:buClr>
                <a:schemeClr val="accent2"/>
              </a:buClr>
              <a:buFont typeface="Monotype Sorts"/>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lnSpc>
                <a:spcPct val="250000"/>
              </a:lnSpc>
              <a:buFont typeface="Monotype Sorts"/>
              <a:buNone/>
            </a:pPr>
            <a:r>
              <a:rPr lang="en-US" altLang="it-IT" sz="2400" dirty="0"/>
              <a:t>A </a:t>
            </a:r>
            <a:r>
              <a:rPr lang="en-US" altLang="it-IT" sz="2400" b="1" dirty="0"/>
              <a:t>text</a:t>
            </a:r>
            <a:r>
              <a:rPr lang="en-US" altLang="it-IT" sz="2400" dirty="0"/>
              <a:t>, therefore, is basically made of meanings that, in order to be communicated, need to be encoded and expressed through a system of </a:t>
            </a:r>
            <a:r>
              <a:rPr lang="en-US" altLang="it-IT" sz="2400" dirty="0">
                <a:solidFill>
                  <a:srgbClr val="FF0000"/>
                </a:solidFill>
              </a:rPr>
              <a:t>graphic</a:t>
            </a:r>
            <a:r>
              <a:rPr lang="en-US" altLang="it-IT" sz="2400" dirty="0"/>
              <a:t>, </a:t>
            </a:r>
            <a:r>
              <a:rPr lang="en-US" altLang="it-IT" sz="2400" dirty="0">
                <a:solidFill>
                  <a:srgbClr val="FF0000"/>
                </a:solidFill>
              </a:rPr>
              <a:t>phonic</a:t>
            </a:r>
            <a:r>
              <a:rPr lang="en-US" altLang="it-IT" sz="2400" dirty="0"/>
              <a:t> or </a:t>
            </a:r>
            <a:r>
              <a:rPr lang="en-US" altLang="it-IT" sz="2400" dirty="0">
                <a:solidFill>
                  <a:srgbClr val="FF0000"/>
                </a:solidFill>
              </a:rPr>
              <a:t>visual signs</a:t>
            </a:r>
            <a:r>
              <a:rPr lang="en-US" altLang="it-IT" sz="2400" dirty="0"/>
              <a:t>. As a thing in itself</a:t>
            </a:r>
            <a:r>
              <a:rPr lang="en-US" altLang="it-IT" sz="2400" dirty="0" smtClean="0"/>
              <a:t>,  </a:t>
            </a:r>
            <a:r>
              <a:rPr lang="en-US" altLang="it-IT" sz="2400" dirty="0"/>
              <a:t>it is </a:t>
            </a:r>
            <a:r>
              <a:rPr lang="en-US" altLang="it-IT" sz="2400" b="1" dirty="0"/>
              <a:t>a consistent semantic unit</a:t>
            </a:r>
            <a:r>
              <a:rPr lang="en-US" altLang="it-IT" sz="2400" dirty="0"/>
              <a:t>. </a:t>
            </a:r>
          </a:p>
          <a:p>
            <a:pPr>
              <a:buFont typeface="Monotype Sorts"/>
              <a:buNone/>
            </a:pPr>
            <a:endParaRPr lang="en-US" altLang="it-IT" sz="2400" dirty="0"/>
          </a:p>
        </p:txBody>
      </p:sp>
    </p:spTree>
    <p:extLst>
      <p:ext uri="{BB962C8B-B14F-4D97-AF65-F5344CB8AC3E}">
        <p14:creationId xmlns:p14="http://schemas.microsoft.com/office/powerpoint/2010/main" xmlns="" val="3226882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ttangolo 1"/>
          <p:cNvSpPr>
            <a:spLocks noChangeArrowheads="1"/>
          </p:cNvSpPr>
          <p:nvPr/>
        </p:nvSpPr>
        <p:spPr bwMode="auto">
          <a:xfrm>
            <a:off x="179388" y="188913"/>
            <a:ext cx="8964612" cy="6335712"/>
          </a:xfrm>
          <a:prstGeom prst="rect">
            <a:avLst/>
          </a:prstGeom>
          <a:solidFill>
            <a:schemeClr val="bg1"/>
          </a:solidFill>
          <a:ln w="9525" algn="ctr">
            <a:solidFill>
              <a:schemeClr val="tx1"/>
            </a:solidFill>
            <a:round/>
            <a:headEnd/>
            <a:tailEnd/>
          </a:ln>
        </p:spPr>
        <p:txBody>
          <a:bodyPr/>
          <a:lstStyle>
            <a:lvl1pPr>
              <a:spcBef>
                <a:spcPct val="20000"/>
              </a:spcBef>
              <a:buClr>
                <a:schemeClr val="accent2"/>
              </a:buClr>
              <a:buFont typeface="Monotype Sorts"/>
              <a:buChar char="z"/>
              <a:defRPr kumimoji="1" sz="3200">
                <a:solidFill>
                  <a:schemeClr val="tx1"/>
                </a:solidFill>
                <a:latin typeface="Tahoma" pitchFamily="34" charset="0"/>
              </a:defRPr>
            </a:lvl1pPr>
            <a:lvl2pPr marL="742950" indent="-285750">
              <a:spcBef>
                <a:spcPct val="20000"/>
              </a:spcBef>
              <a:buClr>
                <a:schemeClr val="accent2"/>
              </a:buClr>
              <a:buFont typeface="Monotype Sorts"/>
              <a:buChar char="y"/>
              <a:defRPr kumimoji="1" sz="2800">
                <a:solidFill>
                  <a:schemeClr val="tx1"/>
                </a:solidFill>
                <a:latin typeface="Tahoma" pitchFamily="34" charset="0"/>
              </a:defRPr>
            </a:lvl2pPr>
            <a:lvl3pPr marL="1143000" indent="-228600">
              <a:spcBef>
                <a:spcPct val="20000"/>
              </a:spcBef>
              <a:buClr>
                <a:schemeClr val="accent2"/>
              </a:buClr>
              <a:buFont typeface="Monotype Sorts"/>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lnSpc>
                <a:spcPct val="150000"/>
              </a:lnSpc>
              <a:buFont typeface="Monotype Sorts"/>
              <a:buNone/>
            </a:pPr>
            <a:r>
              <a:rPr lang="en-US" altLang="it-IT" sz="2400" dirty="0"/>
              <a:t>A text is both an object, a product of its environment, of its </a:t>
            </a:r>
            <a:r>
              <a:rPr lang="en-US" altLang="it-IT" sz="2400" b="1" dirty="0"/>
              <a:t>Context of Situation </a:t>
            </a:r>
            <a:r>
              <a:rPr lang="en-US" altLang="it-IT" sz="2400" dirty="0"/>
              <a:t>and </a:t>
            </a:r>
            <a:r>
              <a:rPr lang="en-US" altLang="it-IT" sz="2400" b="1" dirty="0"/>
              <a:t>Context of Culture</a:t>
            </a:r>
            <a:r>
              <a:rPr lang="en-US" altLang="it-IT" sz="2400" dirty="0"/>
              <a:t>, and an instance of </a:t>
            </a:r>
            <a:r>
              <a:rPr lang="en-US" altLang="it-IT" sz="2400" dirty="0">
                <a:solidFill>
                  <a:srgbClr val="FF0000"/>
                </a:solidFill>
              </a:rPr>
              <a:t>social meaning in a specific situation.</a:t>
            </a:r>
          </a:p>
          <a:p>
            <a:pPr>
              <a:lnSpc>
                <a:spcPct val="150000"/>
              </a:lnSpc>
              <a:buFont typeface="Monotype Sorts"/>
              <a:buNone/>
            </a:pPr>
            <a:r>
              <a:rPr lang="en-US" altLang="it-IT" sz="2400" dirty="0">
                <a:solidFill>
                  <a:srgbClr val="FF0000"/>
                </a:solidFill>
              </a:rPr>
              <a:t> </a:t>
            </a:r>
            <a:r>
              <a:rPr lang="en-US" altLang="it-IT" sz="2400" dirty="0"/>
              <a:t>The relation between </a:t>
            </a:r>
            <a:r>
              <a:rPr lang="en-US" altLang="it-IT" sz="2400" b="1" dirty="0"/>
              <a:t>text</a:t>
            </a:r>
            <a:r>
              <a:rPr lang="en-US" altLang="it-IT" sz="2400" dirty="0"/>
              <a:t> and </a:t>
            </a:r>
            <a:r>
              <a:rPr lang="en-US" altLang="it-IT" sz="2400" b="1" dirty="0"/>
              <a:t>context</a:t>
            </a:r>
            <a:r>
              <a:rPr lang="en-US" altLang="it-IT" sz="2400" dirty="0"/>
              <a:t> is a systematic and dynamic one: </a:t>
            </a:r>
          </a:p>
          <a:p>
            <a:pPr>
              <a:lnSpc>
                <a:spcPct val="150000"/>
              </a:lnSpc>
              <a:buFont typeface="Monotype Sorts"/>
              <a:buNone/>
            </a:pPr>
            <a:r>
              <a:rPr lang="en-US" altLang="it-IT" sz="2400" dirty="0"/>
              <a:t>- on one hand, </a:t>
            </a:r>
            <a:r>
              <a:rPr lang="en-US" altLang="it-IT" sz="2400" b="1" dirty="0"/>
              <a:t>a text is the result of the context </a:t>
            </a:r>
            <a:r>
              <a:rPr lang="en-US" altLang="it-IT" sz="2400" dirty="0"/>
              <a:t>in which it is being realized and where language is being shaped to function purposefully; </a:t>
            </a:r>
          </a:p>
          <a:p>
            <a:pPr>
              <a:lnSpc>
                <a:spcPct val="150000"/>
              </a:lnSpc>
              <a:buFont typeface="Monotype Sorts"/>
              <a:buNone/>
            </a:pPr>
            <a:r>
              <a:rPr lang="en-US" altLang="it-IT" sz="2400" dirty="0"/>
              <a:t>- on the other hand, a context is then realized in turn by the </a:t>
            </a:r>
            <a:r>
              <a:rPr lang="en-US" altLang="it-IT" sz="2400" dirty="0" smtClean="0"/>
              <a:t>text: </a:t>
            </a:r>
            <a:r>
              <a:rPr lang="en-US" altLang="it-IT" sz="2400" b="1" dirty="0" smtClean="0"/>
              <a:t>through </a:t>
            </a:r>
            <a:r>
              <a:rPr lang="en-US" altLang="it-IT" sz="2400" b="1" dirty="0"/>
              <a:t>a </a:t>
            </a:r>
            <a:r>
              <a:rPr lang="en-US" altLang="it-IT" sz="2400" b="1" dirty="0" smtClean="0"/>
              <a:t>text </a:t>
            </a:r>
            <a:r>
              <a:rPr lang="en-US" altLang="it-IT" sz="2400" b="1" dirty="0"/>
              <a:t>a context is being created</a:t>
            </a:r>
            <a:r>
              <a:rPr lang="en-US" altLang="it-IT" sz="2400" dirty="0"/>
              <a:t>. </a:t>
            </a:r>
          </a:p>
          <a:p>
            <a:pPr>
              <a:lnSpc>
                <a:spcPct val="150000"/>
              </a:lnSpc>
              <a:buFont typeface="Monotype Sorts"/>
              <a:buNone/>
            </a:pPr>
            <a:endParaRPr lang="en-US" altLang="it-IT" sz="1800" dirty="0"/>
          </a:p>
          <a:p>
            <a:pPr>
              <a:lnSpc>
                <a:spcPct val="150000"/>
              </a:lnSpc>
              <a:buFont typeface="Monotype Sorts"/>
              <a:buNone/>
            </a:pPr>
            <a:r>
              <a:rPr lang="en-US" altLang="it-IT" sz="1800" dirty="0"/>
              <a:t>(Halliday in Halliday &amp; Hasan, 1985/ 1989: 10-11). </a:t>
            </a:r>
          </a:p>
          <a:p>
            <a:pPr>
              <a:lnSpc>
                <a:spcPct val="150000"/>
              </a:lnSpc>
              <a:buFont typeface="Monotype Sorts"/>
              <a:buNone/>
            </a:pPr>
            <a:endParaRPr lang="en-US" altLang="it-IT" sz="2400" dirty="0"/>
          </a:p>
        </p:txBody>
      </p:sp>
    </p:spTree>
    <p:extLst>
      <p:ext uri="{BB962C8B-B14F-4D97-AF65-F5344CB8AC3E}">
        <p14:creationId xmlns:p14="http://schemas.microsoft.com/office/powerpoint/2010/main" xmlns="" val="279555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ttangolo 1"/>
          <p:cNvSpPr>
            <a:spLocks noChangeArrowheads="1"/>
          </p:cNvSpPr>
          <p:nvPr/>
        </p:nvSpPr>
        <p:spPr bwMode="auto">
          <a:xfrm>
            <a:off x="0" y="534988"/>
            <a:ext cx="9144000" cy="5976937"/>
          </a:xfrm>
          <a:prstGeom prst="rect">
            <a:avLst/>
          </a:prstGeom>
          <a:solidFill>
            <a:schemeClr val="bg1"/>
          </a:solidFill>
          <a:ln w="9525" algn="ctr">
            <a:solidFill>
              <a:schemeClr val="tx1"/>
            </a:solidFill>
            <a:round/>
            <a:headEnd/>
            <a:tailEnd/>
          </a:ln>
        </p:spPr>
        <p:txBody>
          <a:bodyPr/>
          <a:lstStyle>
            <a:lvl1pPr>
              <a:spcBef>
                <a:spcPct val="20000"/>
              </a:spcBef>
              <a:buClr>
                <a:schemeClr val="accent2"/>
              </a:buClr>
              <a:buFont typeface="Monotype Sorts"/>
              <a:buChar char="z"/>
              <a:defRPr kumimoji="1" sz="3200">
                <a:solidFill>
                  <a:schemeClr val="tx1"/>
                </a:solidFill>
                <a:latin typeface="Tahoma" pitchFamily="34" charset="0"/>
              </a:defRPr>
            </a:lvl1pPr>
            <a:lvl2pPr marL="742950" indent="-285750">
              <a:spcBef>
                <a:spcPct val="20000"/>
              </a:spcBef>
              <a:buClr>
                <a:schemeClr val="accent2"/>
              </a:buClr>
              <a:buFont typeface="Monotype Sorts"/>
              <a:buChar char="y"/>
              <a:defRPr kumimoji="1" sz="2800">
                <a:solidFill>
                  <a:schemeClr val="tx1"/>
                </a:solidFill>
                <a:latin typeface="Tahoma" pitchFamily="34" charset="0"/>
              </a:defRPr>
            </a:lvl2pPr>
            <a:lvl3pPr marL="1143000" indent="-228600">
              <a:spcBef>
                <a:spcPct val="20000"/>
              </a:spcBef>
              <a:buClr>
                <a:schemeClr val="accent2"/>
              </a:buClr>
              <a:buFont typeface="Monotype Sorts"/>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buFont typeface="Monotype Sorts"/>
              <a:buNone/>
            </a:pPr>
            <a:endParaRPr lang="it-IT" altLang="it-IT" sz="2400"/>
          </a:p>
          <a:p>
            <a:pPr>
              <a:buFont typeface="Monotype Sorts"/>
              <a:buNone/>
            </a:pPr>
            <a:r>
              <a:rPr lang="it-IT" altLang="it-IT" sz="2400" b="1"/>
              <a:t>Context of Situation </a:t>
            </a:r>
            <a:endParaRPr lang="it-IT" altLang="it-IT" sz="2400"/>
          </a:p>
          <a:p>
            <a:pPr>
              <a:buFont typeface="Monotype Sorts"/>
              <a:buNone/>
            </a:pPr>
            <a:r>
              <a:rPr lang="en-US" altLang="it-IT" sz="2400"/>
              <a:t>Context of Situation is seen as being comprised of 3 components, or values, or dimension of variation: </a:t>
            </a:r>
          </a:p>
          <a:p>
            <a:pPr>
              <a:buFont typeface="Monotype Sorts"/>
              <a:buNone/>
            </a:pPr>
            <a:r>
              <a:rPr lang="en-US" altLang="it-IT" sz="2400" b="1"/>
              <a:t>Field, Tenor and Mode</a:t>
            </a:r>
            <a:r>
              <a:rPr lang="en-US" altLang="it-IT" sz="2400"/>
              <a:t>, or, respectively: </a:t>
            </a:r>
          </a:p>
          <a:p>
            <a:pPr>
              <a:buFont typeface="Monotype Sorts"/>
              <a:buNone/>
            </a:pPr>
            <a:endParaRPr lang="en-US" altLang="it-IT" sz="2400"/>
          </a:p>
          <a:p>
            <a:pPr>
              <a:buFont typeface="Monotype Sorts"/>
              <a:buNone/>
            </a:pPr>
            <a:r>
              <a:rPr lang="en-US" altLang="it-IT" sz="2400" b="1">
                <a:solidFill>
                  <a:srgbClr val="0066FF"/>
                </a:solidFill>
              </a:rPr>
              <a:t>FIELD: </a:t>
            </a:r>
            <a:r>
              <a:rPr lang="en-US" altLang="it-IT" sz="2400">
                <a:solidFill>
                  <a:schemeClr val="accent1"/>
                </a:solidFill>
              </a:rPr>
              <a:t>what is going on? </a:t>
            </a:r>
          </a:p>
          <a:p>
            <a:pPr>
              <a:buFont typeface="Monotype Sorts"/>
              <a:buNone/>
            </a:pPr>
            <a:endParaRPr lang="en-US" altLang="it-IT" sz="2400">
              <a:solidFill>
                <a:schemeClr val="accent1"/>
              </a:solidFill>
            </a:endParaRPr>
          </a:p>
          <a:p>
            <a:pPr>
              <a:buFont typeface="Monotype Sorts"/>
              <a:buNone/>
            </a:pPr>
            <a:r>
              <a:rPr lang="en-US" altLang="it-IT" sz="2400" b="1">
                <a:solidFill>
                  <a:srgbClr val="0066FF"/>
                </a:solidFill>
              </a:rPr>
              <a:t>TENOR:</a:t>
            </a:r>
            <a:r>
              <a:rPr lang="en-US" altLang="it-IT" sz="2400">
                <a:solidFill>
                  <a:schemeClr val="accent1"/>
                </a:solidFill>
              </a:rPr>
              <a:t> who is taking part? </a:t>
            </a:r>
          </a:p>
          <a:p>
            <a:pPr>
              <a:buFont typeface="Monotype Sorts"/>
              <a:buNone/>
            </a:pPr>
            <a:endParaRPr lang="en-US" altLang="it-IT" sz="2400">
              <a:solidFill>
                <a:schemeClr val="accent1"/>
              </a:solidFill>
            </a:endParaRPr>
          </a:p>
          <a:p>
            <a:pPr>
              <a:buFont typeface="Monotype Sorts"/>
              <a:buNone/>
            </a:pPr>
            <a:r>
              <a:rPr lang="en-US" altLang="it-IT" sz="2400" b="1">
                <a:solidFill>
                  <a:srgbClr val="0066FF"/>
                </a:solidFill>
              </a:rPr>
              <a:t>MODE: </a:t>
            </a:r>
            <a:r>
              <a:rPr lang="en-US" altLang="it-IT" sz="2400">
                <a:solidFill>
                  <a:schemeClr val="accent1"/>
                </a:solidFill>
              </a:rPr>
              <a:t>how are the meanings being exchanged? </a:t>
            </a:r>
            <a:endParaRPr lang="it-IT" altLang="it-IT" sz="2400">
              <a:solidFill>
                <a:schemeClr val="accent1"/>
              </a:solidFill>
            </a:endParaRPr>
          </a:p>
        </p:txBody>
      </p:sp>
    </p:spTree>
    <p:extLst>
      <p:ext uri="{BB962C8B-B14F-4D97-AF65-F5344CB8AC3E}">
        <p14:creationId xmlns:p14="http://schemas.microsoft.com/office/powerpoint/2010/main" xmlns="" val="335041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ttangolo 1"/>
          <p:cNvSpPr>
            <a:spLocks noChangeArrowheads="1"/>
          </p:cNvSpPr>
          <p:nvPr/>
        </p:nvSpPr>
        <p:spPr bwMode="auto">
          <a:xfrm>
            <a:off x="0" y="534988"/>
            <a:ext cx="8964613" cy="5976937"/>
          </a:xfrm>
          <a:prstGeom prst="rect">
            <a:avLst/>
          </a:prstGeom>
          <a:solidFill>
            <a:schemeClr val="bg1"/>
          </a:solidFill>
          <a:ln w="9525" algn="ctr">
            <a:solidFill>
              <a:schemeClr val="tx1"/>
            </a:solidFill>
            <a:round/>
            <a:headEnd/>
            <a:tailEnd/>
          </a:ln>
        </p:spPr>
        <p:txBody>
          <a:bodyPr/>
          <a:lstStyle>
            <a:lvl1pPr>
              <a:spcBef>
                <a:spcPct val="20000"/>
              </a:spcBef>
              <a:buClr>
                <a:schemeClr val="accent2"/>
              </a:buClr>
              <a:buFont typeface="Monotype Sorts"/>
              <a:buChar char="z"/>
              <a:defRPr kumimoji="1" sz="3200">
                <a:solidFill>
                  <a:schemeClr val="tx1"/>
                </a:solidFill>
                <a:latin typeface="Tahoma" pitchFamily="34" charset="0"/>
              </a:defRPr>
            </a:lvl1pPr>
            <a:lvl2pPr marL="742950" indent="-285750">
              <a:spcBef>
                <a:spcPct val="20000"/>
              </a:spcBef>
              <a:buClr>
                <a:schemeClr val="accent2"/>
              </a:buClr>
              <a:buFont typeface="Monotype Sorts"/>
              <a:buChar char="y"/>
              <a:defRPr kumimoji="1" sz="2800">
                <a:solidFill>
                  <a:schemeClr val="tx1"/>
                </a:solidFill>
                <a:latin typeface="Tahoma" pitchFamily="34" charset="0"/>
              </a:defRPr>
            </a:lvl2pPr>
            <a:lvl3pPr marL="1143000" indent="-228600">
              <a:spcBef>
                <a:spcPct val="20000"/>
              </a:spcBef>
              <a:buClr>
                <a:schemeClr val="accent2"/>
              </a:buClr>
              <a:buFont typeface="Monotype Sorts"/>
              <a:buChar char="x"/>
              <a:defRPr kumimoji="1" sz="2400">
                <a:solidFill>
                  <a:schemeClr val="tx1"/>
                </a:solidFill>
                <a:latin typeface="Tahoma" pitchFamily="34" charset="0"/>
              </a:defRPr>
            </a:lvl3pPr>
            <a:lvl4pPr marL="1600200" indent="-228600">
              <a:spcBef>
                <a:spcPct val="20000"/>
              </a:spcBef>
              <a:buClr>
                <a:schemeClr val="accent2"/>
              </a:buClr>
              <a:buChar char="•"/>
              <a:defRPr kumimoji="1" sz="2000">
                <a:solidFill>
                  <a:schemeClr val="tx1"/>
                </a:solidFill>
                <a:latin typeface="Tahoma" pitchFamily="34" charset="0"/>
              </a:defRPr>
            </a:lvl4pPr>
            <a:lvl5pPr marL="2057400" indent="-22860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buFont typeface="Monotype Sorts"/>
              <a:buNone/>
            </a:pPr>
            <a:endParaRPr lang="it-IT" altLang="it-IT" sz="2400"/>
          </a:p>
          <a:p>
            <a:pPr>
              <a:buFont typeface="Monotype Sorts"/>
              <a:buNone/>
            </a:pPr>
            <a:r>
              <a:rPr lang="en-US" altLang="it-IT" sz="2400" b="1"/>
              <a:t>Field, Tenor and Mode</a:t>
            </a:r>
            <a:r>
              <a:rPr lang="en-US" altLang="it-IT" sz="2400"/>
              <a:t>.</a:t>
            </a:r>
          </a:p>
          <a:p>
            <a:pPr>
              <a:buFont typeface="Monotype Sorts"/>
              <a:buNone/>
            </a:pPr>
            <a:r>
              <a:rPr lang="en-US" altLang="it-IT" sz="2400"/>
              <a:t> </a:t>
            </a:r>
          </a:p>
          <a:p>
            <a:pPr>
              <a:buFont typeface="Monotype Sorts"/>
              <a:buNone/>
            </a:pPr>
            <a:r>
              <a:rPr lang="en-US" altLang="it-IT" sz="2400" b="1"/>
              <a:t>Field </a:t>
            </a:r>
            <a:r>
              <a:rPr lang="en-US" altLang="it-IT" sz="2400"/>
              <a:t>– the nature of the ongoing social speech event and its subject matter, what is being spoken about; </a:t>
            </a:r>
          </a:p>
          <a:p>
            <a:pPr>
              <a:buFont typeface="Monotype Sorts"/>
              <a:buNone/>
            </a:pPr>
            <a:r>
              <a:rPr lang="en-US" altLang="it-IT" sz="2400" b="1"/>
              <a:t>Tenor </a:t>
            </a:r>
            <a:r>
              <a:rPr lang="en-US" altLang="it-IT" sz="2400"/>
              <a:t>– the human participants in the interaction and the relationship between them, involving their status and discourse roles, as well as the attitude they take towards the subject matter and their interlocutors, </a:t>
            </a:r>
          </a:p>
          <a:p>
            <a:pPr>
              <a:buFont typeface="Monotype Sorts"/>
              <a:buNone/>
            </a:pPr>
            <a:r>
              <a:rPr lang="en-US" altLang="it-IT" sz="2400" b="1"/>
              <a:t>Mode </a:t>
            </a:r>
            <a:r>
              <a:rPr lang="en-US" altLang="it-IT" sz="2400"/>
              <a:t>– the way that language is functioning in the interaction, which involves a series of features such as the degree to which the process of interaction is shared by the interlocutors, its ‘channel’, its ‘medium’ etc. </a:t>
            </a:r>
          </a:p>
          <a:p>
            <a:pPr>
              <a:buFont typeface="Monotype Sorts"/>
              <a:buNone/>
            </a:pPr>
            <a:r>
              <a:rPr lang="en-US" altLang="it-IT" sz="2400"/>
              <a:t>(see Halliday &amp; Hasan, 1985/ 1989: 12)</a:t>
            </a:r>
            <a:endParaRPr lang="it-IT" altLang="it-IT" sz="2400">
              <a:solidFill>
                <a:schemeClr val="accent1"/>
              </a:solidFill>
            </a:endParaRPr>
          </a:p>
        </p:txBody>
      </p:sp>
    </p:spTree>
    <p:extLst>
      <p:ext uri="{BB962C8B-B14F-4D97-AF65-F5344CB8AC3E}">
        <p14:creationId xmlns:p14="http://schemas.microsoft.com/office/powerpoint/2010/main" xmlns="" val="317729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2733</Words>
  <Application>Microsoft Office PowerPoint</Application>
  <PresentationFormat>Presentazione su schermo (4:3)</PresentationFormat>
  <Paragraphs>351</Paragraphs>
  <Slides>40</Slides>
  <Notes>3</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Discourse Analisys 1- Language in Use</vt:lpstr>
      <vt:lpstr>Discourse Analisys 1- Language in Use</vt:lpstr>
      <vt:lpstr>Discourse Analisys 1- Language in Use</vt:lpstr>
      <vt:lpstr>Diapositiva 4</vt:lpstr>
      <vt:lpstr>Diapositiva 5</vt:lpstr>
      <vt:lpstr>Diapositiva 6</vt:lpstr>
      <vt:lpstr>Diapositiva 7</vt:lpstr>
      <vt:lpstr>Diapositiva 8</vt:lpstr>
      <vt:lpstr>Diapositiva 9</vt:lpstr>
      <vt:lpstr>Discourse Analisys</vt:lpstr>
      <vt:lpstr>Discourse Analisys 1- Language in Use</vt:lpstr>
      <vt:lpstr>Discourse Analisys</vt:lpstr>
      <vt:lpstr>Discourse Analisys Semiotics (Barthes)</vt:lpstr>
      <vt:lpstr>Discourse Analisys Semiotics (Barthes)</vt:lpstr>
      <vt:lpstr>Semiotics – Barthes </vt:lpstr>
      <vt:lpstr>Barthes and the Rhetoric of Images</vt:lpstr>
      <vt:lpstr>Semiotics – Barthes</vt:lpstr>
      <vt:lpstr>Discourse Analisys 2- Communication</vt:lpstr>
      <vt:lpstr>Discourse Analisys 2- Communication</vt:lpstr>
      <vt:lpstr>Discourse Analisys 2- Communication</vt:lpstr>
      <vt:lpstr>Discourse Analisys 2- Communication</vt:lpstr>
      <vt:lpstr>Discourse Analisys 2- Communication</vt:lpstr>
      <vt:lpstr>Discourse Analisys 2- Communication</vt:lpstr>
      <vt:lpstr>Discourse Analisys 2- Communication</vt:lpstr>
      <vt:lpstr>Discourse Analisys Using language functionally</vt:lpstr>
      <vt:lpstr>DA and Written Discourse </vt:lpstr>
      <vt:lpstr>DA and Written Discourse </vt:lpstr>
      <vt:lpstr>DA and Written Discourse </vt:lpstr>
      <vt:lpstr>DA and Written Discourse </vt:lpstr>
      <vt:lpstr>Diapositiva 30</vt:lpstr>
      <vt:lpstr>DA &amp; GRAMMAR</vt:lpstr>
      <vt:lpstr>DA &amp; GRAMMAR</vt:lpstr>
      <vt:lpstr>DA &amp; GRAMMAR</vt:lpstr>
      <vt:lpstr>DA &amp; GRAMMAR</vt:lpstr>
      <vt:lpstr>DA &amp; GRAMMAR</vt:lpstr>
      <vt:lpstr>DA &amp; GRAMMAR</vt:lpstr>
      <vt:lpstr>DA &amp; GRAMMAR – Cohesive devices (reference)</vt:lpstr>
      <vt:lpstr>DA &amp; GRAMMAR – Cohesive devices</vt:lpstr>
      <vt:lpstr>DA &amp; GRAMMAR – Cohesive devices</vt:lpstr>
      <vt:lpstr>DA &amp; GRAMMAR – Cohesive devices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English Sociolinguistic Variations 1 – Regional variation</dc:title>
  <dc:creator>luisanna</dc:creator>
  <cp:lastModifiedBy>Matteo</cp:lastModifiedBy>
  <cp:revision>120</cp:revision>
  <dcterms:created xsi:type="dcterms:W3CDTF">2012-10-16T18:34:28Z</dcterms:created>
  <dcterms:modified xsi:type="dcterms:W3CDTF">2014-06-12T09:08:10Z</dcterms:modified>
</cp:coreProperties>
</file>