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5" d="100"/>
          <a:sy n="65" d="100"/>
        </p:scale>
        <p:origin x="-14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65E962-7180-4BB4-B533-675CADB5B59A}" type="datetimeFigureOut">
              <a:rPr lang="it-IT" smtClean="0"/>
              <a:pPr/>
              <a:t>21/02/2018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B537FA-A442-49B9-8109-81908218B827}" type="slidenum">
              <a:rPr lang="it-IT" smtClean="0"/>
              <a:pPr/>
              <a:t>‹N›</a:t>
            </a:fld>
            <a:endParaRPr lang="it-IT"/>
          </a:p>
        </p:txBody>
      </p:sp>
    </p:spTree>
    <p:extLst>
      <p:ext uri="{BB962C8B-B14F-4D97-AF65-F5344CB8AC3E}">
        <p14:creationId xmlns="" xmlns:p14="http://schemas.microsoft.com/office/powerpoint/2010/main" val="2685213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CB537FA-A442-49B9-8109-81908218B827}" type="slidenum">
              <a:rPr lang="it-IT" smtClean="0"/>
              <a:pPr/>
              <a:t>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9FC12E7-E720-49E4-B4E5-216256D0C65C}" type="datetimeFigureOut">
              <a:rPr lang="it-IT" smtClean="0"/>
              <a:pPr/>
              <a:t>21/02/2018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FD1143-EAEC-404C-8FAD-9A648DCE76B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9FC12E7-E720-49E4-B4E5-216256D0C65C}" type="datetimeFigureOut">
              <a:rPr lang="it-IT" smtClean="0"/>
              <a:pPr/>
              <a:t>21/02/2018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FD1143-EAEC-404C-8FAD-9A648DCE76B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9FC12E7-E720-49E4-B4E5-216256D0C65C}" type="datetimeFigureOut">
              <a:rPr lang="it-IT" smtClean="0"/>
              <a:pPr/>
              <a:t>21/02/2018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FD1143-EAEC-404C-8FAD-9A648DCE76B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9FC12E7-E720-49E4-B4E5-216256D0C65C}" type="datetimeFigureOut">
              <a:rPr lang="it-IT" smtClean="0"/>
              <a:pPr/>
              <a:t>21/02/2018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FD1143-EAEC-404C-8FAD-9A648DCE76B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9FC12E7-E720-49E4-B4E5-216256D0C65C}" type="datetimeFigureOut">
              <a:rPr lang="it-IT" smtClean="0"/>
              <a:pPr/>
              <a:t>21/02/2018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FD1143-EAEC-404C-8FAD-9A648DCE76B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9FC12E7-E720-49E4-B4E5-216256D0C65C}" type="datetimeFigureOut">
              <a:rPr lang="it-IT" smtClean="0"/>
              <a:pPr/>
              <a:t>21/02/2018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FD1143-EAEC-404C-8FAD-9A648DCE76B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9FC12E7-E720-49E4-B4E5-216256D0C65C}" type="datetimeFigureOut">
              <a:rPr lang="it-IT" smtClean="0"/>
              <a:pPr/>
              <a:t>21/02/2018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3FD1143-EAEC-404C-8FAD-9A648DCE76B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9FC12E7-E720-49E4-B4E5-216256D0C65C}" type="datetimeFigureOut">
              <a:rPr lang="it-IT" smtClean="0"/>
              <a:pPr/>
              <a:t>21/02/2018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3FD1143-EAEC-404C-8FAD-9A648DCE76B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9FC12E7-E720-49E4-B4E5-216256D0C65C}" type="datetimeFigureOut">
              <a:rPr lang="it-IT" smtClean="0"/>
              <a:pPr/>
              <a:t>21/02/2018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3FD1143-EAEC-404C-8FAD-9A648DCE76B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9FC12E7-E720-49E4-B4E5-216256D0C65C}" type="datetimeFigureOut">
              <a:rPr lang="it-IT" smtClean="0"/>
              <a:pPr/>
              <a:t>21/02/2018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FD1143-EAEC-404C-8FAD-9A648DCE76B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9FC12E7-E720-49E4-B4E5-216256D0C65C}" type="datetimeFigureOut">
              <a:rPr lang="it-IT" smtClean="0"/>
              <a:pPr/>
              <a:t>21/02/2018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FD1143-EAEC-404C-8FAD-9A648DCE76B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C12E7-E720-49E4-B4E5-216256D0C65C}" type="datetimeFigureOut">
              <a:rPr lang="it-IT" smtClean="0"/>
              <a:pPr/>
              <a:t>21/02/2018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D1143-EAEC-404C-8FAD-9A648DCE76B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lamiasardegna.it/" TargetMode="External"/><Relationship Id="rId2" Type="http://schemas.openxmlformats.org/officeDocument/2006/relationships/hyperlink" Target="http://www.wikipedia.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chiesa di San Gavino Martire</a:t>
            </a:r>
            <a:br>
              <a:rPr lang="it-IT" dirty="0" smtClean="0"/>
            </a:br>
            <a:r>
              <a:rPr lang="it-IT" dirty="0" smtClean="0"/>
              <a:t>Pantheon Celebrativo degli Arborea</a:t>
            </a:r>
            <a:endParaRPr lang="it-IT" dirty="0"/>
          </a:p>
        </p:txBody>
      </p:sp>
      <p:sp>
        <p:nvSpPr>
          <p:cNvPr id="3" name="Sottotitolo 2"/>
          <p:cNvSpPr>
            <a:spLocks noGrp="1"/>
          </p:cNvSpPr>
          <p:nvPr>
            <p:ph sz="half" idx="1"/>
          </p:nvPr>
        </p:nvSpPr>
        <p:spPr/>
        <p:txBody>
          <a:bodyPr>
            <a:normAutofit/>
          </a:bodyPr>
          <a:lstStyle/>
          <a:p>
            <a:r>
              <a:rPr lang="it-IT" dirty="0" smtClean="0"/>
              <a:t>Chi era la famiglia degli Arborea?</a:t>
            </a:r>
          </a:p>
          <a:p>
            <a:r>
              <a:rPr lang="it-IT" dirty="0" smtClean="0"/>
              <a:t>Come mai i </a:t>
            </a:r>
            <a:r>
              <a:rPr lang="it-IT" dirty="0" err="1" smtClean="0"/>
              <a:t>Bas</a:t>
            </a:r>
            <a:r>
              <a:rPr lang="it-IT" dirty="0" smtClean="0"/>
              <a:t> Serra avrebbero dovuto scegliere un paese come San Gavino per costruire il loro “Pantheon Celebrativo”?</a:t>
            </a:r>
            <a:endParaRPr lang="it-IT" dirty="0"/>
          </a:p>
        </p:txBody>
      </p:sp>
      <p:pic>
        <p:nvPicPr>
          <p:cNvPr id="5" name="Segnaposto contenuto 4" descr="Arborea-Stemma.png"/>
          <p:cNvPicPr>
            <a:picLocks noGrp="1" noChangeAspect="1"/>
          </p:cNvPicPr>
          <p:nvPr>
            <p:ph sz="half" idx="2"/>
          </p:nvPr>
        </p:nvPicPr>
        <p:blipFill>
          <a:blip r:embed="rId2" cstate="print"/>
          <a:stretch>
            <a:fillRect/>
          </a:stretch>
        </p:blipFill>
        <p:spPr>
          <a:xfrm>
            <a:off x="4932040" y="1628800"/>
            <a:ext cx="3560436" cy="4464496"/>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Eleonora </a:t>
            </a:r>
            <a:r>
              <a:rPr lang="it-IT" dirty="0" err="1" smtClean="0"/>
              <a:t>D’Arborea</a:t>
            </a:r>
            <a:endParaRPr lang="it-IT" dirty="0"/>
          </a:p>
        </p:txBody>
      </p:sp>
      <p:sp>
        <p:nvSpPr>
          <p:cNvPr id="3" name="Segnaposto contenuto 2"/>
          <p:cNvSpPr>
            <a:spLocks noGrp="1"/>
          </p:cNvSpPr>
          <p:nvPr>
            <p:ph sz="half" idx="1"/>
          </p:nvPr>
        </p:nvSpPr>
        <p:spPr/>
        <p:txBody>
          <a:bodyPr>
            <a:normAutofit fontScale="70000" lnSpcReduction="20000"/>
          </a:bodyPr>
          <a:lstStyle/>
          <a:p>
            <a:r>
              <a:rPr lang="it-IT" dirty="0"/>
              <a:t>Proprio con lei la chiesa fu </a:t>
            </a:r>
            <a:r>
              <a:rPr lang="it-IT" dirty="0" smtClean="0"/>
              <a:t> </a:t>
            </a:r>
            <a:r>
              <a:rPr lang="it-IT" dirty="0"/>
              <a:t>portata a </a:t>
            </a:r>
            <a:r>
              <a:rPr lang="it-IT" dirty="0" smtClean="0"/>
              <a:t>termine. Essendo </a:t>
            </a:r>
            <a:r>
              <a:rPr lang="it-IT" dirty="0"/>
              <a:t>giudicessa reggente è rappresentata priva di corona e </a:t>
            </a:r>
            <a:r>
              <a:rPr lang="it-IT" dirty="0" smtClean="0"/>
              <a:t>scettro. </a:t>
            </a:r>
            <a:r>
              <a:rPr lang="it-IT" dirty="0"/>
              <a:t>Anche Eleonora è una figura molto importante per la storia sarda. Non solo continuò la guerra contro gli Aragonesi, come il padre e il fratello, ma nel 1392 radunò le leggi in un codice intitolato “Carta de </a:t>
            </a:r>
            <a:r>
              <a:rPr lang="it-IT" dirty="0" err="1"/>
              <a:t>Logu</a:t>
            </a:r>
            <a:r>
              <a:rPr lang="it-IT" dirty="0"/>
              <a:t>”, che rappresenta un modello legislativo equo e giusto, anticipatore del diritto moderno, tanto che rimase in vigore fino all’emanazione </a:t>
            </a:r>
            <a:r>
              <a:rPr lang="it-IT" dirty="0" smtClean="0"/>
              <a:t>del codice civile e penale di Carlo Felice, </a:t>
            </a:r>
            <a:r>
              <a:rPr lang="it-IT" dirty="0"/>
              <a:t>nel 1827.</a:t>
            </a:r>
          </a:p>
          <a:p>
            <a:endParaRPr lang="it-IT" dirty="0"/>
          </a:p>
        </p:txBody>
      </p:sp>
      <p:pic>
        <p:nvPicPr>
          <p:cNvPr id="5" name="Segnaposto contenuto 4" descr="Cattura.PNG"/>
          <p:cNvPicPr>
            <a:picLocks noGrp="1" noChangeAspect="1"/>
          </p:cNvPicPr>
          <p:nvPr>
            <p:ph sz="half" idx="2"/>
          </p:nvPr>
        </p:nvPicPr>
        <p:blipFill>
          <a:blip r:embed="rId2" cstate="print"/>
          <a:stretch>
            <a:fillRect/>
          </a:stretch>
        </p:blipFill>
        <p:spPr>
          <a:xfrm>
            <a:off x="4648200" y="1832451"/>
            <a:ext cx="4038600" cy="406146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retro della chiesa</a:t>
            </a:r>
            <a:endParaRPr lang="it-IT" dirty="0"/>
          </a:p>
        </p:txBody>
      </p:sp>
      <p:pic>
        <p:nvPicPr>
          <p:cNvPr id="5" name="Segnaposto contenuto 4" descr="retro.PNG"/>
          <p:cNvPicPr>
            <a:picLocks noGrp="1" noChangeAspect="1"/>
          </p:cNvPicPr>
          <p:nvPr>
            <p:ph sz="half" idx="1"/>
          </p:nvPr>
        </p:nvPicPr>
        <p:blipFill>
          <a:blip r:embed="rId2" cstate="print"/>
          <a:stretch>
            <a:fillRect/>
          </a:stretch>
        </p:blipFill>
        <p:spPr>
          <a:xfrm>
            <a:off x="395536" y="1340768"/>
            <a:ext cx="4038600" cy="2686791"/>
          </a:xfrm>
        </p:spPr>
      </p:pic>
      <p:pic>
        <p:nvPicPr>
          <p:cNvPr id="6" name="Segnaposto contenuto 5" descr="retro2.PNG"/>
          <p:cNvPicPr>
            <a:picLocks noGrp="1" noChangeAspect="1"/>
          </p:cNvPicPr>
          <p:nvPr>
            <p:ph sz="half" idx="2"/>
          </p:nvPr>
        </p:nvPicPr>
        <p:blipFill>
          <a:blip r:embed="rId3" cstate="print"/>
          <a:stretch>
            <a:fillRect/>
          </a:stretch>
        </p:blipFill>
        <p:spPr>
          <a:xfrm>
            <a:off x="4644008" y="1412776"/>
            <a:ext cx="4038600" cy="2692400"/>
          </a:xfrm>
        </p:spPr>
      </p:pic>
      <p:sp>
        <p:nvSpPr>
          <p:cNvPr id="8" name="CasellaDiTesto 7"/>
          <p:cNvSpPr txBox="1"/>
          <p:nvPr/>
        </p:nvSpPr>
        <p:spPr>
          <a:xfrm>
            <a:off x="467544" y="4365104"/>
            <a:ext cx="3816424" cy="1477328"/>
          </a:xfrm>
          <a:prstGeom prst="rect">
            <a:avLst/>
          </a:prstGeom>
          <a:noFill/>
        </p:spPr>
        <p:txBody>
          <a:bodyPr wrap="square" rtlCol="0">
            <a:spAutoFit/>
          </a:bodyPr>
          <a:lstStyle/>
          <a:p>
            <a:r>
              <a:rPr lang="it-IT" dirty="0"/>
              <a:t>S</a:t>
            </a:r>
            <a:r>
              <a:rPr lang="it-IT" dirty="0" smtClean="0"/>
              <a:t>econdo lo storico Casula</a:t>
            </a:r>
            <a:r>
              <a:rPr lang="it-IT" dirty="0"/>
              <a:t>, un’altra effige di Eleonora con due piccole teste sfigurate che dovevano essere i figli Federico e Mariano V, morti bambini</a:t>
            </a:r>
          </a:p>
        </p:txBody>
      </p:sp>
      <p:sp>
        <p:nvSpPr>
          <p:cNvPr id="9" name="CasellaDiTesto 8"/>
          <p:cNvSpPr txBox="1"/>
          <p:nvPr/>
        </p:nvSpPr>
        <p:spPr>
          <a:xfrm>
            <a:off x="4788024" y="4361036"/>
            <a:ext cx="3816424" cy="2308324"/>
          </a:xfrm>
          <a:prstGeom prst="rect">
            <a:avLst/>
          </a:prstGeom>
          <a:noFill/>
        </p:spPr>
        <p:txBody>
          <a:bodyPr wrap="square" rtlCol="0">
            <a:spAutoFit/>
          </a:bodyPr>
          <a:lstStyle/>
          <a:p>
            <a:r>
              <a:rPr lang="it-IT" dirty="0" smtClean="0"/>
              <a:t>Probabilmente una scena di caccia. Appena superato il confine con San Gavino,il sentiero che lo collegava al castello,entrava nella boscaglia di </a:t>
            </a:r>
            <a:r>
              <a:rPr lang="it-IT" i="1" dirty="0" err="1" smtClean="0"/>
              <a:t>Tuponniga</a:t>
            </a:r>
            <a:r>
              <a:rPr lang="it-IT" dirty="0" smtClean="0"/>
              <a:t>, dove si svolgevano le “</a:t>
            </a:r>
            <a:r>
              <a:rPr lang="it-IT" dirty="0" err="1" smtClean="0"/>
              <a:t>Silvas</a:t>
            </a:r>
            <a:r>
              <a:rPr lang="it-IT" dirty="0" smtClean="0"/>
              <a:t>” le cacce collettive. La tradizione narra che Eleonora praticasse la caccia con il falco.</a:t>
            </a: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calzare del pellegrino</a:t>
            </a:r>
            <a:endParaRPr lang="it-IT" dirty="0"/>
          </a:p>
        </p:txBody>
      </p:sp>
      <p:sp>
        <p:nvSpPr>
          <p:cNvPr id="3" name="Segnaposto contenuto 2"/>
          <p:cNvSpPr>
            <a:spLocks noGrp="1"/>
          </p:cNvSpPr>
          <p:nvPr>
            <p:ph sz="half" idx="1"/>
          </p:nvPr>
        </p:nvSpPr>
        <p:spPr/>
        <p:txBody>
          <a:bodyPr/>
          <a:lstStyle/>
          <a:p>
            <a:r>
              <a:rPr lang="it-IT" dirty="0" smtClean="0"/>
              <a:t>Tutto il retro della chiesa è pervaso da questi simboli, in cui gli storici hanno riconosciuto il calzare del pellegrino. Come già detto, San </a:t>
            </a:r>
            <a:r>
              <a:rPr lang="it-IT" dirty="0"/>
              <a:t>G</a:t>
            </a:r>
            <a:r>
              <a:rPr lang="it-IT" dirty="0" smtClean="0"/>
              <a:t>avino era posto in una posizione strategica per quel periodo storico.</a:t>
            </a:r>
            <a:endParaRPr lang="it-IT" dirty="0"/>
          </a:p>
        </p:txBody>
      </p:sp>
      <p:pic>
        <p:nvPicPr>
          <p:cNvPr id="5" name="Segnaposto contenuto 4" descr="kkkkalzare.PNG"/>
          <p:cNvPicPr>
            <a:picLocks noGrp="1" noChangeAspect="1"/>
          </p:cNvPicPr>
          <p:nvPr>
            <p:ph sz="half" idx="2"/>
          </p:nvPr>
        </p:nvPicPr>
        <p:blipFill>
          <a:blip r:embed="rId2" cstate="print"/>
          <a:stretch>
            <a:fillRect/>
          </a:stretch>
        </p:blipFill>
        <p:spPr>
          <a:xfrm>
            <a:off x="4648200" y="1858922"/>
            <a:ext cx="4038600" cy="400851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mistero della cripta</a:t>
            </a:r>
            <a:br>
              <a:rPr lang="it-IT" dirty="0" smtClean="0"/>
            </a:br>
            <a:endParaRPr lang="it-IT" dirty="0"/>
          </a:p>
        </p:txBody>
      </p:sp>
      <p:sp>
        <p:nvSpPr>
          <p:cNvPr id="3" name="Segnaposto contenuto 2"/>
          <p:cNvSpPr>
            <a:spLocks noGrp="1"/>
          </p:cNvSpPr>
          <p:nvPr>
            <p:ph sz="half" idx="1"/>
          </p:nvPr>
        </p:nvSpPr>
        <p:spPr/>
        <p:txBody>
          <a:bodyPr>
            <a:normAutofit fontScale="55000" lnSpcReduction="20000"/>
          </a:bodyPr>
          <a:lstStyle/>
          <a:p>
            <a:r>
              <a:rPr lang="it-IT" sz="3300" dirty="0" smtClean="0"/>
              <a:t>Riflettendo su questa chiesa, sulla coincidenza della morte del figlio di Eleonora e della data di consacrazione della chiesa, dalle continue visite della giudicessa presso San Gavino, e anche di suo marito Brancaleone, si può pensare che proprio qui, sia stato sepolto il piccolo </a:t>
            </a:r>
            <a:r>
              <a:rPr lang="it-IT" sz="3300" dirty="0"/>
              <a:t>F</a:t>
            </a:r>
            <a:r>
              <a:rPr lang="it-IT" sz="3300" dirty="0" smtClean="0"/>
              <a:t>ederico e chissà,magari anche la stessa giudicessa.</a:t>
            </a:r>
          </a:p>
          <a:p>
            <a:r>
              <a:rPr lang="it-IT" sz="3300" dirty="0" smtClean="0"/>
              <a:t>La tradizione popolare narra dell’esistenza di una cripta e della vicinanza di un monastero benedettino</a:t>
            </a:r>
            <a:r>
              <a:rPr lang="it-IT" dirty="0" smtClean="0"/>
              <a:t>.</a:t>
            </a:r>
            <a:endParaRPr lang="it-IT" dirty="0"/>
          </a:p>
        </p:txBody>
      </p:sp>
      <p:sp>
        <p:nvSpPr>
          <p:cNvPr id="4" name="Segnaposto contenuto 3"/>
          <p:cNvSpPr>
            <a:spLocks noGrp="1"/>
          </p:cNvSpPr>
          <p:nvPr>
            <p:ph sz="half" idx="2"/>
          </p:nvPr>
        </p:nvSpPr>
        <p:spPr/>
        <p:txBody>
          <a:bodyPr>
            <a:normAutofit fontScale="55000" lnSpcReduction="20000"/>
          </a:bodyPr>
          <a:lstStyle/>
          <a:p>
            <a:r>
              <a:rPr lang="it-IT" dirty="0" smtClean="0"/>
              <a:t>Il cosiddetto “</a:t>
            </a:r>
            <a:r>
              <a:rPr lang="it-IT" dirty="0" err="1" smtClean="0"/>
              <a:t>guventu</a:t>
            </a:r>
            <a:r>
              <a:rPr lang="it-IT" dirty="0" smtClean="0"/>
              <a:t> de </a:t>
            </a:r>
            <a:r>
              <a:rPr lang="it-IT" dirty="0" err="1" smtClean="0"/>
              <a:t>is</a:t>
            </a:r>
            <a:r>
              <a:rPr lang="it-IT" dirty="0" smtClean="0"/>
              <a:t> </a:t>
            </a:r>
            <a:r>
              <a:rPr lang="it-IT" dirty="0" err="1" smtClean="0"/>
              <a:t>mongias</a:t>
            </a:r>
            <a:r>
              <a:rPr lang="it-IT" dirty="0" smtClean="0"/>
              <a:t>”,è il luogo al quale più di ogni altro ,le memorie dei sangavinesi riferiscono le visite di Eleonora.</a:t>
            </a:r>
          </a:p>
          <a:p>
            <a:r>
              <a:rPr lang="it-IT" dirty="0" smtClean="0"/>
              <a:t>Nella seconda metà del Seicento il padre cappuccino Jorge </a:t>
            </a:r>
            <a:r>
              <a:rPr lang="it-IT" dirty="0" err="1" smtClean="0"/>
              <a:t>Aleo</a:t>
            </a:r>
            <a:r>
              <a:rPr lang="it-IT" dirty="0" smtClean="0"/>
              <a:t> ,cita il monastero,di cui non si hanno documenti scritti. Ma in quell’epoca erano ancora visibili i ruderi delle fondamenta dell’edificio. Alcune tracce tornarono in vista a metà del XX secolo, dissotterrate durante gli scavi per la costruzione della scuola vescovile. Insieme a queste fondamenta apparvero anche le tracce di un passaggio sotterraneo che dalla chiesa degli Arborea andavano in direzione della chiesa di Santa severa, distante meno di cento metri.</a:t>
            </a:r>
            <a:endParaRPr lang="it-IT" dirty="0"/>
          </a:p>
        </p:txBody>
      </p:sp>
      <p:sp>
        <p:nvSpPr>
          <p:cNvPr id="5" name="CasellaDiTesto 4"/>
          <p:cNvSpPr txBox="1"/>
          <p:nvPr/>
        </p:nvSpPr>
        <p:spPr>
          <a:xfrm>
            <a:off x="755576" y="5373216"/>
            <a:ext cx="7848872" cy="923330"/>
          </a:xfrm>
          <a:prstGeom prst="rect">
            <a:avLst/>
          </a:prstGeom>
          <a:noFill/>
        </p:spPr>
        <p:txBody>
          <a:bodyPr wrap="square" rtlCol="0">
            <a:spAutoFit/>
          </a:bodyPr>
          <a:lstStyle/>
          <a:p>
            <a:r>
              <a:rPr lang="it-IT" dirty="0" smtClean="0"/>
              <a:t>La chiesa degli arborea,era collegata al passaggio sotterraneo tramite una porta interrata sotto il finestrone dell’abside. </a:t>
            </a:r>
          </a:p>
          <a:p>
            <a:r>
              <a:rPr lang="it-IT" dirty="0" smtClean="0"/>
              <a:t>Tuttora la scuola vescovile è collegata alla chiesa tramite un passaggio esterno.</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L’ubicazione della cripta e gli spazi per accedervi</a:t>
            </a:r>
            <a:endParaRPr lang="it-IT" dirty="0"/>
          </a:p>
        </p:txBody>
      </p:sp>
      <p:pic>
        <p:nvPicPr>
          <p:cNvPr id="5" name="Segnaposto contenuto 4" descr="cripta.PNG"/>
          <p:cNvPicPr>
            <a:picLocks noGrp="1" noChangeAspect="1"/>
          </p:cNvPicPr>
          <p:nvPr>
            <p:ph idx="1"/>
          </p:nvPr>
        </p:nvPicPr>
        <p:blipFill>
          <a:blip r:embed="rId2" cstate="print"/>
          <a:stretch>
            <a:fillRect/>
          </a:stretch>
        </p:blipFill>
        <p:spPr>
          <a:xfrm rot="5400000">
            <a:off x="3893328" y="1875424"/>
            <a:ext cx="6059620" cy="3406133"/>
          </a:xfrm>
        </p:spPr>
      </p:pic>
      <p:sp>
        <p:nvSpPr>
          <p:cNvPr id="8" name="Segnaposto testo 7"/>
          <p:cNvSpPr>
            <a:spLocks noGrp="1"/>
          </p:cNvSpPr>
          <p:nvPr>
            <p:ph type="body" sz="half" idx="2"/>
          </p:nvPr>
        </p:nvSpPr>
        <p:spPr>
          <a:xfrm>
            <a:off x="457200" y="1435100"/>
            <a:ext cx="4258816" cy="5234260"/>
          </a:xfrm>
        </p:spPr>
        <p:txBody>
          <a:bodyPr>
            <a:normAutofit lnSpcReduction="10000"/>
          </a:bodyPr>
          <a:lstStyle/>
          <a:p>
            <a:pPr marL="342900" indent="-342900">
              <a:buAutoNum type="arabicParenR"/>
            </a:pPr>
            <a:r>
              <a:rPr lang="it-IT" dirty="0" smtClean="0"/>
              <a:t>Accesso alla cripta dal retro dell’abside</a:t>
            </a:r>
          </a:p>
          <a:p>
            <a:pPr marL="342900" indent="-342900">
              <a:buAutoNum type="arabicParenR"/>
            </a:pPr>
            <a:r>
              <a:rPr lang="it-IT" dirty="0" smtClean="0"/>
              <a:t>Accessi dal limite della navata fronte all’altare</a:t>
            </a:r>
          </a:p>
          <a:p>
            <a:pPr marL="342900" indent="-342900">
              <a:buAutoNum type="arabicParenR"/>
            </a:pPr>
            <a:r>
              <a:rPr lang="it-IT" dirty="0" smtClean="0"/>
              <a:t>Accesso dall’esterno</a:t>
            </a:r>
          </a:p>
          <a:p>
            <a:pPr marL="342900" indent="-342900">
              <a:buAutoNum type="arabicParenR"/>
            </a:pPr>
            <a:r>
              <a:rPr lang="it-IT" dirty="0" err="1" smtClean="0"/>
              <a:t>ABCD</a:t>
            </a:r>
            <a:r>
              <a:rPr lang="it-IT" dirty="0" smtClean="0"/>
              <a:t> : presunti accessi a sepolture presenti nella cripta.</a:t>
            </a:r>
          </a:p>
          <a:p>
            <a:pPr marL="342900" indent="-342900">
              <a:buAutoNum type="arabicParenR"/>
            </a:pPr>
            <a:endParaRPr lang="it-IT" dirty="0"/>
          </a:p>
          <a:p>
            <a:pPr marL="342900" indent="-342900"/>
            <a:r>
              <a:rPr lang="it-IT" dirty="0"/>
              <a:t>E’ proprio l’esistenza della cripta la </a:t>
            </a:r>
            <a:r>
              <a:rPr lang="it-IT" dirty="0" smtClean="0"/>
              <a:t>prova</a:t>
            </a:r>
          </a:p>
          <a:p>
            <a:pPr marL="342900" indent="-342900"/>
            <a:r>
              <a:rPr lang="it-IT" dirty="0" smtClean="0"/>
              <a:t>del </a:t>
            </a:r>
            <a:r>
              <a:rPr lang="it-IT" dirty="0"/>
              <a:t>carattere di vero e proprio </a:t>
            </a:r>
            <a:r>
              <a:rPr lang="it-IT" dirty="0" smtClean="0"/>
              <a:t>pantheon</a:t>
            </a:r>
          </a:p>
          <a:p>
            <a:pPr marL="342900" indent="-342900"/>
            <a:r>
              <a:rPr lang="it-IT" dirty="0" smtClean="0"/>
              <a:t>di </a:t>
            </a:r>
            <a:r>
              <a:rPr lang="it-IT" dirty="0"/>
              <a:t>questa chiesa.</a:t>
            </a:r>
          </a:p>
          <a:p>
            <a:pPr marL="342900" indent="-342900"/>
            <a:r>
              <a:rPr lang="it-IT" dirty="0"/>
              <a:t>Nel 1989 molti ebbero modo </a:t>
            </a:r>
            <a:r>
              <a:rPr lang="it-IT" dirty="0" smtClean="0"/>
              <a:t>di</a:t>
            </a:r>
          </a:p>
          <a:p>
            <a:pPr marL="342900" indent="-342900"/>
            <a:r>
              <a:rPr lang="it-IT" dirty="0" smtClean="0"/>
              <a:t>scendervi, durante </a:t>
            </a:r>
            <a:r>
              <a:rPr lang="it-IT" dirty="0"/>
              <a:t>la prima fase </a:t>
            </a:r>
            <a:r>
              <a:rPr lang="it-IT" dirty="0" smtClean="0"/>
              <a:t>degli</a:t>
            </a:r>
          </a:p>
          <a:p>
            <a:pPr marL="342900" indent="-342900"/>
            <a:r>
              <a:rPr lang="it-IT" dirty="0" smtClean="0"/>
              <a:t>scavi</a:t>
            </a:r>
            <a:r>
              <a:rPr lang="it-IT" dirty="0"/>
              <a:t>, venendo però a trovarsi in </a:t>
            </a:r>
            <a:r>
              <a:rPr lang="it-IT" dirty="0" smtClean="0"/>
              <a:t>uno</a:t>
            </a:r>
          </a:p>
          <a:p>
            <a:pPr marL="342900" indent="-342900"/>
            <a:r>
              <a:rPr lang="it-IT" dirty="0" smtClean="0"/>
              <a:t>spazio </a:t>
            </a:r>
            <a:r>
              <a:rPr lang="it-IT" dirty="0"/>
              <a:t>angusto e stipato da materiali </a:t>
            </a:r>
            <a:r>
              <a:rPr lang="it-IT" dirty="0" smtClean="0"/>
              <a:t>di</a:t>
            </a:r>
          </a:p>
          <a:p>
            <a:pPr marL="342900" indent="-342900"/>
            <a:r>
              <a:rPr lang="it-IT" dirty="0" smtClean="0"/>
              <a:t>crollo</a:t>
            </a:r>
            <a:r>
              <a:rPr lang="it-IT" dirty="0"/>
              <a:t>.</a:t>
            </a:r>
          </a:p>
          <a:p>
            <a:pPr marL="342900" indent="-342900"/>
            <a:r>
              <a:rPr lang="it-IT" dirty="0"/>
              <a:t>In seguito all’esito negativo degli </a:t>
            </a:r>
            <a:r>
              <a:rPr lang="it-IT" dirty="0" smtClean="0"/>
              <a:t>scavi</a:t>
            </a:r>
          </a:p>
          <a:p>
            <a:pPr marL="342900" indent="-342900"/>
            <a:r>
              <a:rPr lang="it-IT" dirty="0" smtClean="0"/>
              <a:t>operati </a:t>
            </a:r>
            <a:r>
              <a:rPr lang="it-IT" dirty="0"/>
              <a:t>sotto il pavimento dell’abside </a:t>
            </a:r>
            <a:r>
              <a:rPr lang="it-IT" dirty="0" smtClean="0"/>
              <a:t>nel</a:t>
            </a:r>
          </a:p>
          <a:p>
            <a:pPr marL="342900" indent="-342900"/>
            <a:r>
              <a:rPr lang="it-IT" dirty="0" smtClean="0"/>
              <a:t>1991 </a:t>
            </a:r>
            <a:r>
              <a:rPr lang="it-IT" dirty="0"/>
              <a:t>si arrivò a concludere che la </a:t>
            </a:r>
            <a:r>
              <a:rPr lang="it-IT" dirty="0" smtClean="0"/>
              <a:t>cripta</a:t>
            </a:r>
          </a:p>
          <a:p>
            <a:pPr marL="342900" indent="-342900"/>
            <a:r>
              <a:rPr lang="it-IT" dirty="0" smtClean="0"/>
              <a:t>non </a:t>
            </a:r>
            <a:r>
              <a:rPr lang="it-IT" dirty="0"/>
              <a:t>esisteva. Alla </a:t>
            </a:r>
            <a:r>
              <a:rPr lang="it-IT" dirty="0" smtClean="0"/>
              <a:t>sovraintendenza</a:t>
            </a:r>
          </a:p>
          <a:p>
            <a:pPr marL="342900" indent="-342900"/>
            <a:r>
              <a:rPr lang="it-IT" dirty="0" smtClean="0"/>
              <a:t>probabilmente </a:t>
            </a:r>
            <a:r>
              <a:rPr lang="it-IT" dirty="0"/>
              <a:t>sfuggì che la cripta </a:t>
            </a:r>
            <a:r>
              <a:rPr lang="it-IT" dirty="0" smtClean="0"/>
              <a:t>non</a:t>
            </a:r>
          </a:p>
          <a:p>
            <a:pPr marL="342900" indent="-342900"/>
            <a:r>
              <a:rPr lang="it-IT" dirty="0" smtClean="0"/>
              <a:t>era </a:t>
            </a:r>
            <a:r>
              <a:rPr lang="it-IT" dirty="0"/>
              <a:t>sotto l’abside,bensì sotto il </a:t>
            </a:r>
            <a:r>
              <a:rPr lang="it-IT" dirty="0" smtClean="0"/>
              <a:t>pavimento</a:t>
            </a:r>
          </a:p>
          <a:p>
            <a:pPr marL="342900" indent="-342900"/>
            <a:r>
              <a:rPr lang="it-IT" dirty="0" smtClean="0"/>
              <a:t>della </a:t>
            </a:r>
            <a:r>
              <a:rPr lang="it-IT" dirty="0"/>
              <a:t>navata</a:t>
            </a:r>
          </a:p>
          <a:p>
            <a:pPr marL="342900" indent="-342900"/>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491654"/>
          </a:xfrm>
        </p:spPr>
        <p:txBody>
          <a:bodyPr/>
          <a:lstStyle/>
          <a:p>
            <a:r>
              <a:rPr lang="it-IT" dirty="0" smtClean="0"/>
              <a:t>La tradizione </a:t>
            </a:r>
            <a:r>
              <a:rPr lang="it-IT" dirty="0" err="1" smtClean="0"/>
              <a:t>narra…</a:t>
            </a:r>
            <a:endParaRPr lang="it-IT" dirty="0"/>
          </a:p>
        </p:txBody>
      </p:sp>
      <p:pic>
        <p:nvPicPr>
          <p:cNvPr id="5" name="Segnaposto contenuto 4" descr="criptadafuori.PNG"/>
          <p:cNvPicPr>
            <a:picLocks noGrp="1" noChangeAspect="1"/>
          </p:cNvPicPr>
          <p:nvPr>
            <p:ph idx="1"/>
          </p:nvPr>
        </p:nvPicPr>
        <p:blipFill>
          <a:blip r:embed="rId2" cstate="print"/>
          <a:stretch>
            <a:fillRect/>
          </a:stretch>
        </p:blipFill>
        <p:spPr>
          <a:xfrm>
            <a:off x="3575050" y="1767854"/>
            <a:ext cx="5111750" cy="2863505"/>
          </a:xfrm>
        </p:spPr>
      </p:pic>
      <p:sp>
        <p:nvSpPr>
          <p:cNvPr id="4" name="Segnaposto testo 3"/>
          <p:cNvSpPr>
            <a:spLocks noGrp="1"/>
          </p:cNvSpPr>
          <p:nvPr>
            <p:ph type="body" sz="half" idx="2"/>
          </p:nvPr>
        </p:nvSpPr>
        <p:spPr>
          <a:xfrm>
            <a:off x="179512" y="908720"/>
            <a:ext cx="3286001" cy="5760640"/>
          </a:xfrm>
        </p:spPr>
        <p:txBody>
          <a:bodyPr>
            <a:normAutofit/>
          </a:bodyPr>
          <a:lstStyle/>
          <a:p>
            <a:r>
              <a:rPr lang="it-IT" dirty="0" smtClean="0"/>
              <a:t>Tra la popolazione sangavinese si era sempre sostenuto che nello spazio sotto la chiesa “ sa </a:t>
            </a:r>
            <a:r>
              <a:rPr lang="it-IT" dirty="0" err="1" smtClean="0"/>
              <a:t>cresia</a:t>
            </a:r>
            <a:r>
              <a:rPr lang="it-IT" dirty="0" smtClean="0"/>
              <a:t> de a suta” ci fossero le spoglie della giudicessa </a:t>
            </a:r>
            <a:r>
              <a:rPr lang="it-IT" dirty="0"/>
              <a:t>E</a:t>
            </a:r>
            <a:r>
              <a:rPr lang="it-IT" dirty="0" smtClean="0"/>
              <a:t>leonora e diverse altre sepolture.</a:t>
            </a:r>
          </a:p>
          <a:p>
            <a:endParaRPr lang="it-IT" dirty="0"/>
          </a:p>
          <a:p>
            <a:r>
              <a:rPr lang="it-IT" dirty="0" smtClean="0"/>
              <a:t>Testimonianza 1: Silvestro Carola, 1930</a:t>
            </a:r>
          </a:p>
          <a:p>
            <a:r>
              <a:rPr lang="it-IT" dirty="0" smtClean="0"/>
              <a:t>“Una volta nel 1956 stavamo lavorando a sottomurare i muri interni della chiesa di San Gavino, quando si aprì nel pavimento un grosso buco, che per poco non inghiottì un operaio. Subito accorremmo e riuscimmo a tirarlo fuori. Era un grande buco; ricordo che dopo avevamo dato fuoco ad alcuni fogli e li avevamo gettati dentro, ma l’aria morta che regnava li dentro, gli spense prima che arrivassero al fondo. Il caposquadra quel giorno non volle che si proseguissero i lavori. Più tardi ci sistemarono sopra una soletta di cemento armato per chiudere il buco; ma a noi operai che avevamo assistito al fatto ci mandarono fuori e dal giorno non ci fecero più entrare.”</a:t>
            </a:r>
            <a:endParaRPr lang="it-IT" dirty="0"/>
          </a:p>
        </p:txBody>
      </p:sp>
      <p:cxnSp>
        <p:nvCxnSpPr>
          <p:cNvPr id="7" name="Connettore 2 6"/>
          <p:cNvCxnSpPr/>
          <p:nvPr/>
        </p:nvCxnSpPr>
        <p:spPr>
          <a:xfrm flipH="1" flipV="1">
            <a:off x="4427984" y="4005064"/>
            <a:ext cx="1584176" cy="720080"/>
          </a:xfrm>
          <a:prstGeom prst="straightConnector1">
            <a:avLst/>
          </a:prstGeom>
          <a:ln cmpd="sng">
            <a:solidFill>
              <a:srgbClr val="FF0000"/>
            </a:solidFill>
            <a:headEnd w="lg" len="lg"/>
            <a:tailEnd type="arrow" w="lg" len="med"/>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3851920" y="4653136"/>
            <a:ext cx="5292080" cy="923330"/>
          </a:xfrm>
          <a:prstGeom prst="rect">
            <a:avLst/>
          </a:prstGeom>
          <a:noFill/>
        </p:spPr>
        <p:txBody>
          <a:bodyPr wrap="square" rtlCol="0">
            <a:spAutoFit/>
          </a:bodyPr>
          <a:lstStyle/>
          <a:p>
            <a:r>
              <a:rPr lang="it-IT" dirty="0" smtClean="0"/>
              <a:t>Ingresso dall’esterno alla cripta. Quest’immagine rappresenta la chiesa durante i lavori di demolizione dell’antico cimitero che la circondava.</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chiesa oggi perviene a noi pesantemente modificata.</a:t>
            </a:r>
            <a:endParaRPr lang="it-IT" dirty="0"/>
          </a:p>
        </p:txBody>
      </p:sp>
      <p:pic>
        <p:nvPicPr>
          <p:cNvPr id="5" name="Segnaposto contenuto 4" descr="chiesa.PNG"/>
          <p:cNvPicPr>
            <a:picLocks noGrp="1" noChangeAspect="1"/>
          </p:cNvPicPr>
          <p:nvPr>
            <p:ph idx="1"/>
          </p:nvPr>
        </p:nvPicPr>
        <p:blipFill>
          <a:blip r:embed="rId2" cstate="print"/>
          <a:stretch>
            <a:fillRect/>
          </a:stretch>
        </p:blipFill>
        <p:spPr>
          <a:xfrm>
            <a:off x="3577868" y="627497"/>
            <a:ext cx="5106113" cy="5144218"/>
          </a:xfrm>
        </p:spPr>
      </p:pic>
      <p:sp>
        <p:nvSpPr>
          <p:cNvPr id="4" name="Segnaposto testo 3"/>
          <p:cNvSpPr>
            <a:spLocks noGrp="1"/>
          </p:cNvSpPr>
          <p:nvPr>
            <p:ph type="body" sz="half" idx="2"/>
          </p:nvPr>
        </p:nvSpPr>
        <p:spPr/>
        <p:txBody>
          <a:bodyPr/>
          <a:lstStyle/>
          <a:p>
            <a:r>
              <a:rPr lang="it-IT" dirty="0" smtClean="0"/>
              <a:t>L’esistenza di un ipogeo sotto il tempio non è soltanto una voce popolare, ma fino agli anni ‘50 era un fatto in qualche modo verificabile. </a:t>
            </a:r>
          </a:p>
          <a:p>
            <a:r>
              <a:rPr lang="it-IT" dirty="0" smtClean="0"/>
              <a:t>Chi ebbe modo di frequentare l’area prima di quel periodo ricorda il calpestio sul pavimento come da un vuoto sottostante. Doveva perciò esserci un ambiente sotterraneo profondo,altrimenti non si spiegherebbe la possibilità, sfruttata anche dai barracelli, di captare movimenti di bestiame o di uomini a cavallo tramite l’ascolto dal pavimento. C’era evidentemente una cripta che fungeva da cassa armonica.</a:t>
            </a:r>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755576" y="332656"/>
            <a:ext cx="7772400" cy="1470025"/>
          </a:xfrm>
        </p:spPr>
        <p:txBody>
          <a:bodyPr/>
          <a:lstStyle/>
          <a:p>
            <a:r>
              <a:rPr lang="it-IT" dirty="0" smtClean="0"/>
              <a:t>La chiesa oggi</a:t>
            </a:r>
            <a:br>
              <a:rPr lang="it-IT" dirty="0" smtClean="0"/>
            </a:br>
            <a:endParaRPr lang="it-IT" dirty="0"/>
          </a:p>
        </p:txBody>
      </p:sp>
      <p:sp>
        <p:nvSpPr>
          <p:cNvPr id="3" name="Segnaposto contenuto 2"/>
          <p:cNvSpPr>
            <a:spLocks noGrp="1"/>
          </p:cNvSpPr>
          <p:nvPr>
            <p:ph type="subTitle" idx="1"/>
          </p:nvPr>
        </p:nvSpPr>
        <p:spPr>
          <a:xfrm>
            <a:off x="1043608" y="1340768"/>
            <a:ext cx="7160840" cy="4680520"/>
          </a:xfrm>
        </p:spPr>
        <p:txBody>
          <a:bodyPr>
            <a:normAutofit fontScale="77500" lnSpcReduction="20000"/>
          </a:bodyPr>
          <a:lstStyle/>
          <a:p>
            <a:pPr>
              <a:buNone/>
            </a:pPr>
            <a:r>
              <a:rPr lang="it-IT" dirty="0" smtClean="0">
                <a:solidFill>
                  <a:schemeClr val="tx1"/>
                </a:solidFill>
              </a:rPr>
              <a:t>Dal 1 </a:t>
            </a:r>
            <a:r>
              <a:rPr lang="it-IT" dirty="0">
                <a:solidFill>
                  <a:schemeClr val="tx1"/>
                </a:solidFill>
              </a:rPr>
              <a:t>gennaio 1957 la </a:t>
            </a:r>
            <a:r>
              <a:rPr lang="it-IT" dirty="0" smtClean="0">
                <a:solidFill>
                  <a:schemeClr val="tx1"/>
                </a:solidFill>
              </a:rPr>
              <a:t>chiesa è gelosamente </a:t>
            </a:r>
            <a:r>
              <a:rPr lang="it-IT" dirty="0">
                <a:solidFill>
                  <a:schemeClr val="tx1"/>
                </a:solidFill>
              </a:rPr>
              <a:t>custodita dalle suore del Cenacolo Cuore Addolorato e Immacolato di </a:t>
            </a:r>
            <a:r>
              <a:rPr lang="it-IT" dirty="0" smtClean="0">
                <a:solidFill>
                  <a:schemeClr val="tx1"/>
                </a:solidFill>
              </a:rPr>
              <a:t>Maria e visitabile al pubblico solo in occasione della manifestazione “Monumenti aperti”.</a:t>
            </a:r>
          </a:p>
          <a:p>
            <a:pPr>
              <a:buNone/>
            </a:pPr>
            <a:r>
              <a:rPr lang="it-IT" dirty="0" smtClean="0">
                <a:solidFill>
                  <a:schemeClr val="tx1"/>
                </a:solidFill>
              </a:rPr>
              <a:t>Buona parte della popolazione residente nel circondario non è a conoscenza del tesoro presente all’interno di questa chiesa,e questa è una grande sofferenza per noi abitanti di San Gavino Monreale. </a:t>
            </a:r>
          </a:p>
          <a:p>
            <a:pPr>
              <a:buNone/>
            </a:pPr>
            <a:r>
              <a:rPr lang="it-IT" dirty="0" smtClean="0">
                <a:solidFill>
                  <a:schemeClr val="tx1"/>
                </a:solidFill>
              </a:rPr>
              <a:t>Il mio obbiettivo è quello di farla conoscere ad un pubblico ampio. La mia ambizione quella che un giorno questa chiesa sia visitabile per tutti,che gli scavi della cripta riprendano e che dei giovani esperti possano trovare impiego come guide turistiche presso questo monumento.</a:t>
            </a:r>
            <a:endParaRPr lang="it-IT"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FONTI</a:t>
            </a:r>
            <a:endParaRPr lang="it-IT" dirty="0"/>
          </a:p>
        </p:txBody>
      </p:sp>
      <p:sp>
        <p:nvSpPr>
          <p:cNvPr id="3" name="Segnaposto contenuto 2"/>
          <p:cNvSpPr>
            <a:spLocks noGrp="1"/>
          </p:cNvSpPr>
          <p:nvPr>
            <p:ph idx="1"/>
          </p:nvPr>
        </p:nvSpPr>
        <p:spPr/>
        <p:txBody>
          <a:bodyPr>
            <a:normAutofit fontScale="92500"/>
          </a:bodyPr>
          <a:lstStyle/>
          <a:p>
            <a:r>
              <a:rPr lang="it-IT" dirty="0" smtClean="0"/>
              <a:t>Antonio Casti – </a:t>
            </a:r>
            <a:r>
              <a:rPr lang="it-IT" dirty="0" err="1" smtClean="0"/>
              <a:t>Santu</a:t>
            </a:r>
            <a:r>
              <a:rPr lang="it-IT" dirty="0" smtClean="0"/>
              <a:t> ‘</a:t>
            </a:r>
            <a:r>
              <a:rPr lang="it-IT" dirty="0" err="1" smtClean="0"/>
              <a:t>Engiu</a:t>
            </a:r>
            <a:r>
              <a:rPr lang="it-IT" dirty="0" smtClean="0"/>
              <a:t> </a:t>
            </a:r>
            <a:r>
              <a:rPr lang="it-IT" dirty="0" err="1" smtClean="0"/>
              <a:t>arrogus</a:t>
            </a:r>
            <a:r>
              <a:rPr lang="it-IT" dirty="0" smtClean="0"/>
              <a:t> de storia</a:t>
            </a:r>
          </a:p>
          <a:p>
            <a:r>
              <a:rPr lang="it-IT" dirty="0" smtClean="0"/>
              <a:t>Antonio </a:t>
            </a:r>
            <a:r>
              <a:rPr lang="it-IT" dirty="0" err="1" smtClean="0"/>
              <a:t>Casti-Lionnora</a:t>
            </a:r>
            <a:r>
              <a:rPr lang="it-IT" dirty="0" smtClean="0"/>
              <a:t> in </a:t>
            </a:r>
            <a:r>
              <a:rPr lang="it-IT" dirty="0" err="1" smtClean="0"/>
              <a:t>Santu</a:t>
            </a:r>
            <a:r>
              <a:rPr lang="it-IT" dirty="0" smtClean="0"/>
              <a:t> </a:t>
            </a:r>
            <a:r>
              <a:rPr lang="it-IT" dirty="0" err="1" smtClean="0"/>
              <a:t>Engiu</a:t>
            </a:r>
            <a:r>
              <a:rPr lang="it-IT" dirty="0" smtClean="0"/>
              <a:t> </a:t>
            </a:r>
          </a:p>
          <a:p>
            <a:r>
              <a:rPr lang="it-IT" dirty="0" smtClean="0"/>
              <a:t>Michelangelo </a:t>
            </a:r>
            <a:r>
              <a:rPr lang="it-IT" dirty="0" err="1" smtClean="0"/>
              <a:t>Sanna</a:t>
            </a:r>
            <a:r>
              <a:rPr lang="it-IT" dirty="0" smtClean="0"/>
              <a:t> –SAN GAVINO </a:t>
            </a:r>
            <a:r>
              <a:rPr lang="it-IT" dirty="0" err="1" smtClean="0"/>
              <a:t>–SARDARA</a:t>
            </a:r>
            <a:r>
              <a:rPr lang="it-IT" dirty="0" smtClean="0"/>
              <a:t> due villaggi sentinelle di frontiera</a:t>
            </a:r>
          </a:p>
          <a:p>
            <a:r>
              <a:rPr lang="it-IT" dirty="0" smtClean="0">
                <a:hlinkClick r:id="rId2"/>
              </a:rPr>
              <a:t>www.wikipedia.com</a:t>
            </a:r>
            <a:endParaRPr lang="it-IT" dirty="0" smtClean="0"/>
          </a:p>
          <a:p>
            <a:r>
              <a:rPr lang="it-IT" dirty="0" smtClean="0">
                <a:hlinkClick r:id="rId3"/>
              </a:rPr>
              <a:t>www.lamiasardegna.it</a:t>
            </a:r>
            <a:endParaRPr lang="it-IT" dirty="0" smtClean="0"/>
          </a:p>
          <a:p>
            <a:r>
              <a:rPr lang="it-IT" dirty="0" smtClean="0"/>
              <a:t>Francesco Cesare Casula – La scoperta dei busti in pietra dei re o giudici d’Arborea : MARIANO </a:t>
            </a:r>
            <a:r>
              <a:rPr lang="it-IT" dirty="0" err="1" smtClean="0"/>
              <a:t>IV</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Famiglia Degli Arborea</a:t>
            </a:r>
            <a:br>
              <a:rPr lang="it-IT" dirty="0" smtClean="0"/>
            </a:br>
            <a:r>
              <a:rPr lang="it-IT" dirty="0" smtClean="0"/>
              <a:t>La dinastia dei </a:t>
            </a:r>
            <a:r>
              <a:rPr lang="it-IT" dirty="0" err="1" smtClean="0"/>
              <a:t>Bas</a:t>
            </a:r>
            <a:r>
              <a:rPr lang="it-IT" dirty="0" smtClean="0"/>
              <a:t> Serra</a:t>
            </a:r>
            <a:endParaRPr lang="it-IT" dirty="0"/>
          </a:p>
        </p:txBody>
      </p:sp>
      <p:sp>
        <p:nvSpPr>
          <p:cNvPr id="3" name="Segnaposto contenuto 2"/>
          <p:cNvSpPr>
            <a:spLocks noGrp="1"/>
          </p:cNvSpPr>
          <p:nvPr>
            <p:ph sz="half" idx="1"/>
          </p:nvPr>
        </p:nvSpPr>
        <p:spPr>
          <a:xfrm>
            <a:off x="457200" y="1600200"/>
            <a:ext cx="3970784" cy="3989039"/>
          </a:xfrm>
        </p:spPr>
        <p:txBody>
          <a:bodyPr>
            <a:normAutofit fontScale="92500" lnSpcReduction="10000"/>
          </a:bodyPr>
          <a:lstStyle/>
          <a:p>
            <a:r>
              <a:rPr lang="it-IT" dirty="0" smtClean="0"/>
              <a:t>I De Serra e i </a:t>
            </a:r>
            <a:r>
              <a:rPr lang="it-IT" dirty="0" err="1" smtClean="0"/>
              <a:t>Bas</a:t>
            </a:r>
            <a:r>
              <a:rPr lang="it-IT" dirty="0" smtClean="0"/>
              <a:t> furono due famiglie distinte genovese-aragonesi,che in virtù di alcuni matrimoni si unirono per governare poi,il giudicato di Arborea (1116-1420).</a:t>
            </a:r>
            <a:endParaRPr lang="it-IT" dirty="0"/>
          </a:p>
        </p:txBody>
      </p:sp>
      <p:sp>
        <p:nvSpPr>
          <p:cNvPr id="4" name="Segnaposto contenuto 3"/>
          <p:cNvSpPr>
            <a:spLocks noGrp="1"/>
          </p:cNvSpPr>
          <p:nvPr>
            <p:ph sz="half" idx="2"/>
          </p:nvPr>
        </p:nvSpPr>
        <p:spPr>
          <a:xfrm>
            <a:off x="4788024" y="1556792"/>
            <a:ext cx="4038600" cy="3456383"/>
          </a:xfrm>
        </p:spPr>
        <p:txBody>
          <a:bodyPr>
            <a:normAutofit fontScale="92500" lnSpcReduction="10000"/>
          </a:bodyPr>
          <a:lstStyle/>
          <a:p>
            <a:r>
              <a:rPr lang="it-IT" dirty="0" smtClean="0"/>
              <a:t> La storia della nostra chiesa ha origine proprio nel 1347,durante il regno del giudice Mariano IV, probabilmente il più grande sovrano del giudicato d’Arborea, nonché padre della futura giudicessa Eleonora.</a:t>
            </a:r>
          </a:p>
          <a:p>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003232" cy="778098"/>
          </a:xfrm>
        </p:spPr>
        <p:txBody>
          <a:bodyPr>
            <a:normAutofit/>
          </a:bodyPr>
          <a:lstStyle/>
          <a:p>
            <a:r>
              <a:rPr lang="it-IT" dirty="0" smtClean="0"/>
              <a:t>MARIANO </a:t>
            </a:r>
            <a:r>
              <a:rPr lang="it-IT" dirty="0" err="1" smtClean="0"/>
              <a:t>IV</a:t>
            </a:r>
            <a:r>
              <a:rPr lang="it-IT" dirty="0" smtClean="0"/>
              <a:t> D’ARBOREA</a:t>
            </a:r>
            <a:endParaRPr lang="it-IT" dirty="0"/>
          </a:p>
        </p:txBody>
      </p:sp>
      <p:sp>
        <p:nvSpPr>
          <p:cNvPr id="3" name="Segnaposto contenuto 2"/>
          <p:cNvSpPr>
            <a:spLocks noGrp="1"/>
          </p:cNvSpPr>
          <p:nvPr>
            <p:ph sz="half" idx="1"/>
          </p:nvPr>
        </p:nvSpPr>
        <p:spPr>
          <a:xfrm>
            <a:off x="323528" y="1052736"/>
            <a:ext cx="4172272" cy="5073427"/>
          </a:xfrm>
        </p:spPr>
        <p:txBody>
          <a:bodyPr>
            <a:normAutofit fontScale="70000" lnSpcReduction="20000"/>
          </a:bodyPr>
          <a:lstStyle/>
          <a:p>
            <a:r>
              <a:rPr lang="it-IT" sz="3800" dirty="0" smtClean="0"/>
              <a:t>Mise alla luce tre figli: </a:t>
            </a:r>
            <a:r>
              <a:rPr lang="it-IT" sz="3800" dirty="0" err="1" smtClean="0"/>
              <a:t>Ugone,Beatrice</a:t>
            </a:r>
            <a:r>
              <a:rPr lang="it-IT" sz="3800" dirty="0" smtClean="0"/>
              <a:t> e Eleonora.</a:t>
            </a:r>
          </a:p>
          <a:p>
            <a:r>
              <a:rPr lang="it-IT" sz="3800" dirty="0" smtClean="0"/>
              <a:t>Egli proseguì e intensificò l’eredità culturale e politica del padre, mirando all’autonomia del giudicato d’Arborea.</a:t>
            </a:r>
          </a:p>
          <a:p>
            <a:r>
              <a:rPr lang="it-IT" sz="3800" dirty="0" smtClean="0"/>
              <a:t>La famiglia ebbe non pochi rapporti politici con gli aragonesi,tanto che Ugone, suo figlio venne educato presso la corte aragonese.</a:t>
            </a:r>
          </a:p>
          <a:p>
            <a:endParaRPr lang="it-IT" dirty="0"/>
          </a:p>
        </p:txBody>
      </p:sp>
      <p:sp>
        <p:nvSpPr>
          <p:cNvPr id="4" name="Segnaposto contenuto 3"/>
          <p:cNvSpPr>
            <a:spLocks noGrp="1"/>
          </p:cNvSpPr>
          <p:nvPr>
            <p:ph sz="half" idx="2"/>
          </p:nvPr>
        </p:nvSpPr>
        <p:spPr>
          <a:xfrm>
            <a:off x="4648200" y="1052736"/>
            <a:ext cx="4244280" cy="5688632"/>
          </a:xfrm>
        </p:spPr>
        <p:txBody>
          <a:bodyPr>
            <a:noAutofit/>
          </a:bodyPr>
          <a:lstStyle/>
          <a:p>
            <a:r>
              <a:rPr lang="it-IT" sz="1800" dirty="0"/>
              <a:t>Mariano </a:t>
            </a:r>
            <a:r>
              <a:rPr lang="it-IT" sz="1800" dirty="0" err="1"/>
              <a:t>IV</a:t>
            </a:r>
            <a:r>
              <a:rPr lang="it-IT" sz="1800" dirty="0"/>
              <a:t>, che fu giudice d’Arborea dal 1347 al 1378, è un sovrano molto importante per la storia di tutta la Sardegna. Nel Medioevo l’Isola era divisa in quattro regni, o giudicati: Cagliari, Torres, </a:t>
            </a:r>
            <a:r>
              <a:rPr lang="it-IT" sz="1800" dirty="0" err="1"/>
              <a:t>Logudoro</a:t>
            </a:r>
            <a:r>
              <a:rPr lang="it-IT" sz="1800" dirty="0"/>
              <a:t>, Arborea. Nel 1297 il papa Bonifacio VIII attribuì la Sardegna agli Aragonesi, che regnavano </a:t>
            </a:r>
            <a:r>
              <a:rPr lang="it-IT" sz="1800" dirty="0" smtClean="0"/>
              <a:t>su una parte dei territori iberici, e </a:t>
            </a:r>
            <a:r>
              <a:rPr lang="it-IT" sz="1800" dirty="0"/>
              <a:t>con i quali i giudici d’Arborea avevano buoni rapporti. Mariano era stato educato alla corte reale </a:t>
            </a:r>
            <a:r>
              <a:rPr lang="it-IT" sz="1800" dirty="0" smtClean="0"/>
              <a:t>catalana, </a:t>
            </a:r>
            <a:r>
              <a:rPr lang="it-IT" sz="1800" dirty="0"/>
              <a:t>come succedeva spesso ai giovani di famiglia </a:t>
            </a:r>
            <a:r>
              <a:rPr lang="it-IT" sz="1800" dirty="0" smtClean="0"/>
              <a:t>aristocratica. </a:t>
            </a:r>
            <a:r>
              <a:rPr lang="it-IT" sz="1800" dirty="0"/>
              <a:t>Ma quando salì la trono, dopo un primo periodo di alleanza, si ribellò alla Corona e dichiarò guerra. Ben presto estese il territorio del </a:t>
            </a:r>
            <a:r>
              <a:rPr lang="it-IT" sz="1800" dirty="0" smtClean="0"/>
              <a:t>Giudicato di </a:t>
            </a:r>
            <a:r>
              <a:rPr lang="it-IT" sz="1800" dirty="0"/>
              <a:t>Arborea a tutta la Sardegna, tranne Cagliari e Alghero che rimasero </a:t>
            </a:r>
            <a:r>
              <a:rPr lang="it-IT" sz="1800" dirty="0" smtClean="0"/>
              <a:t>sempre </a:t>
            </a:r>
            <a:r>
              <a:rPr lang="it-IT" sz="1800" dirty="0"/>
              <a:t>in mano </a:t>
            </a:r>
            <a:r>
              <a:rPr lang="it-IT" sz="1800" dirty="0" smtClean="0"/>
              <a:t>aragonese.</a:t>
            </a:r>
            <a:endParaRPr lang="it-IT"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San Gavino Monreale</a:t>
            </a:r>
            <a:endParaRPr lang="it-IT" dirty="0"/>
          </a:p>
        </p:txBody>
      </p:sp>
      <p:sp>
        <p:nvSpPr>
          <p:cNvPr id="3" name="Segnaposto contenuto 2"/>
          <p:cNvSpPr>
            <a:spLocks noGrp="1"/>
          </p:cNvSpPr>
          <p:nvPr>
            <p:ph sz="half" idx="1"/>
          </p:nvPr>
        </p:nvSpPr>
        <p:spPr>
          <a:xfrm>
            <a:off x="457200" y="1600200"/>
            <a:ext cx="4038600" cy="4925144"/>
          </a:xfrm>
        </p:spPr>
        <p:txBody>
          <a:bodyPr>
            <a:normAutofit fontScale="92500" lnSpcReduction="20000"/>
          </a:bodyPr>
          <a:lstStyle/>
          <a:p>
            <a:r>
              <a:rPr lang="it-IT" dirty="0" smtClean="0"/>
              <a:t>Il Paese di San Gavino </a:t>
            </a:r>
            <a:r>
              <a:rPr lang="it-IT" dirty="0"/>
              <a:t>M</a:t>
            </a:r>
            <a:r>
              <a:rPr lang="it-IT" dirty="0" smtClean="0"/>
              <a:t>onreale  godeva in epoca giudicale di una posizione strategica : </a:t>
            </a:r>
          </a:p>
          <a:p>
            <a:r>
              <a:rPr lang="it-IT" dirty="0" smtClean="0"/>
              <a:t>1) era capoluogo della </a:t>
            </a:r>
            <a:r>
              <a:rPr lang="it-IT" dirty="0" err="1" smtClean="0"/>
              <a:t>Curatoria</a:t>
            </a:r>
            <a:r>
              <a:rPr lang="it-IT" dirty="0" smtClean="0"/>
              <a:t> di </a:t>
            </a:r>
            <a:r>
              <a:rPr lang="it-IT" dirty="0" err="1" smtClean="0"/>
              <a:t>Bonorzoli</a:t>
            </a:r>
            <a:r>
              <a:rPr lang="it-IT" dirty="0" smtClean="0"/>
              <a:t>.</a:t>
            </a:r>
            <a:endParaRPr lang="it-IT" dirty="0"/>
          </a:p>
          <a:p>
            <a:r>
              <a:rPr lang="it-IT" dirty="0" smtClean="0"/>
              <a:t>2) era posto al confine tra il giudicato d’Arborea e quello di </a:t>
            </a:r>
            <a:r>
              <a:rPr lang="it-IT" dirty="0"/>
              <a:t>C</a:t>
            </a:r>
            <a:r>
              <a:rPr lang="it-IT" dirty="0" smtClean="0"/>
              <a:t>agliari</a:t>
            </a:r>
          </a:p>
          <a:p>
            <a:r>
              <a:rPr lang="it-IT" dirty="0" smtClean="0"/>
              <a:t>3) era posto sulla </a:t>
            </a:r>
            <a:r>
              <a:rPr lang="it-IT" dirty="0" err="1" smtClean="0"/>
              <a:t>Caralis-Turrem</a:t>
            </a:r>
            <a:r>
              <a:rPr lang="it-IT" dirty="0" smtClean="0"/>
              <a:t>, la via che collegava Cagliari a Porto Torres (parallela all’attuale SS 131)</a:t>
            </a:r>
          </a:p>
        </p:txBody>
      </p:sp>
      <p:pic>
        <p:nvPicPr>
          <p:cNvPr id="5" name="Segnaposto contenuto 4" descr="Cattura.PNG"/>
          <p:cNvPicPr>
            <a:picLocks noGrp="1" noChangeAspect="1"/>
          </p:cNvPicPr>
          <p:nvPr>
            <p:ph sz="half" idx="2"/>
          </p:nvPr>
        </p:nvPicPr>
        <p:blipFill>
          <a:blip r:embed="rId2" cstate="print"/>
          <a:stretch>
            <a:fillRect/>
          </a:stretch>
        </p:blipFill>
        <p:spPr>
          <a:xfrm>
            <a:off x="4648200" y="1916832"/>
            <a:ext cx="4038600" cy="3816424"/>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chiesa di San Gavino Martire</a:t>
            </a:r>
            <a:br>
              <a:rPr lang="it-IT" dirty="0" smtClean="0"/>
            </a:br>
            <a:endParaRPr lang="it-IT" dirty="0"/>
          </a:p>
        </p:txBody>
      </p:sp>
      <p:sp>
        <p:nvSpPr>
          <p:cNvPr id="3" name="Segnaposto contenuto 2"/>
          <p:cNvSpPr>
            <a:spLocks noGrp="1"/>
          </p:cNvSpPr>
          <p:nvPr>
            <p:ph sz="half" idx="1"/>
          </p:nvPr>
        </p:nvSpPr>
        <p:spPr>
          <a:xfrm>
            <a:off x="323528" y="908720"/>
            <a:ext cx="4038600" cy="3196952"/>
          </a:xfrm>
        </p:spPr>
        <p:txBody>
          <a:bodyPr>
            <a:normAutofit fontScale="62500" lnSpcReduction="20000"/>
          </a:bodyPr>
          <a:lstStyle/>
          <a:p>
            <a:r>
              <a:rPr lang="it-IT" dirty="0" smtClean="0"/>
              <a:t>I lavori della chiesa ebbero inizio nel 1347 come testimoniato da un concio ,visibile all’interno della chiesa, sotto la reggenza del giudice Mariano IV. I lavori però subirono dei grandi ritardi,forse a causa della guerra contro gli aragonesi o a causa delle diverse epidemie. La costruzione della chiesa finì nel 1387, anno della consacrazione, e della morte del piccolo giudice Federico ,figlio di Eleonora D’Arborea.</a:t>
            </a:r>
          </a:p>
          <a:p>
            <a:endParaRPr lang="it-IT" dirty="0" smtClean="0"/>
          </a:p>
          <a:p>
            <a:endParaRPr lang="it-IT" dirty="0"/>
          </a:p>
        </p:txBody>
      </p:sp>
      <p:pic>
        <p:nvPicPr>
          <p:cNvPr id="5" name="Segnaposto contenuto 4" descr="Cattura.PNG"/>
          <p:cNvPicPr>
            <a:picLocks noGrp="1" noChangeAspect="1"/>
          </p:cNvPicPr>
          <p:nvPr>
            <p:ph sz="half" idx="2"/>
          </p:nvPr>
        </p:nvPicPr>
        <p:blipFill>
          <a:blip r:embed="rId2" cstate="print"/>
          <a:stretch>
            <a:fillRect/>
          </a:stretch>
        </p:blipFill>
        <p:spPr>
          <a:xfrm>
            <a:off x="4572000" y="1268760"/>
            <a:ext cx="4038600" cy="2254885"/>
          </a:xfrm>
        </p:spPr>
      </p:pic>
      <p:sp>
        <p:nvSpPr>
          <p:cNvPr id="6" name="CasellaDiTesto 5"/>
          <p:cNvSpPr txBox="1"/>
          <p:nvPr/>
        </p:nvSpPr>
        <p:spPr>
          <a:xfrm>
            <a:off x="2411760" y="3717032"/>
            <a:ext cx="6336704" cy="3139321"/>
          </a:xfrm>
          <a:prstGeom prst="rect">
            <a:avLst/>
          </a:prstGeom>
          <a:noFill/>
        </p:spPr>
        <p:txBody>
          <a:bodyPr wrap="square" rtlCol="0">
            <a:spAutoFit/>
          </a:bodyPr>
          <a:lstStyle/>
          <a:p>
            <a:r>
              <a:rPr lang="it-IT" dirty="0"/>
              <a:t>Quest’iscrizione all’interno della chiesa testimonia la data di consacrazione della chiesa</a:t>
            </a:r>
            <a:r>
              <a:rPr lang="it-IT" dirty="0" smtClean="0"/>
              <a:t>.</a:t>
            </a:r>
          </a:p>
          <a:p>
            <a:r>
              <a:rPr lang="it-IT" i="1" dirty="0" smtClean="0"/>
              <a:t>Anno </a:t>
            </a:r>
            <a:r>
              <a:rPr lang="it-IT" i="1" dirty="0"/>
              <a:t>Domini Millesimo CCC LXXX VIII, </a:t>
            </a:r>
            <a:r>
              <a:rPr lang="it-IT" i="1" dirty="0" err="1"/>
              <a:t>lunis</a:t>
            </a:r>
            <a:r>
              <a:rPr lang="it-IT" i="1" dirty="0"/>
              <a:t>, a die XXV de </a:t>
            </a:r>
            <a:r>
              <a:rPr lang="it-IT" i="1" dirty="0" err="1"/>
              <a:t>Sancto</a:t>
            </a:r>
            <a:r>
              <a:rPr lang="it-IT" i="1" dirty="0"/>
              <a:t> </a:t>
            </a:r>
            <a:r>
              <a:rPr lang="it-IT" i="1" dirty="0" err="1"/>
              <a:t>Saduru</a:t>
            </a:r>
            <a:r>
              <a:rPr lang="it-IT" i="1" dirty="0"/>
              <a:t>, </a:t>
            </a:r>
            <a:r>
              <a:rPr lang="it-IT" i="1" dirty="0" err="1"/>
              <a:t>fudi</a:t>
            </a:r>
            <a:r>
              <a:rPr lang="it-IT" i="1" dirty="0"/>
              <a:t> in </a:t>
            </a:r>
            <a:r>
              <a:rPr lang="it-IT" i="1" dirty="0" err="1"/>
              <a:t>custa</a:t>
            </a:r>
            <a:r>
              <a:rPr lang="it-IT" i="1" dirty="0"/>
              <a:t> </a:t>
            </a:r>
            <a:r>
              <a:rPr lang="it-IT" i="1" dirty="0" err="1"/>
              <a:t>eclesia</a:t>
            </a:r>
            <a:r>
              <a:rPr lang="it-IT" i="1" dirty="0"/>
              <a:t> </a:t>
            </a:r>
            <a:r>
              <a:rPr lang="it-IT" i="1" dirty="0" err="1"/>
              <a:t>fradi</a:t>
            </a:r>
            <a:r>
              <a:rPr lang="it-IT" i="1" dirty="0"/>
              <a:t> </a:t>
            </a:r>
            <a:r>
              <a:rPr lang="it-IT" i="1" dirty="0" err="1"/>
              <a:t>Franciscu</a:t>
            </a:r>
            <a:r>
              <a:rPr lang="it-IT" i="1" dirty="0"/>
              <a:t> </a:t>
            </a:r>
            <a:r>
              <a:rPr lang="it-IT" i="1" dirty="0" err="1"/>
              <a:t>Vasanelu</a:t>
            </a:r>
            <a:r>
              <a:rPr lang="it-IT" i="1" dirty="0"/>
              <a:t> (= </a:t>
            </a:r>
            <a:r>
              <a:rPr lang="it-IT" i="1" dirty="0" err="1"/>
              <a:t>Pasarinu</a:t>
            </a:r>
            <a:r>
              <a:rPr lang="it-IT" i="1" dirty="0"/>
              <a:t>) </a:t>
            </a:r>
            <a:r>
              <a:rPr lang="it-IT" i="1" dirty="0" err="1"/>
              <a:t>eviscovu</a:t>
            </a:r>
            <a:r>
              <a:rPr lang="it-IT" i="1" dirty="0"/>
              <a:t> de Terralba </a:t>
            </a:r>
            <a:r>
              <a:rPr lang="it-IT" i="1" dirty="0" err="1"/>
              <a:t>cun</a:t>
            </a:r>
            <a:r>
              <a:rPr lang="it-IT" i="1" dirty="0"/>
              <a:t> su </a:t>
            </a:r>
            <a:r>
              <a:rPr lang="it-IT" i="1" dirty="0" err="1"/>
              <a:t>derivadu</a:t>
            </a:r>
            <a:r>
              <a:rPr lang="it-IT" i="1" dirty="0"/>
              <a:t> </a:t>
            </a:r>
            <a:r>
              <a:rPr lang="it-IT" i="1" dirty="0" err="1"/>
              <a:t>romua</a:t>
            </a:r>
            <a:r>
              <a:rPr lang="it-IT" i="1" dirty="0"/>
              <a:t>..., ciò est </a:t>
            </a:r>
            <a:r>
              <a:rPr lang="it-IT" i="1" dirty="0" err="1"/>
              <a:t>canoligu</a:t>
            </a:r>
            <a:r>
              <a:rPr lang="it-IT" i="1" dirty="0"/>
              <a:t> </a:t>
            </a:r>
            <a:r>
              <a:rPr lang="it-IT" i="1" dirty="0" err="1"/>
              <a:t>Johanni</a:t>
            </a:r>
            <a:r>
              <a:rPr lang="it-IT" i="1" dirty="0"/>
              <a:t> de </a:t>
            </a:r>
            <a:r>
              <a:rPr lang="it-IT" i="1" dirty="0" err="1"/>
              <a:t>Lacun</a:t>
            </a:r>
            <a:r>
              <a:rPr lang="it-IT" i="1" dirty="0"/>
              <a:t> </a:t>
            </a:r>
            <a:r>
              <a:rPr lang="it-IT" i="1" dirty="0" err="1"/>
              <a:t>canoligu</a:t>
            </a:r>
            <a:r>
              <a:rPr lang="it-IT" i="1" dirty="0"/>
              <a:t> de Guspini, </a:t>
            </a:r>
            <a:r>
              <a:rPr lang="it-IT" i="1" dirty="0" err="1"/>
              <a:t>vridi</a:t>
            </a:r>
            <a:r>
              <a:rPr lang="it-IT" i="1" dirty="0"/>
              <a:t> (= predi) </a:t>
            </a:r>
            <a:r>
              <a:rPr lang="it-IT" i="1" dirty="0" err="1"/>
              <a:t>Julianu</a:t>
            </a:r>
            <a:r>
              <a:rPr lang="it-IT" i="1" dirty="0"/>
              <a:t> d’</a:t>
            </a:r>
            <a:r>
              <a:rPr lang="it-IT" i="1" dirty="0" err="1"/>
              <a:t>Oruu</a:t>
            </a:r>
            <a:r>
              <a:rPr lang="it-IT" i="1" dirty="0"/>
              <a:t>, </a:t>
            </a:r>
            <a:r>
              <a:rPr lang="it-IT" i="1" dirty="0" err="1"/>
              <a:t>vridi</a:t>
            </a:r>
            <a:r>
              <a:rPr lang="it-IT" i="1" dirty="0"/>
              <a:t> </a:t>
            </a:r>
            <a:r>
              <a:rPr lang="it-IT" i="1" dirty="0" err="1"/>
              <a:t>Mateu</a:t>
            </a:r>
            <a:r>
              <a:rPr lang="it-IT" i="1" dirty="0"/>
              <a:t> Lora, </a:t>
            </a:r>
            <a:r>
              <a:rPr lang="it-IT" i="1" dirty="0" err="1"/>
              <a:t>vridi</a:t>
            </a:r>
            <a:r>
              <a:rPr lang="it-IT" i="1" dirty="0"/>
              <a:t> </a:t>
            </a:r>
            <a:r>
              <a:rPr lang="it-IT" i="1" dirty="0" err="1"/>
              <a:t>Salbadori</a:t>
            </a:r>
            <a:r>
              <a:rPr lang="it-IT" i="1" dirty="0"/>
              <a:t> </a:t>
            </a:r>
            <a:r>
              <a:rPr lang="it-IT" i="1" dirty="0" err="1"/>
              <a:t>Colu</a:t>
            </a:r>
            <a:r>
              <a:rPr lang="it-IT" i="1" dirty="0"/>
              <a:t>, </a:t>
            </a:r>
            <a:r>
              <a:rPr lang="it-IT" i="1" dirty="0" err="1"/>
              <a:t>vridi</a:t>
            </a:r>
            <a:r>
              <a:rPr lang="it-IT" i="1" dirty="0"/>
              <a:t> </a:t>
            </a:r>
            <a:r>
              <a:rPr lang="it-IT" i="1" dirty="0" err="1"/>
              <a:t>Nigola</a:t>
            </a:r>
            <a:r>
              <a:rPr lang="it-IT" i="1" dirty="0"/>
              <a:t> de </a:t>
            </a:r>
            <a:r>
              <a:rPr lang="it-IT" i="1" dirty="0" err="1"/>
              <a:t>Lacun</a:t>
            </a:r>
            <a:r>
              <a:rPr lang="it-IT" i="1" dirty="0"/>
              <a:t>. In sa santa </a:t>
            </a:r>
            <a:r>
              <a:rPr lang="it-IT" i="1" dirty="0" err="1"/>
              <a:t>die</a:t>
            </a:r>
            <a:r>
              <a:rPr lang="it-IT" i="1" dirty="0"/>
              <a:t> bene </a:t>
            </a:r>
            <a:r>
              <a:rPr lang="it-IT" i="1" dirty="0" err="1"/>
              <a:t>edifichedi</a:t>
            </a:r>
            <a:r>
              <a:rPr lang="it-IT" i="1" dirty="0"/>
              <a:t> </a:t>
            </a:r>
            <a:r>
              <a:rPr lang="it-IT" i="1" dirty="0" err="1"/>
              <a:t>custus</a:t>
            </a:r>
            <a:r>
              <a:rPr lang="it-IT" i="1" dirty="0"/>
              <a:t> </a:t>
            </a:r>
            <a:r>
              <a:rPr lang="it-IT" i="1" dirty="0" err="1"/>
              <a:t>tres</a:t>
            </a:r>
            <a:r>
              <a:rPr lang="it-IT" i="1" dirty="0"/>
              <a:t> </a:t>
            </a:r>
            <a:r>
              <a:rPr lang="it-IT" i="1" dirty="0" err="1"/>
              <a:t>altaris</a:t>
            </a:r>
            <a:r>
              <a:rPr lang="it-IT" i="1" dirty="0"/>
              <a:t>, ciò est s’altari de </a:t>
            </a:r>
            <a:r>
              <a:rPr lang="it-IT" i="1" dirty="0" err="1"/>
              <a:t>mesu</a:t>
            </a:r>
            <a:r>
              <a:rPr lang="it-IT" i="1" dirty="0"/>
              <a:t> est </a:t>
            </a:r>
            <a:r>
              <a:rPr lang="it-IT" i="1" dirty="0" err="1"/>
              <a:t>edificadu</a:t>
            </a:r>
            <a:r>
              <a:rPr lang="it-IT" i="1" dirty="0"/>
              <a:t> at </a:t>
            </a:r>
            <a:r>
              <a:rPr lang="it-IT" i="1" dirty="0" err="1"/>
              <a:t>hunore</a:t>
            </a:r>
            <a:r>
              <a:rPr lang="it-IT" i="1" dirty="0"/>
              <a:t> de Deus </a:t>
            </a:r>
            <a:r>
              <a:rPr lang="it-IT" i="1" dirty="0" err="1"/>
              <a:t>et</a:t>
            </a:r>
            <a:r>
              <a:rPr lang="it-IT" i="1" dirty="0"/>
              <a:t> de Sancta Maria, </a:t>
            </a:r>
            <a:r>
              <a:rPr lang="it-IT" i="1" dirty="0" err="1"/>
              <a:t>et</a:t>
            </a:r>
            <a:r>
              <a:rPr lang="it-IT" i="1" dirty="0"/>
              <a:t> de </a:t>
            </a:r>
            <a:r>
              <a:rPr lang="it-IT" i="1" dirty="0" err="1"/>
              <a:t>Sanctu</a:t>
            </a:r>
            <a:r>
              <a:rPr lang="it-IT" i="1" dirty="0"/>
              <a:t> </a:t>
            </a:r>
            <a:r>
              <a:rPr lang="it-IT" i="1" dirty="0" err="1"/>
              <a:t>Gavini</a:t>
            </a:r>
            <a:r>
              <a:rPr lang="it-IT" i="1" dirty="0"/>
              <a:t> </a:t>
            </a:r>
            <a:r>
              <a:rPr lang="it-IT" i="1" dirty="0" err="1"/>
              <a:t>et</a:t>
            </a:r>
            <a:r>
              <a:rPr lang="it-IT" i="1" dirty="0"/>
              <a:t> </a:t>
            </a:r>
            <a:r>
              <a:rPr lang="it-IT" i="1" dirty="0" err="1"/>
              <a:t>Prontu</a:t>
            </a:r>
            <a:r>
              <a:rPr lang="it-IT" i="1" dirty="0"/>
              <a:t> </a:t>
            </a:r>
            <a:r>
              <a:rPr lang="it-IT" i="1" dirty="0" err="1"/>
              <a:t>et</a:t>
            </a:r>
            <a:r>
              <a:rPr lang="it-IT" i="1" dirty="0"/>
              <a:t> </a:t>
            </a:r>
            <a:r>
              <a:rPr lang="it-IT" i="1" dirty="0" err="1"/>
              <a:t>Januariu</a:t>
            </a:r>
            <a:r>
              <a:rPr lang="it-IT" i="1" dirty="0"/>
              <a:t>, </a:t>
            </a:r>
            <a:r>
              <a:rPr lang="it-IT" i="1" dirty="0" err="1"/>
              <a:t>et</a:t>
            </a:r>
            <a:r>
              <a:rPr lang="it-IT" i="1" dirty="0"/>
              <a:t> </a:t>
            </a:r>
            <a:r>
              <a:rPr lang="it-IT" i="1" dirty="0" err="1"/>
              <a:t>Sanctu</a:t>
            </a:r>
            <a:r>
              <a:rPr lang="it-IT" i="1" dirty="0"/>
              <a:t> </a:t>
            </a:r>
            <a:r>
              <a:rPr lang="it-IT" i="1" dirty="0" err="1"/>
              <a:t>Miali</a:t>
            </a:r>
            <a:r>
              <a:rPr lang="it-IT" i="1" dirty="0"/>
              <a:t> ... in s’altari de destra </a:t>
            </a:r>
            <a:r>
              <a:rPr lang="it-IT" i="1" dirty="0" err="1"/>
              <a:t>Sanctu</a:t>
            </a:r>
            <a:r>
              <a:rPr lang="it-IT" i="1" dirty="0"/>
              <a:t> </a:t>
            </a:r>
            <a:r>
              <a:rPr lang="it-IT" i="1" dirty="0" err="1" smtClean="0"/>
              <a:t>Augustinu</a:t>
            </a:r>
            <a:r>
              <a:rPr lang="it-IT" i="1" dirty="0" smtClean="0"/>
              <a:t>. </a:t>
            </a:r>
            <a:endParaRPr lang="it-IT"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Come mai questa chiesa è così importante?</a:t>
            </a:r>
            <a:endParaRPr lang="it-IT" dirty="0"/>
          </a:p>
        </p:txBody>
      </p:sp>
      <p:sp>
        <p:nvSpPr>
          <p:cNvPr id="3" name="Segnaposto contenuto 2"/>
          <p:cNvSpPr>
            <a:spLocks noGrp="1"/>
          </p:cNvSpPr>
          <p:nvPr>
            <p:ph sz="half" idx="1"/>
          </p:nvPr>
        </p:nvSpPr>
        <p:spPr/>
        <p:txBody>
          <a:bodyPr>
            <a:normAutofit fontScale="85000" lnSpcReduction="20000"/>
          </a:bodyPr>
          <a:lstStyle/>
          <a:p>
            <a:r>
              <a:rPr lang="it-IT" dirty="0" smtClean="0"/>
              <a:t>Lo storico Francesco Cesare Casula, ha identificato all’interno della Chiesa, nell’abside (unica parte originale della chiesa), più precisamente nelle mensole che sorreggono le </a:t>
            </a:r>
            <a:r>
              <a:rPr lang="it-IT" dirty="0" err="1" smtClean="0"/>
              <a:t>costolonature</a:t>
            </a:r>
            <a:r>
              <a:rPr lang="it-IT" dirty="0" smtClean="0"/>
              <a:t> della volta, quattro peducci antropomorfi, che raffigurano Mariano IV, Ugone III, Eleonora d’Arborea e Brancaleone Doria.</a:t>
            </a:r>
            <a:endParaRPr lang="it-IT" dirty="0"/>
          </a:p>
        </p:txBody>
      </p:sp>
      <p:pic>
        <p:nvPicPr>
          <p:cNvPr id="5" name="Segnaposto contenuto 4" descr="Cattura.PNG"/>
          <p:cNvPicPr>
            <a:picLocks noGrp="1" noChangeAspect="1"/>
          </p:cNvPicPr>
          <p:nvPr>
            <p:ph sz="half" idx="2"/>
          </p:nvPr>
        </p:nvPicPr>
        <p:blipFill>
          <a:blip r:embed="rId2" cstate="print"/>
          <a:stretch>
            <a:fillRect/>
          </a:stretch>
        </p:blipFill>
        <p:spPr>
          <a:xfrm>
            <a:off x="4716016" y="1844824"/>
            <a:ext cx="4183202" cy="4176464"/>
          </a:xfrm>
        </p:spPr>
      </p:pic>
      <p:cxnSp>
        <p:nvCxnSpPr>
          <p:cNvPr id="7" name="Connettore 2 6"/>
          <p:cNvCxnSpPr/>
          <p:nvPr/>
        </p:nvCxnSpPr>
        <p:spPr>
          <a:xfrm flipH="1">
            <a:off x="5508104" y="4365104"/>
            <a:ext cx="1512000" cy="1008112"/>
          </a:xfrm>
          <a:prstGeom prst="straightConnector1">
            <a:avLst/>
          </a:prstGeom>
          <a:ln>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Analizziamo le figure in dettaglio</a:t>
            </a:r>
            <a:br>
              <a:rPr lang="it-IT" dirty="0" smtClean="0"/>
            </a:br>
            <a:r>
              <a:rPr lang="it-IT" dirty="0" smtClean="0"/>
              <a:t>MARIANO </a:t>
            </a:r>
            <a:r>
              <a:rPr lang="it-IT" dirty="0" err="1" smtClean="0"/>
              <a:t>IV</a:t>
            </a:r>
            <a:endParaRPr lang="it-IT" dirty="0"/>
          </a:p>
        </p:txBody>
      </p:sp>
      <p:sp>
        <p:nvSpPr>
          <p:cNvPr id="3" name="Segnaposto contenuto 2"/>
          <p:cNvSpPr>
            <a:spLocks noGrp="1"/>
          </p:cNvSpPr>
          <p:nvPr>
            <p:ph sz="half" idx="1"/>
          </p:nvPr>
        </p:nvSpPr>
        <p:spPr/>
        <p:txBody>
          <a:bodyPr>
            <a:normAutofit fontScale="62500" lnSpcReduction="20000"/>
          </a:bodyPr>
          <a:lstStyle/>
          <a:p>
            <a:r>
              <a:rPr lang="it-IT" dirty="0" smtClean="0"/>
              <a:t>Come possiamo notare la figura antropomorfa è dotata di corona e scettro (elementi caratteristici di un sovrano). Alla sua sinistra è rappresentato lo stemma degli arborea.</a:t>
            </a:r>
          </a:p>
          <a:p>
            <a:r>
              <a:rPr lang="it-IT" dirty="0" smtClean="0"/>
              <a:t>Questo elemento è fondamentale poiché ci permette di datare la Chiesa : Lo stemma degli arborea oltre all’albero eradicato, sino al 1352 riportava 4 pali rossi, che indicavano la dinastia aragonese. In piena guerra contro gli aragonesi il giudice eliminò completamente queste insegne dallo stemma. Da questo si può dedurre che la chiesa fu costruita dopo il 1353.</a:t>
            </a:r>
            <a:endParaRPr lang="it-IT" dirty="0"/>
          </a:p>
        </p:txBody>
      </p:sp>
      <p:pic>
        <p:nvPicPr>
          <p:cNvPr id="5" name="Segnaposto contenuto 4" descr="Cattura.PNG"/>
          <p:cNvPicPr>
            <a:picLocks noGrp="1" noChangeAspect="1"/>
          </p:cNvPicPr>
          <p:nvPr>
            <p:ph sz="half" idx="2"/>
          </p:nvPr>
        </p:nvPicPr>
        <p:blipFill>
          <a:blip r:embed="rId2" cstate="print"/>
          <a:stretch>
            <a:fillRect/>
          </a:stretch>
        </p:blipFill>
        <p:spPr>
          <a:xfrm>
            <a:off x="4916607" y="1600200"/>
            <a:ext cx="3501786"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Ugone</a:t>
            </a:r>
            <a:r>
              <a:rPr lang="it-IT" dirty="0" smtClean="0"/>
              <a:t> </a:t>
            </a:r>
            <a:r>
              <a:rPr lang="it-IT" dirty="0" err="1" smtClean="0"/>
              <a:t>III</a:t>
            </a:r>
            <a:endParaRPr lang="it-IT" dirty="0"/>
          </a:p>
        </p:txBody>
      </p:sp>
      <p:sp>
        <p:nvSpPr>
          <p:cNvPr id="3" name="Segnaposto contenuto 2"/>
          <p:cNvSpPr>
            <a:spLocks noGrp="1"/>
          </p:cNvSpPr>
          <p:nvPr>
            <p:ph sz="half" idx="1"/>
          </p:nvPr>
        </p:nvSpPr>
        <p:spPr/>
        <p:txBody>
          <a:bodyPr>
            <a:normAutofit fontScale="92500" lnSpcReduction="10000"/>
          </a:bodyPr>
          <a:lstStyle/>
          <a:p>
            <a:r>
              <a:rPr lang="it-IT" dirty="0"/>
              <a:t>Ugone III, il quale fu ucciso nel 1383 insieme alla figlia </a:t>
            </a:r>
            <a:r>
              <a:rPr lang="it-IT" dirty="0" smtClean="0"/>
              <a:t>Benedetta, </a:t>
            </a:r>
            <a:r>
              <a:rPr lang="it-IT" dirty="0"/>
              <a:t>che è rappresentata con lui nell’effige. La stringe al petto mentre con una mano si tiene il pizzetto.</a:t>
            </a:r>
          </a:p>
          <a:p>
            <a:r>
              <a:rPr lang="it-IT" dirty="0"/>
              <a:t>Dopo la morte di </a:t>
            </a:r>
            <a:r>
              <a:rPr lang="it-IT" dirty="0" err="1"/>
              <a:t>Ugone</a:t>
            </a:r>
            <a:r>
              <a:rPr lang="it-IT" dirty="0"/>
              <a:t>, il giudicato passò in mano a Federico Doria, figlio di Eleonora, che era ancora un bambino.</a:t>
            </a:r>
          </a:p>
          <a:p>
            <a:endParaRPr lang="it-IT" dirty="0"/>
          </a:p>
        </p:txBody>
      </p:sp>
      <p:pic>
        <p:nvPicPr>
          <p:cNvPr id="5" name="Segnaposto contenuto 4" descr="l.PNG"/>
          <p:cNvPicPr>
            <a:picLocks noGrp="1" noChangeAspect="1"/>
          </p:cNvPicPr>
          <p:nvPr>
            <p:ph sz="half" idx="2"/>
          </p:nvPr>
        </p:nvPicPr>
        <p:blipFill>
          <a:blip r:embed="rId2" cstate="print"/>
          <a:stretch>
            <a:fillRect/>
          </a:stretch>
        </p:blipFill>
        <p:spPr>
          <a:xfrm>
            <a:off x="4648200" y="1840064"/>
            <a:ext cx="4038600" cy="404623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Brancaleone Doria</a:t>
            </a:r>
            <a:endParaRPr lang="it-IT" dirty="0"/>
          </a:p>
        </p:txBody>
      </p:sp>
      <p:sp>
        <p:nvSpPr>
          <p:cNvPr id="3" name="Segnaposto contenuto 2"/>
          <p:cNvSpPr>
            <a:spLocks noGrp="1"/>
          </p:cNvSpPr>
          <p:nvPr>
            <p:ph sz="half" idx="1"/>
          </p:nvPr>
        </p:nvSpPr>
        <p:spPr/>
        <p:txBody>
          <a:bodyPr>
            <a:normAutofit fontScale="70000" lnSpcReduction="20000"/>
          </a:bodyPr>
          <a:lstStyle/>
          <a:p>
            <a:r>
              <a:rPr lang="it-IT" dirty="0"/>
              <a:t>Brancaleone </a:t>
            </a:r>
            <a:r>
              <a:rPr lang="it-IT" dirty="0" smtClean="0"/>
              <a:t>viene </a:t>
            </a:r>
            <a:r>
              <a:rPr lang="it-IT" dirty="0"/>
              <a:t>rappresentato nella posa di un’aquila, simbolo della sua casata, </a:t>
            </a:r>
            <a:r>
              <a:rPr lang="it-IT" dirty="0" smtClean="0"/>
              <a:t>con le sue mani stringe il </a:t>
            </a:r>
            <a:r>
              <a:rPr lang="it-IT" dirty="0"/>
              <a:t>volto di un uomo barbuto, probabilmente Pietro </a:t>
            </a:r>
            <a:r>
              <a:rPr lang="it-IT" dirty="0" err="1"/>
              <a:t>IV</a:t>
            </a:r>
            <a:r>
              <a:rPr lang="it-IT" dirty="0"/>
              <a:t> il cerimonioso, il re d’Aragona suo acerrimo nemico. Si trovava in </a:t>
            </a:r>
            <a:r>
              <a:rPr lang="it-IT" dirty="0" smtClean="0"/>
              <a:t>Catalogna quando </a:t>
            </a:r>
            <a:r>
              <a:rPr lang="it-IT" dirty="0"/>
              <a:t>Eleonora diventò giudicessa reggente e il re lo trattenne come ostaggio per poter ricattare la moglie. Fu rilasciato solo nel 1390, dopo che Eleonora </a:t>
            </a:r>
            <a:r>
              <a:rPr lang="it-IT" dirty="0" smtClean="0"/>
              <a:t>firmò nel </a:t>
            </a:r>
            <a:r>
              <a:rPr lang="it-IT" dirty="0"/>
              <a:t>1388 la Pace di </a:t>
            </a:r>
            <a:r>
              <a:rPr lang="it-IT" dirty="0" smtClean="0"/>
              <a:t>Sanluri, </a:t>
            </a:r>
            <a:r>
              <a:rPr lang="it-IT" dirty="0"/>
              <a:t>che stabiliva la rinuncia a parte dei territori conquistati dalla giudicessa</a:t>
            </a:r>
          </a:p>
        </p:txBody>
      </p:sp>
      <p:pic>
        <p:nvPicPr>
          <p:cNvPr id="5" name="Segnaposto contenuto 4" descr="branca.PNG"/>
          <p:cNvPicPr>
            <a:picLocks noGrp="1" noChangeAspect="1"/>
          </p:cNvPicPr>
          <p:nvPr>
            <p:ph sz="half" idx="2"/>
          </p:nvPr>
        </p:nvPicPr>
        <p:blipFill>
          <a:blip r:embed="rId2" cstate="print"/>
          <a:stretch>
            <a:fillRect/>
          </a:stretch>
        </p:blipFill>
        <p:spPr>
          <a:xfrm>
            <a:off x="4648200" y="1847635"/>
            <a:ext cx="4038600" cy="4031093"/>
          </a:xfrm>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1874</Words>
  <Application>Microsoft Office PowerPoint</Application>
  <PresentationFormat>Presentazione su schermo (4:3)</PresentationFormat>
  <Paragraphs>86</Paragraphs>
  <Slides>18</Slides>
  <Notes>1</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La chiesa di San Gavino Martire Pantheon Celebrativo degli Arborea</vt:lpstr>
      <vt:lpstr>La Famiglia Degli Arborea La dinastia dei Bas Serra</vt:lpstr>
      <vt:lpstr>MARIANO IV D’ARBOREA</vt:lpstr>
      <vt:lpstr>San Gavino Monreale</vt:lpstr>
      <vt:lpstr>La chiesa di San Gavino Martire </vt:lpstr>
      <vt:lpstr>Come mai questa chiesa è così importante?</vt:lpstr>
      <vt:lpstr>Analizziamo le figure in dettaglio MARIANO IV</vt:lpstr>
      <vt:lpstr>Ugone III</vt:lpstr>
      <vt:lpstr>Brancaleone Doria</vt:lpstr>
      <vt:lpstr>Eleonora D’Arborea</vt:lpstr>
      <vt:lpstr>Il retro della chiesa</vt:lpstr>
      <vt:lpstr>Il calzare del pellegrino</vt:lpstr>
      <vt:lpstr>Il mistero della cripta </vt:lpstr>
      <vt:lpstr>L’ubicazione della cripta e gli spazi per accedervi</vt:lpstr>
      <vt:lpstr>La tradizione narra…</vt:lpstr>
      <vt:lpstr>La chiesa oggi perviene a noi pesantemente modificata.</vt:lpstr>
      <vt:lpstr>La chiesa oggi </vt:lpstr>
      <vt:lpstr>FONTI</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chiesa di San Gavino Martire Pantheon Celebrativo Degli Arborea</dc:title>
  <dc:creator>hp</dc:creator>
  <cp:lastModifiedBy>hp</cp:lastModifiedBy>
  <cp:revision>9</cp:revision>
  <dcterms:created xsi:type="dcterms:W3CDTF">2018-01-08T09:42:01Z</dcterms:created>
  <dcterms:modified xsi:type="dcterms:W3CDTF">2018-02-21T18:31:29Z</dcterms:modified>
</cp:coreProperties>
</file>