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5" r:id="rId6"/>
    <p:sldId id="270" r:id="rId7"/>
    <p:sldId id="260" r:id="rId8"/>
    <p:sldId id="261" r:id="rId9"/>
    <p:sldId id="262" r:id="rId10"/>
    <p:sldId id="263" r:id="rId11"/>
    <p:sldId id="271" r:id="rId12"/>
    <p:sldId id="264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OLIA" userId="b0c70158-010a-4a9f-ae9f-28890f750ec7" providerId="ADAL" clId="{B258EDE6-2DBE-5D46-9897-1011DBE15DA9}"/>
    <pc:docChg chg="custSel addSld delSld modSld">
      <pc:chgData name="SARA OLIA" userId="b0c70158-010a-4a9f-ae9f-28890f750ec7" providerId="ADAL" clId="{B258EDE6-2DBE-5D46-9897-1011DBE15DA9}" dt="2023-06-13T17:02:42.216" v="455" actId="1076"/>
      <pc:docMkLst>
        <pc:docMk/>
      </pc:docMkLst>
      <pc:sldChg chg="modSp">
        <pc:chgData name="SARA OLIA" userId="b0c70158-010a-4a9f-ae9f-28890f750ec7" providerId="ADAL" clId="{B258EDE6-2DBE-5D46-9897-1011DBE15DA9}" dt="2023-06-13T17:02:14.258" v="441" actId="14100"/>
        <pc:sldMkLst>
          <pc:docMk/>
          <pc:sldMk cId="0" sldId="260"/>
        </pc:sldMkLst>
        <pc:spChg chg="mod">
          <ac:chgData name="SARA OLIA" userId="b0c70158-010a-4a9f-ae9f-28890f750ec7" providerId="ADAL" clId="{B258EDE6-2DBE-5D46-9897-1011DBE15DA9}" dt="2023-06-13T17:02:09.911" v="439" actId="255"/>
          <ac:spMkLst>
            <pc:docMk/>
            <pc:sldMk cId="0" sldId="260"/>
            <ac:spMk id="134" creationId="{00000000-0000-0000-0000-000000000000}"/>
          </ac:spMkLst>
        </pc:spChg>
        <pc:picChg chg="mod">
          <ac:chgData name="SARA OLIA" userId="b0c70158-010a-4a9f-ae9f-28890f750ec7" providerId="ADAL" clId="{B258EDE6-2DBE-5D46-9897-1011DBE15DA9}" dt="2023-06-13T17:02:14.258" v="441" actId="14100"/>
          <ac:picMkLst>
            <pc:docMk/>
            <pc:sldMk cId="0" sldId="260"/>
            <ac:picMk id="135" creationId="{00000000-0000-0000-0000-000000000000}"/>
          </ac:picMkLst>
        </pc:picChg>
      </pc:sldChg>
      <pc:sldChg chg="modSp">
        <pc:chgData name="SARA OLIA" userId="b0c70158-010a-4a9f-ae9f-28890f750ec7" providerId="ADAL" clId="{B258EDE6-2DBE-5D46-9897-1011DBE15DA9}" dt="2023-06-13T17:02:21.957" v="445" actId="255"/>
        <pc:sldMkLst>
          <pc:docMk/>
          <pc:sldMk cId="0" sldId="261"/>
        </pc:sldMkLst>
        <pc:spChg chg="mod">
          <ac:chgData name="SARA OLIA" userId="b0c70158-010a-4a9f-ae9f-28890f750ec7" providerId="ADAL" clId="{B258EDE6-2DBE-5D46-9897-1011DBE15DA9}" dt="2023-06-13T17:02:21.957" v="445" actId="255"/>
          <ac:spMkLst>
            <pc:docMk/>
            <pc:sldMk cId="0" sldId="261"/>
            <ac:spMk id="138" creationId="{00000000-0000-0000-0000-000000000000}"/>
          </ac:spMkLst>
        </pc:spChg>
      </pc:sldChg>
      <pc:sldChg chg="modSp">
        <pc:chgData name="SARA OLIA" userId="b0c70158-010a-4a9f-ae9f-28890f750ec7" providerId="ADAL" clId="{B258EDE6-2DBE-5D46-9897-1011DBE15DA9}" dt="2023-06-13T17:02:28.554" v="451" actId="255"/>
        <pc:sldMkLst>
          <pc:docMk/>
          <pc:sldMk cId="0" sldId="262"/>
        </pc:sldMkLst>
        <pc:spChg chg="mod">
          <ac:chgData name="SARA OLIA" userId="b0c70158-010a-4a9f-ae9f-28890f750ec7" providerId="ADAL" clId="{B258EDE6-2DBE-5D46-9897-1011DBE15DA9}" dt="2023-06-13T17:02:28.554" v="451" actId="255"/>
          <ac:spMkLst>
            <pc:docMk/>
            <pc:sldMk cId="0" sldId="262"/>
            <ac:spMk id="142" creationId="{00000000-0000-0000-0000-000000000000}"/>
          </ac:spMkLst>
        </pc:spChg>
      </pc:sldChg>
      <pc:sldChg chg="modSp">
        <pc:chgData name="SARA OLIA" userId="b0c70158-010a-4a9f-ae9f-28890f750ec7" providerId="ADAL" clId="{B258EDE6-2DBE-5D46-9897-1011DBE15DA9}" dt="2023-06-13T17:02:42.216" v="455" actId="1076"/>
        <pc:sldMkLst>
          <pc:docMk/>
          <pc:sldMk cId="0" sldId="263"/>
        </pc:sldMkLst>
        <pc:spChg chg="mod">
          <ac:chgData name="SARA OLIA" userId="b0c70158-010a-4a9f-ae9f-28890f750ec7" providerId="ADAL" clId="{B258EDE6-2DBE-5D46-9897-1011DBE15DA9}" dt="2023-06-13T16:54:03.663" v="151" actId="20577"/>
          <ac:spMkLst>
            <pc:docMk/>
            <pc:sldMk cId="0" sldId="263"/>
            <ac:spMk id="146" creationId="{00000000-0000-0000-0000-000000000000}"/>
          </ac:spMkLst>
        </pc:spChg>
        <pc:spChg chg="mod">
          <ac:chgData name="SARA OLIA" userId="b0c70158-010a-4a9f-ae9f-28890f750ec7" providerId="ADAL" clId="{B258EDE6-2DBE-5D46-9897-1011DBE15DA9}" dt="2023-06-13T17:02:42.216" v="455" actId="1076"/>
          <ac:spMkLst>
            <pc:docMk/>
            <pc:sldMk cId="0" sldId="263"/>
            <ac:spMk id="147" creationId="{00000000-0000-0000-0000-000000000000}"/>
          </ac:spMkLst>
        </pc:spChg>
      </pc:sldChg>
      <pc:sldChg chg="modSp">
        <pc:chgData name="SARA OLIA" userId="b0c70158-010a-4a9f-ae9f-28890f750ec7" providerId="ADAL" clId="{B258EDE6-2DBE-5D46-9897-1011DBE15DA9}" dt="2023-06-13T16:59:41.528" v="409" actId="20577"/>
        <pc:sldMkLst>
          <pc:docMk/>
          <pc:sldMk cId="0" sldId="264"/>
        </pc:sldMkLst>
        <pc:spChg chg="mod">
          <ac:chgData name="SARA OLIA" userId="b0c70158-010a-4a9f-ae9f-28890f750ec7" providerId="ADAL" clId="{B258EDE6-2DBE-5D46-9897-1011DBE15DA9}" dt="2023-06-13T16:59:41.528" v="409" actId="20577"/>
          <ac:spMkLst>
            <pc:docMk/>
            <pc:sldMk cId="0" sldId="264"/>
            <ac:spMk id="151" creationId="{00000000-0000-0000-0000-000000000000}"/>
          </ac:spMkLst>
        </pc:spChg>
      </pc:sldChg>
      <pc:sldChg chg="modSp">
        <pc:chgData name="SARA OLIA" userId="b0c70158-010a-4a9f-ae9f-28890f750ec7" providerId="ADAL" clId="{B258EDE6-2DBE-5D46-9897-1011DBE15DA9}" dt="2023-06-13T17:01:33.001" v="426" actId="255"/>
        <pc:sldMkLst>
          <pc:docMk/>
          <pc:sldMk cId="274753357" sldId="265"/>
        </pc:sldMkLst>
        <pc:spChg chg="mod">
          <ac:chgData name="SARA OLIA" userId="b0c70158-010a-4a9f-ae9f-28890f750ec7" providerId="ADAL" clId="{B258EDE6-2DBE-5D46-9897-1011DBE15DA9}" dt="2023-06-13T17:01:33.001" v="426" actId="255"/>
          <ac:spMkLst>
            <pc:docMk/>
            <pc:sldMk cId="274753357" sldId="265"/>
            <ac:spMk id="4" creationId="{44F3EB24-A03C-85E2-27A2-705E99E5CDAA}"/>
          </ac:spMkLst>
        </pc:spChg>
      </pc:sldChg>
      <pc:sldChg chg="modSp del">
        <pc:chgData name="SARA OLIA" userId="b0c70158-010a-4a9f-ae9f-28890f750ec7" providerId="ADAL" clId="{B258EDE6-2DBE-5D46-9897-1011DBE15DA9}" dt="2023-06-13T16:59:20.152" v="381" actId="2696"/>
        <pc:sldMkLst>
          <pc:docMk/>
          <pc:sldMk cId="4182844201" sldId="268"/>
        </pc:sldMkLst>
        <pc:spChg chg="mod">
          <ac:chgData name="SARA OLIA" userId="b0c70158-010a-4a9f-ae9f-28890f750ec7" providerId="ADAL" clId="{B258EDE6-2DBE-5D46-9897-1011DBE15DA9}" dt="2023-06-13T16:59:14.844" v="380" actId="20577"/>
          <ac:spMkLst>
            <pc:docMk/>
            <pc:sldMk cId="4182844201" sldId="268"/>
            <ac:spMk id="3" creationId="{D13BF4A5-2E7F-2374-0579-6BD327BC2A4D}"/>
          </ac:spMkLst>
        </pc:spChg>
      </pc:sldChg>
      <pc:sldChg chg="modSp del">
        <pc:chgData name="SARA OLIA" userId="b0c70158-010a-4a9f-ae9f-28890f750ec7" providerId="ADAL" clId="{B258EDE6-2DBE-5D46-9897-1011DBE15DA9}" dt="2023-06-13T16:58:53.608" v="370" actId="2696"/>
        <pc:sldMkLst>
          <pc:docMk/>
          <pc:sldMk cId="2214786533" sldId="269"/>
        </pc:sldMkLst>
        <pc:picChg chg="mod">
          <ac:chgData name="SARA OLIA" userId="b0c70158-010a-4a9f-ae9f-28890f750ec7" providerId="ADAL" clId="{B258EDE6-2DBE-5D46-9897-1011DBE15DA9}" dt="2023-06-13T16:58:37.621" v="369" actId="1076"/>
          <ac:picMkLst>
            <pc:docMk/>
            <pc:sldMk cId="2214786533" sldId="269"/>
            <ac:picMk id="4" creationId="{62FF0B41-A883-AF03-B71E-BAB179AFA05D}"/>
          </ac:picMkLst>
        </pc:picChg>
      </pc:sldChg>
      <pc:sldChg chg="modSp">
        <pc:chgData name="SARA OLIA" userId="b0c70158-010a-4a9f-ae9f-28890f750ec7" providerId="ADAL" clId="{B258EDE6-2DBE-5D46-9897-1011DBE15DA9}" dt="2023-06-13T17:01:57.551" v="436" actId="255"/>
        <pc:sldMkLst>
          <pc:docMk/>
          <pc:sldMk cId="1616727036" sldId="270"/>
        </pc:sldMkLst>
        <pc:spChg chg="mod">
          <ac:chgData name="SARA OLIA" userId="b0c70158-010a-4a9f-ae9f-28890f750ec7" providerId="ADAL" clId="{B258EDE6-2DBE-5D46-9897-1011DBE15DA9}" dt="2023-06-13T17:01:57.551" v="436" actId="255"/>
          <ac:spMkLst>
            <pc:docMk/>
            <pc:sldMk cId="1616727036" sldId="270"/>
            <ac:spMk id="4" creationId="{17AD8DBD-7A8A-3026-E4E1-91189A77B1F4}"/>
          </ac:spMkLst>
        </pc:spChg>
      </pc:sldChg>
      <pc:sldChg chg="addSp delSp modSp new">
        <pc:chgData name="SARA OLIA" userId="b0c70158-010a-4a9f-ae9f-28890f750ec7" providerId="ADAL" clId="{B258EDE6-2DBE-5D46-9897-1011DBE15DA9}" dt="2023-06-13T16:58:01.417" v="356" actId="1076"/>
        <pc:sldMkLst>
          <pc:docMk/>
          <pc:sldMk cId="2884871139" sldId="271"/>
        </pc:sldMkLst>
        <pc:spChg chg="mod">
          <ac:chgData name="SARA OLIA" userId="b0c70158-010a-4a9f-ae9f-28890f750ec7" providerId="ADAL" clId="{B258EDE6-2DBE-5D46-9897-1011DBE15DA9}" dt="2023-06-13T16:55:16.486" v="331" actId="1076"/>
          <ac:spMkLst>
            <pc:docMk/>
            <pc:sldMk cId="2884871139" sldId="271"/>
            <ac:spMk id="2" creationId="{E38F00DC-E023-BF05-2C13-3FE22CC76C51}"/>
          </ac:spMkLst>
        </pc:spChg>
        <pc:spChg chg="mod">
          <ac:chgData name="SARA OLIA" userId="b0c70158-010a-4a9f-ae9f-28890f750ec7" providerId="ADAL" clId="{B258EDE6-2DBE-5D46-9897-1011DBE15DA9}" dt="2023-06-13T16:54:16.030" v="154" actId="255"/>
          <ac:spMkLst>
            <pc:docMk/>
            <pc:sldMk cId="2884871139" sldId="271"/>
            <ac:spMk id="3" creationId="{620AC19D-9721-4D28-2926-5C595B42AAE0}"/>
          </ac:spMkLst>
        </pc:spChg>
        <pc:picChg chg="add del mod">
          <ac:chgData name="SARA OLIA" userId="b0c70158-010a-4a9f-ae9f-28890f750ec7" providerId="ADAL" clId="{B258EDE6-2DBE-5D46-9897-1011DBE15DA9}" dt="2023-06-13T16:56:14.939" v="336" actId="478"/>
          <ac:picMkLst>
            <pc:docMk/>
            <pc:sldMk cId="2884871139" sldId="271"/>
            <ac:picMk id="6" creationId="{2020043D-63A3-BF48-ECE2-57CC921ABCC2}"/>
          </ac:picMkLst>
        </pc:picChg>
        <pc:picChg chg="add del mod">
          <ac:chgData name="SARA OLIA" userId="b0c70158-010a-4a9f-ae9f-28890f750ec7" providerId="ADAL" clId="{B258EDE6-2DBE-5D46-9897-1011DBE15DA9}" dt="2023-06-13T16:56:36.593" v="343" actId="478"/>
          <ac:picMkLst>
            <pc:docMk/>
            <pc:sldMk cId="2884871139" sldId="271"/>
            <ac:picMk id="7" creationId="{0D76A5C3-3E91-60FB-879F-0EB47183ACFA}"/>
          </ac:picMkLst>
        </pc:picChg>
        <pc:picChg chg="add mod">
          <ac:chgData name="SARA OLIA" userId="b0c70158-010a-4a9f-ae9f-28890f750ec7" providerId="ADAL" clId="{B258EDE6-2DBE-5D46-9897-1011DBE15DA9}" dt="2023-06-13T16:56:42.631" v="345" actId="1076"/>
          <ac:picMkLst>
            <pc:docMk/>
            <pc:sldMk cId="2884871139" sldId="271"/>
            <ac:picMk id="10" creationId="{A3C46871-EB43-40C7-52D9-8349224FADDC}"/>
          </ac:picMkLst>
        </pc:picChg>
        <pc:picChg chg="add mod">
          <ac:chgData name="SARA OLIA" userId="b0c70158-010a-4a9f-ae9f-28890f750ec7" providerId="ADAL" clId="{B258EDE6-2DBE-5D46-9897-1011DBE15DA9}" dt="2023-06-13T16:58:01.417" v="356" actId="1076"/>
          <ac:picMkLst>
            <pc:docMk/>
            <pc:sldMk cId="2884871139" sldId="271"/>
            <ac:picMk id="13" creationId="{F3FD0DB5-35B8-894E-357C-7A4509B7A473}"/>
          </ac:picMkLst>
        </pc:picChg>
        <pc:picChg chg="add mod">
          <ac:chgData name="SARA OLIA" userId="b0c70158-010a-4a9f-ae9f-28890f750ec7" providerId="ADAL" clId="{B258EDE6-2DBE-5D46-9897-1011DBE15DA9}" dt="2023-06-13T16:57:50.444" v="355" actId="1076"/>
          <ac:picMkLst>
            <pc:docMk/>
            <pc:sldMk cId="2884871139" sldId="271"/>
            <ac:picMk id="16" creationId="{8036984E-3F23-46FC-878C-04514C8175E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sto tito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Testo titolo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ovanni Mel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–Giovanni Mela</a:t>
            </a:r>
          </a:p>
        </p:txBody>
      </p:sp>
      <p:sp>
        <p:nvSpPr>
          <p:cNvPr id="94" name="“Inserisci qui una citazione”.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“Inserisci qui una citazione”. </a:t>
            </a:r>
          </a:p>
        </p:txBody>
      </p:sp>
      <p:sp>
        <p:nvSpPr>
          <p:cNvPr id="9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ella spiaggia e del mare da una duna di sabbia ricca di vegetazio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sta della spiaggia e del mare da una duna di sabbia ricca di vegetazio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sto titolo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Testo titolo</a:t>
            </a:r>
          </a:p>
        </p:txBody>
      </p:sp>
      <p:sp>
        <p:nvSpPr>
          <p:cNvPr id="2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sto tito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irone in volo su una spiaggia con una piccola cancellata sullo sfondo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sto tito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Testo titolo</a:t>
            </a:r>
          </a:p>
        </p:txBody>
      </p:sp>
      <p:sp>
        <p:nvSpPr>
          <p:cNvPr id="4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sto 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sto 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57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entiero sabbioso tra due colline che porta all'oceano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sto 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6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entiero sabbioso tra due colline che porta all'oceano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Airone in volo su una spiaggia con una piccola cancellata sullo sfondo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ella spiaggia e del mare da una duna di sabbia ricca di vegetazio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sto tito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Testo titolo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ardegnaturismo.it" TargetMode="External"/><Relationship Id="rId2" Type="http://schemas.openxmlformats.org/officeDocument/2006/relationships/hyperlink" Target="http://sardegnacultura.it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sardara.su.i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ARDARA;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SARDARA;</a:t>
            </a:r>
          </a:p>
          <a:p>
            <a:r>
              <a:t>Il CASTELLO DI MONREALE.</a:t>
            </a:r>
          </a:p>
        </p:txBody>
      </p:sp>
      <p:sp>
        <p:nvSpPr>
          <p:cNvPr id="120" name="Olia Sara…"/>
          <p:cNvSpPr txBox="1">
            <a:spLocks noGrp="1"/>
          </p:cNvSpPr>
          <p:nvPr>
            <p:ph type="subTitle" sz="quarter" idx="1"/>
          </p:nvPr>
        </p:nvSpPr>
        <p:spPr>
          <a:xfrm>
            <a:off x="10892249" y="11887954"/>
            <a:ext cx="20828001" cy="1587501"/>
          </a:xfrm>
          <a:prstGeom prst="rect">
            <a:avLst/>
          </a:prstGeom>
        </p:spPr>
        <p:txBody>
          <a:bodyPr/>
          <a:lstStyle/>
          <a:p>
            <a:pPr defTabSz="759459">
              <a:defRPr sz="4968"/>
            </a:pPr>
            <a:r>
              <a:t>Olia Sara</a:t>
            </a:r>
          </a:p>
          <a:p>
            <a:pPr defTabSz="759459">
              <a:defRPr sz="4968"/>
            </a:pPr>
            <a:r>
              <a:t>Atzeni Daniela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onclusione"/>
          <p:cNvSpPr txBox="1">
            <a:spLocks noGrp="1"/>
          </p:cNvSpPr>
          <p:nvPr>
            <p:ph type="ctrTitle"/>
          </p:nvPr>
        </p:nvSpPr>
        <p:spPr>
          <a:xfrm>
            <a:off x="1778000" y="-2893989"/>
            <a:ext cx="20828000" cy="4648201"/>
          </a:xfrm>
          <a:prstGeom prst="rect">
            <a:avLst/>
          </a:prstGeom>
        </p:spPr>
        <p:txBody>
          <a:bodyPr/>
          <a:lstStyle/>
          <a:p>
            <a:r>
              <a:rPr dirty="0"/>
              <a:t>  </a:t>
            </a:r>
          </a:p>
        </p:txBody>
      </p:sp>
      <p:sp>
        <p:nvSpPr>
          <p:cNvPr id="147" name="Fino al 1470, per circa sessant’anni, Monreale restò in mano agli Aragonesi che lo infeudarono.…"/>
          <p:cNvSpPr txBox="1">
            <a:spLocks noGrp="1"/>
          </p:cNvSpPr>
          <p:nvPr>
            <p:ph type="subTitle" idx="1"/>
          </p:nvPr>
        </p:nvSpPr>
        <p:spPr>
          <a:xfrm>
            <a:off x="1778000" y="493615"/>
            <a:ext cx="20828000" cy="9471192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62280">
              <a:defRPr sz="3024"/>
            </a:pPr>
            <a:r>
              <a:rPr sz="3800" dirty="0"/>
              <a:t>Fino al 1470, per circa </a:t>
            </a:r>
            <a:r>
              <a:rPr sz="3800" dirty="0" err="1"/>
              <a:t>sessant’anni</a:t>
            </a:r>
            <a:r>
              <a:rPr sz="3800" dirty="0"/>
              <a:t>, </a:t>
            </a:r>
            <a:r>
              <a:rPr sz="3800" dirty="0" err="1"/>
              <a:t>Monreale</a:t>
            </a:r>
            <a:r>
              <a:rPr sz="3800" dirty="0"/>
              <a:t> </a:t>
            </a:r>
            <a:r>
              <a:rPr sz="3800" dirty="0" err="1"/>
              <a:t>restò</a:t>
            </a:r>
            <a:r>
              <a:rPr sz="3800" dirty="0"/>
              <a:t> in </a:t>
            </a:r>
            <a:r>
              <a:rPr sz="3800" dirty="0" err="1"/>
              <a:t>mano</a:t>
            </a:r>
            <a:r>
              <a:rPr sz="3800" dirty="0"/>
              <a:t> </a:t>
            </a:r>
            <a:r>
              <a:rPr sz="3800" dirty="0" err="1"/>
              <a:t>agli</a:t>
            </a:r>
            <a:r>
              <a:rPr sz="3800" dirty="0"/>
              <a:t> </a:t>
            </a:r>
            <a:r>
              <a:rPr sz="3800" dirty="0" err="1"/>
              <a:t>Aragonesi</a:t>
            </a:r>
            <a:r>
              <a:rPr sz="3800" dirty="0"/>
              <a:t> </a:t>
            </a:r>
            <a:r>
              <a:rPr sz="3800" dirty="0" err="1"/>
              <a:t>che</a:t>
            </a:r>
            <a:r>
              <a:rPr sz="3800" dirty="0"/>
              <a:t> lo </a:t>
            </a:r>
            <a:r>
              <a:rPr sz="3800" dirty="0" err="1"/>
              <a:t>infeudarono</a:t>
            </a:r>
            <a:r>
              <a:rPr sz="3800" dirty="0"/>
              <a:t>. </a:t>
            </a:r>
          </a:p>
          <a:p>
            <a:pPr defTabSz="462280">
              <a:defRPr sz="3024"/>
            </a:pPr>
            <a:r>
              <a:rPr sz="3800" dirty="0"/>
              <a:t>La </a:t>
            </a:r>
            <a:r>
              <a:rPr sz="3800" dirty="0" err="1"/>
              <a:t>fortezza</a:t>
            </a:r>
            <a:r>
              <a:rPr sz="3800" dirty="0"/>
              <a:t> del </a:t>
            </a:r>
            <a:r>
              <a:rPr sz="3800" dirty="0" err="1"/>
              <a:t>Monreale</a:t>
            </a:r>
            <a:r>
              <a:rPr sz="3800" dirty="0"/>
              <a:t> </a:t>
            </a:r>
            <a:r>
              <a:rPr sz="3800" dirty="0" err="1"/>
              <a:t>raggiunse</a:t>
            </a:r>
            <a:r>
              <a:rPr sz="3800" dirty="0"/>
              <a:t> il </a:t>
            </a:r>
            <a:r>
              <a:rPr sz="3800" dirty="0" err="1"/>
              <a:t>massimo</a:t>
            </a:r>
            <a:r>
              <a:rPr sz="3800" dirty="0"/>
              <a:t> del </a:t>
            </a:r>
            <a:r>
              <a:rPr sz="3800" dirty="0" err="1"/>
              <a:t>suo</a:t>
            </a:r>
            <a:r>
              <a:rPr sz="3800" dirty="0"/>
              <a:t> </a:t>
            </a:r>
            <a:r>
              <a:rPr sz="3800" dirty="0" err="1"/>
              <a:t>splendore</a:t>
            </a:r>
            <a:r>
              <a:rPr sz="3800" dirty="0"/>
              <a:t> con Eleonora </a:t>
            </a:r>
            <a:r>
              <a:rPr sz="3800" dirty="0" err="1"/>
              <a:t>d'Arborea</a:t>
            </a:r>
            <a:r>
              <a:rPr sz="3800" dirty="0"/>
              <a:t> di </a:t>
            </a:r>
            <a:r>
              <a:rPr sz="3800" dirty="0" err="1"/>
              <a:t>cui</a:t>
            </a:r>
            <a:r>
              <a:rPr sz="3800" dirty="0"/>
              <a:t> </a:t>
            </a:r>
            <a:r>
              <a:rPr sz="3800" dirty="0" err="1"/>
              <a:t>abbiamo</a:t>
            </a:r>
            <a:r>
              <a:rPr sz="3800" dirty="0"/>
              <a:t> </a:t>
            </a:r>
            <a:r>
              <a:rPr sz="3800" dirty="0" err="1"/>
              <a:t>parlato</a:t>
            </a:r>
            <a:r>
              <a:rPr sz="3800" dirty="0"/>
              <a:t> </a:t>
            </a:r>
            <a:r>
              <a:rPr sz="3800" dirty="0" err="1"/>
              <a:t>nella</a:t>
            </a:r>
            <a:r>
              <a:rPr sz="3800" dirty="0"/>
              <a:t> slide </a:t>
            </a:r>
            <a:r>
              <a:rPr sz="3800" dirty="0" err="1"/>
              <a:t>precedente</a:t>
            </a:r>
            <a:r>
              <a:rPr sz="3800" dirty="0"/>
              <a:t>, </a:t>
            </a:r>
            <a:r>
              <a:rPr sz="3800" dirty="0" err="1"/>
              <a:t>che</a:t>
            </a:r>
            <a:r>
              <a:rPr sz="3800" dirty="0"/>
              <a:t> </a:t>
            </a:r>
            <a:r>
              <a:rPr sz="3800" dirty="0" err="1"/>
              <a:t>succedette</a:t>
            </a:r>
            <a:r>
              <a:rPr sz="3800" dirty="0"/>
              <a:t> a </a:t>
            </a:r>
            <a:r>
              <a:rPr sz="3800" dirty="0" err="1"/>
              <a:t>suo</a:t>
            </a:r>
            <a:r>
              <a:rPr sz="3800" dirty="0"/>
              <a:t> </a:t>
            </a:r>
            <a:r>
              <a:rPr sz="3800" dirty="0" err="1"/>
              <a:t>fratello</a:t>
            </a:r>
            <a:r>
              <a:rPr sz="3800" dirty="0"/>
              <a:t> </a:t>
            </a:r>
            <a:r>
              <a:rPr sz="3800" dirty="0" err="1"/>
              <a:t>Ugone</a:t>
            </a:r>
            <a:r>
              <a:rPr sz="3800" dirty="0"/>
              <a:t> III. </a:t>
            </a:r>
            <a:r>
              <a:rPr sz="3800" dirty="0" err="1"/>
              <a:t>Dopo</a:t>
            </a:r>
            <a:r>
              <a:rPr sz="3800" dirty="0"/>
              <a:t> la </a:t>
            </a:r>
            <a:r>
              <a:rPr sz="3800" dirty="0" err="1"/>
              <a:t>disfatta</a:t>
            </a:r>
            <a:r>
              <a:rPr sz="3800" dirty="0"/>
              <a:t> </a:t>
            </a:r>
            <a:r>
              <a:rPr sz="3800" dirty="0" err="1"/>
              <a:t>nella</a:t>
            </a:r>
            <a:r>
              <a:rPr sz="3800" dirty="0"/>
              <a:t> </a:t>
            </a:r>
            <a:r>
              <a:rPr sz="3800" dirty="0" err="1"/>
              <a:t>battaglia</a:t>
            </a:r>
            <a:r>
              <a:rPr sz="3800" dirty="0"/>
              <a:t> di Sanluri, il 30 </a:t>
            </a:r>
            <a:r>
              <a:rPr sz="3800" dirty="0" err="1"/>
              <a:t>giugno</a:t>
            </a:r>
            <a:r>
              <a:rPr sz="3800" dirty="0"/>
              <a:t> del 1409), </a:t>
            </a:r>
            <a:r>
              <a:rPr sz="3800" dirty="0" err="1"/>
              <a:t>trovò</a:t>
            </a:r>
            <a:r>
              <a:rPr sz="3800" dirty="0"/>
              <a:t> </a:t>
            </a:r>
            <a:r>
              <a:rPr sz="3800" dirty="0" err="1"/>
              <a:t>rifugio</a:t>
            </a:r>
            <a:r>
              <a:rPr sz="3800" dirty="0"/>
              <a:t> l'ultimo </a:t>
            </a:r>
            <a:r>
              <a:rPr sz="3800" dirty="0" err="1"/>
              <a:t>giudice</a:t>
            </a:r>
            <a:r>
              <a:rPr sz="3800" dirty="0"/>
              <a:t> </a:t>
            </a:r>
            <a:r>
              <a:rPr sz="3800" dirty="0" err="1"/>
              <a:t>arborense</a:t>
            </a:r>
            <a:r>
              <a:rPr sz="3800" dirty="0"/>
              <a:t> Guglielmo III di </a:t>
            </a:r>
            <a:r>
              <a:rPr sz="3800" dirty="0" err="1"/>
              <a:t>Narbona</a:t>
            </a:r>
            <a:r>
              <a:rPr sz="3800" dirty="0"/>
              <a:t>;  Il </a:t>
            </a:r>
            <a:r>
              <a:rPr sz="3800" dirty="0" err="1"/>
              <a:t>castello</a:t>
            </a:r>
            <a:r>
              <a:rPr sz="3800" dirty="0"/>
              <a:t> fu </a:t>
            </a:r>
            <a:r>
              <a:rPr sz="3800" dirty="0" err="1"/>
              <a:t>utilizzato</a:t>
            </a:r>
            <a:r>
              <a:rPr sz="3800" dirty="0"/>
              <a:t> come </a:t>
            </a:r>
            <a:r>
              <a:rPr sz="3800" dirty="0" err="1"/>
              <a:t>carcere</a:t>
            </a:r>
            <a:r>
              <a:rPr sz="3800" dirty="0"/>
              <a:t> </a:t>
            </a:r>
            <a:r>
              <a:rPr sz="3800" dirty="0" err="1"/>
              <a:t>mandamentale</a:t>
            </a:r>
            <a:r>
              <a:rPr sz="3800" dirty="0"/>
              <a:t> fino al XVII </a:t>
            </a:r>
            <a:r>
              <a:rPr sz="3800" dirty="0" err="1"/>
              <a:t>secolo</a:t>
            </a:r>
            <a:r>
              <a:rPr sz="3800" dirty="0"/>
              <a:t>.</a:t>
            </a:r>
          </a:p>
          <a:p>
            <a:pPr defTabSz="462280">
              <a:defRPr sz="3024"/>
            </a:pPr>
            <a:endParaRPr sz="3800" dirty="0"/>
          </a:p>
          <a:p>
            <a:pPr defTabSz="462280">
              <a:defRPr sz="3024"/>
            </a:pPr>
            <a:endParaRPr sz="3800" dirty="0"/>
          </a:p>
          <a:p>
            <a:pPr defTabSz="462280">
              <a:defRPr sz="3024"/>
            </a:pPr>
            <a:endParaRPr sz="3800" dirty="0"/>
          </a:p>
          <a:p>
            <a:pPr defTabSz="462280">
              <a:defRPr sz="3024"/>
            </a:pPr>
            <a:endParaRPr sz="3800" dirty="0"/>
          </a:p>
          <a:p>
            <a:pPr defTabSz="462280">
              <a:defRPr sz="3024"/>
            </a:pPr>
            <a:endParaRPr sz="3800" dirty="0"/>
          </a:p>
          <a:p>
            <a:pPr defTabSz="462280">
              <a:defRPr sz="3024"/>
            </a:pPr>
            <a:endParaRPr sz="3800" dirty="0"/>
          </a:p>
          <a:p>
            <a:pPr defTabSz="462280">
              <a:defRPr sz="3024"/>
            </a:pPr>
            <a:endParaRPr sz="3800" dirty="0"/>
          </a:p>
          <a:p>
            <a:pPr defTabSz="462280">
              <a:defRPr sz="3024"/>
            </a:pPr>
            <a:endParaRPr sz="3800" dirty="0"/>
          </a:p>
          <a:p>
            <a:pPr defTabSz="462280">
              <a:defRPr sz="3024"/>
            </a:pPr>
            <a:endParaRPr sz="3800" dirty="0"/>
          </a:p>
          <a:p>
            <a:pPr defTabSz="462280">
              <a:defRPr sz="3024"/>
            </a:pPr>
            <a:endParaRPr sz="3800" dirty="0"/>
          </a:p>
          <a:p>
            <a:pPr defTabSz="462280">
              <a:defRPr sz="3024"/>
            </a:pPr>
            <a:endParaRPr sz="3800" dirty="0"/>
          </a:p>
          <a:p>
            <a:pPr defTabSz="462280">
              <a:defRPr sz="3024"/>
            </a:pPr>
            <a:endParaRPr sz="3800" dirty="0"/>
          </a:p>
          <a:p>
            <a:pPr defTabSz="462280">
              <a:defRPr sz="3024"/>
            </a:pPr>
            <a:r>
              <a:rPr sz="3800" dirty="0"/>
              <a:t> Il </a:t>
            </a:r>
            <a:r>
              <a:rPr sz="3800" dirty="0" err="1"/>
              <a:t>castello</a:t>
            </a:r>
            <a:r>
              <a:rPr sz="3800" dirty="0"/>
              <a:t> di </a:t>
            </a:r>
            <a:r>
              <a:rPr sz="3800" dirty="0" err="1"/>
              <a:t>Monreale</a:t>
            </a:r>
            <a:r>
              <a:rPr sz="3800" dirty="0"/>
              <a:t> ad </a:t>
            </a:r>
            <a:r>
              <a:rPr sz="3800" dirty="0" err="1"/>
              <a:t>oggi</a:t>
            </a:r>
            <a:r>
              <a:rPr sz="3800" dirty="0"/>
              <a:t> </a:t>
            </a:r>
            <a:r>
              <a:rPr sz="3800" dirty="0" err="1"/>
              <a:t>verte</a:t>
            </a:r>
            <a:r>
              <a:rPr sz="3800" dirty="0"/>
              <a:t> in uno </a:t>
            </a:r>
            <a:r>
              <a:rPr sz="3800" dirty="0" err="1"/>
              <a:t>stato</a:t>
            </a:r>
            <a:r>
              <a:rPr sz="3800" dirty="0"/>
              <a:t> di </a:t>
            </a:r>
            <a:r>
              <a:rPr sz="3800" dirty="0" err="1"/>
              <a:t>abbandono</a:t>
            </a:r>
            <a:r>
              <a:rPr sz="3800" dirty="0"/>
              <a:t> </a:t>
            </a:r>
            <a:r>
              <a:rPr sz="3800" dirty="0" err="1"/>
              <a:t>totale</a:t>
            </a:r>
            <a:r>
              <a:rPr sz="3800" dirty="0"/>
              <a:t>. Dal 1987 al 2011 </a:t>
            </a:r>
            <a:r>
              <a:rPr sz="3800" dirty="0" err="1"/>
              <a:t>si</a:t>
            </a:r>
            <a:r>
              <a:rPr sz="3800" dirty="0"/>
              <a:t> </a:t>
            </a:r>
            <a:r>
              <a:rPr sz="3800" dirty="0" err="1"/>
              <a:t>sono</a:t>
            </a:r>
            <a:r>
              <a:rPr sz="3800" dirty="0"/>
              <a:t> </a:t>
            </a:r>
            <a:r>
              <a:rPr sz="3800" dirty="0" err="1"/>
              <a:t>susseguite</a:t>
            </a:r>
            <a:r>
              <a:rPr sz="3800" dirty="0"/>
              <a:t> </a:t>
            </a:r>
            <a:r>
              <a:rPr sz="3800" dirty="0" err="1"/>
              <a:t>nove</a:t>
            </a:r>
            <a:r>
              <a:rPr sz="3800" dirty="0"/>
              <a:t> </a:t>
            </a:r>
            <a:r>
              <a:rPr sz="3800" dirty="0" err="1"/>
              <a:t>campagne</a:t>
            </a:r>
            <a:r>
              <a:rPr sz="3800" dirty="0"/>
              <a:t> di </a:t>
            </a:r>
            <a:r>
              <a:rPr sz="3800" dirty="0" err="1"/>
              <a:t>restauro</a:t>
            </a:r>
            <a:r>
              <a:rPr sz="3800" dirty="0"/>
              <a:t> e di </a:t>
            </a:r>
            <a:r>
              <a:rPr sz="3800" dirty="0" err="1"/>
              <a:t>consolidamento</a:t>
            </a:r>
            <a:r>
              <a:rPr sz="3800" dirty="0"/>
              <a:t> </a:t>
            </a:r>
            <a:r>
              <a:rPr sz="3800" dirty="0" err="1"/>
              <a:t>che</a:t>
            </a:r>
            <a:r>
              <a:rPr sz="3800" dirty="0"/>
              <a:t> </a:t>
            </a:r>
            <a:r>
              <a:rPr sz="3800" dirty="0" err="1"/>
              <a:t>nel</a:t>
            </a:r>
            <a:r>
              <a:rPr sz="3800" dirty="0"/>
              <a:t> tempo </a:t>
            </a:r>
            <a:r>
              <a:rPr sz="3800" dirty="0" err="1"/>
              <a:t>hanno</a:t>
            </a:r>
            <a:r>
              <a:rPr sz="3800" dirty="0"/>
              <a:t> </a:t>
            </a:r>
            <a:r>
              <a:rPr sz="3800" dirty="0" err="1"/>
              <a:t>permesso</a:t>
            </a:r>
            <a:r>
              <a:rPr sz="3800" dirty="0"/>
              <a:t> di </a:t>
            </a:r>
            <a:r>
              <a:rPr sz="3800" dirty="0" err="1"/>
              <a:t>conservare</a:t>
            </a:r>
            <a:r>
              <a:rPr sz="3800" dirty="0"/>
              <a:t> </a:t>
            </a:r>
            <a:r>
              <a:rPr sz="3800" dirty="0" err="1"/>
              <a:t>meglio</a:t>
            </a:r>
            <a:r>
              <a:rPr sz="3800" dirty="0"/>
              <a:t> il </a:t>
            </a:r>
            <a:r>
              <a:rPr sz="3800" dirty="0" err="1"/>
              <a:t>monumento</a:t>
            </a:r>
            <a:r>
              <a:rPr sz="3800" dirty="0"/>
              <a:t> e di </a:t>
            </a:r>
            <a:r>
              <a:rPr sz="3800" dirty="0" err="1"/>
              <a:t>portare</a:t>
            </a:r>
            <a:r>
              <a:rPr sz="3800" dirty="0"/>
              <a:t> </a:t>
            </a:r>
            <a:r>
              <a:rPr sz="3800" dirty="0" err="1"/>
              <a:t>alla</a:t>
            </a:r>
            <a:r>
              <a:rPr sz="3800" dirty="0"/>
              <a:t> </a:t>
            </a:r>
            <a:r>
              <a:rPr sz="3800" dirty="0" err="1"/>
              <a:t>luce</a:t>
            </a:r>
            <a:r>
              <a:rPr sz="3800" dirty="0"/>
              <a:t> il villaggio</a:t>
            </a:r>
            <a:r>
              <a:rPr lang="it-IT" sz="3800" dirty="0"/>
              <a:t> e la natura</a:t>
            </a:r>
            <a:r>
              <a:rPr sz="3800" dirty="0"/>
              <a:t> </a:t>
            </a:r>
            <a:r>
              <a:rPr sz="3800" dirty="0" err="1"/>
              <a:t>sottostante</a:t>
            </a:r>
            <a:r>
              <a:rPr sz="3800" dirty="0"/>
              <a:t> la </a:t>
            </a:r>
            <a:r>
              <a:rPr sz="3800" dirty="0" err="1"/>
              <a:t>collina</a:t>
            </a:r>
            <a:r>
              <a:rPr sz="3800" dirty="0"/>
              <a:t>.</a:t>
            </a:r>
          </a:p>
        </p:txBody>
      </p:sp>
      <p:pic>
        <p:nvPicPr>
          <p:cNvPr id="148" name="IMG_0108.jpeg" descr="IMG_01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837" y="4647236"/>
            <a:ext cx="7348872" cy="4899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38F00DC-E023-BF05-2C13-3FE22CC76C5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33600" y="2986832"/>
            <a:ext cx="19621500" cy="595035"/>
          </a:xfrm>
        </p:spPr>
        <p:txBody>
          <a:bodyPr/>
          <a:lstStyle/>
          <a:p>
            <a:r>
              <a:rPr lang="it-IT" dirty="0"/>
              <a:t>Per concludere la nostra presentazione, qualche immagine scattata da noi…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0AC19D-9721-4D28-2926-5C595B42AA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rot="10800000" flipV="1">
            <a:off x="2387600" y="1530022"/>
            <a:ext cx="19621500" cy="1456809"/>
          </a:xfrm>
        </p:spPr>
        <p:txBody>
          <a:bodyPr/>
          <a:lstStyle/>
          <a:p>
            <a:r>
              <a:rPr lang="it-IT" sz="8800" dirty="0"/>
              <a:t>CONCLUSIONE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3C46871-EB43-40C7-52D9-8349224FA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22" y="3581867"/>
            <a:ext cx="10058400" cy="75438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3FD0DB5-35B8-894E-357C-7A4509B7A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9867" y="2986832"/>
            <a:ext cx="4967111" cy="100584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36984E-3F23-46FC-878C-04514C817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5744" y="3917244"/>
            <a:ext cx="75438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7113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-Olia Sara…"/>
          <p:cNvSpPr txBox="1">
            <a:spLocks noGrp="1"/>
          </p:cNvSpPr>
          <p:nvPr>
            <p:ph type="body" idx="21"/>
          </p:nvPr>
        </p:nvSpPr>
        <p:spPr>
          <a:xfrm>
            <a:off x="2387600" y="8953500"/>
            <a:ext cx="19621500" cy="1080821"/>
          </a:xfrm>
          <a:prstGeom prst="rect">
            <a:avLst/>
          </a:prstGeom>
        </p:spPr>
        <p:txBody>
          <a:bodyPr/>
          <a:lstStyle/>
          <a:p>
            <a:r>
              <a:t>-Olia Sara </a:t>
            </a:r>
          </a:p>
          <a:p>
            <a:r>
              <a:t>-Atzeni Daniela </a:t>
            </a:r>
          </a:p>
        </p:txBody>
      </p:sp>
      <p:sp>
        <p:nvSpPr>
          <p:cNvPr id="151" name="Fonti:…"/>
          <p:cNvSpPr txBox="1">
            <a:spLocks noGrp="1"/>
          </p:cNvSpPr>
          <p:nvPr>
            <p:ph type="body" idx="22"/>
          </p:nvPr>
        </p:nvSpPr>
        <p:spPr>
          <a:xfrm>
            <a:off x="2387600" y="4222413"/>
            <a:ext cx="19621500" cy="4534575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Fonti</a:t>
            </a:r>
            <a:r>
              <a:rPr dirty="0"/>
              <a:t>:</a:t>
            </a:r>
          </a:p>
          <a:p>
            <a:pPr marL="635000" indent="-635000">
              <a:buSzPct val="125000"/>
              <a:buChar char="-"/>
            </a:pPr>
            <a:r>
              <a:rPr dirty="0" err="1"/>
              <a:t>Libro</a:t>
            </a:r>
            <a:r>
              <a:rPr dirty="0"/>
              <a:t> “</a:t>
            </a:r>
            <a:r>
              <a:rPr dirty="0" err="1"/>
              <a:t>Sardara</a:t>
            </a:r>
            <a:r>
              <a:rPr dirty="0"/>
              <a:t>, </a:t>
            </a:r>
            <a:r>
              <a:rPr dirty="0" err="1"/>
              <a:t>cenni</a:t>
            </a:r>
            <a:r>
              <a:rPr dirty="0"/>
              <a:t> </a:t>
            </a:r>
            <a:r>
              <a:rPr dirty="0" err="1"/>
              <a:t>storici-civiltà</a:t>
            </a:r>
            <a:r>
              <a:rPr dirty="0"/>
              <a:t>-</a:t>
            </a:r>
            <a:r>
              <a:rPr dirty="0" err="1"/>
              <a:t>tradizioni</a:t>
            </a:r>
            <a:r>
              <a:rPr dirty="0"/>
              <a:t>” Don </a:t>
            </a:r>
            <a:r>
              <a:rPr dirty="0" err="1"/>
              <a:t>Alviero</a:t>
            </a:r>
            <a:r>
              <a:rPr dirty="0"/>
              <a:t> </a:t>
            </a:r>
            <a:r>
              <a:rPr dirty="0" err="1"/>
              <a:t>Curreli</a:t>
            </a:r>
            <a:endParaRPr lang="it-IT" dirty="0"/>
          </a:p>
          <a:p>
            <a:pPr marL="635000" indent="-635000">
              <a:buSzPct val="125000"/>
              <a:buChar char="-"/>
            </a:pPr>
            <a:r>
              <a:rPr lang="it-IT" dirty="0"/>
              <a:t>Foto scattate da noi</a:t>
            </a:r>
            <a:endParaRPr dirty="0"/>
          </a:p>
          <a:p>
            <a:pPr marL="635000" indent="-635000">
              <a:buSzPct val="125000"/>
              <a:buChar char="-"/>
            </a:pPr>
            <a:r>
              <a:rPr u="sng" dirty="0" err="1">
                <a:hlinkClick r:id="rId2"/>
              </a:rPr>
              <a:t>sardegnacultura.it</a:t>
            </a:r>
            <a:r>
              <a:rPr dirty="0"/>
              <a:t> </a:t>
            </a:r>
          </a:p>
          <a:p>
            <a:pPr marL="635000" indent="-635000">
              <a:buSzPct val="125000"/>
              <a:buChar char="-"/>
            </a:pPr>
            <a:r>
              <a:rPr u="sng" dirty="0" err="1">
                <a:hlinkClick r:id="rId3"/>
              </a:rPr>
              <a:t>sardegnaturismo.it</a:t>
            </a:r>
            <a:endParaRPr u="sng" dirty="0">
              <a:hlinkClick r:id="rId3"/>
            </a:endParaRPr>
          </a:p>
          <a:p>
            <a:pPr marL="635000" indent="-635000">
              <a:buSzPct val="125000"/>
              <a:buChar char="-"/>
            </a:pPr>
            <a:r>
              <a:rPr u="sng" dirty="0" err="1">
                <a:hlinkClick r:id="rId4"/>
              </a:rPr>
              <a:t>sardara.su.it</a:t>
            </a:r>
            <a:endParaRPr lang="it-IT" u="sng" dirty="0">
              <a:hlinkClick r:id="rId4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Lo stemma di Sardar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 stemma di Sardara</a:t>
            </a:r>
          </a:p>
        </p:txBody>
      </p:sp>
      <p:sp>
        <p:nvSpPr>
          <p:cNvPr id="123" name="Nella prima immagine dello stemma vediamo figurata una Torre, che indica una gloriosa pagina di storia legata alle vicende del Castello e del Giudicato di Arborea, argomento principale che che andremo a trattare in questo progetto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Nella prima immagine dello stemma vediamo figurata una Torre, che indica una gloriosa pagina di storia legata alle vicende del Castello e del Giudicato di Arborea, argomento principale che che andremo a trattare in questo progetto.</a:t>
            </a:r>
          </a:p>
          <a:p>
            <a:r>
              <a:t>Nella seconda immagine in alto possiamo vedere un mazzo di spighe; ci vuol dire che il grano e la fecondità dei campi sono stati il lavoro e il pane per i suoi abitanti.</a:t>
            </a:r>
          </a:p>
          <a:p>
            <a:r>
              <a:t>Nella terza immagina una fonte che esprime la presenza delle acque termali che richiamavano a Sardara tanti forestieri in cerca di salute.</a:t>
            </a:r>
          </a:p>
        </p:txBody>
      </p:sp>
      <p:grpSp>
        <p:nvGrpSpPr>
          <p:cNvPr id="126" name="Galleria immagini"/>
          <p:cNvGrpSpPr/>
          <p:nvPr/>
        </p:nvGrpSpPr>
        <p:grpSpPr>
          <a:xfrm>
            <a:off x="13206121" y="2801079"/>
            <a:ext cx="9376360" cy="8788974"/>
            <a:chOff x="0" y="0"/>
            <a:chExt cx="9376359" cy="8788972"/>
          </a:xfrm>
        </p:grpSpPr>
        <p:pic>
          <p:nvPicPr>
            <p:cNvPr id="124" name="Immagine" descr="Immagine"/>
            <p:cNvPicPr>
              <a:picLocks noChangeAspect="1"/>
            </p:cNvPicPr>
            <p:nvPr/>
          </p:nvPicPr>
          <p:blipFill>
            <a:blip r:embed="rId2"/>
            <a:srcRect t="17114" b="17114"/>
            <a:stretch>
              <a:fillRect/>
            </a:stretch>
          </p:blipFill>
          <p:spPr>
            <a:xfrm>
              <a:off x="0" y="0"/>
              <a:ext cx="9376360" cy="8113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" name="."/>
            <p:cNvSpPr/>
            <p:nvPr/>
          </p:nvSpPr>
          <p:spPr>
            <a:xfrm>
              <a:off x="0" y="8190040"/>
              <a:ext cx="9376360" cy="598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b="0"/>
              </a:lvl1pPr>
            </a:lstStyle>
            <a:p>
              <a:r>
                <a:t>.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osizione geografica del Castello.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Posizione geografica del Castello. </a:t>
            </a:r>
          </a:p>
        </p:txBody>
      </p:sp>
      <p:sp>
        <p:nvSpPr>
          <p:cNvPr id="129" name="La posizione geografica del Castello di Monreale fa supporre che fosse fra i più importanti del Giudicato di Arborea. Posto tra il giudicato Oristanese e quello di  Cagliari, fu edificato prima del secolo XIV. All'interno della cinta muraria vi era il bo"/>
          <p:cNvSpPr txBox="1">
            <a:spLocks noGrp="1"/>
          </p:cNvSpPr>
          <p:nvPr>
            <p:ph type="subTitle" sz="quarter" idx="1"/>
          </p:nvPr>
        </p:nvSpPr>
        <p:spPr>
          <a:xfrm>
            <a:off x="1778000" y="7073900"/>
            <a:ext cx="20828000" cy="2304200"/>
          </a:xfrm>
          <a:prstGeom prst="rect">
            <a:avLst/>
          </a:prstGeom>
        </p:spPr>
        <p:txBody>
          <a:bodyPr/>
          <a:lstStyle>
            <a:lvl1pPr defTabSz="553084">
              <a:defRPr sz="3618"/>
            </a:lvl1pPr>
          </a:lstStyle>
          <a:p>
            <a:r>
              <a:t>La posizione geografica del Castello di Monreale fa supporre che fosse fra i più importanti del Giudicato di Arborea. Posto tra il giudicato Oristanese e quello di  Cagliari, fu edificato prima del secolo XIV. All'interno della cinta muraria vi era il borgo e una chiesetta intitolata a San Michele. La cinta muraria chiudeva una superficie di circa 4,6 ettari.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ata di edificazione del Castello"/>
          <p:cNvSpPr txBox="1">
            <a:spLocks noGrp="1"/>
          </p:cNvSpPr>
          <p:nvPr>
            <p:ph type="ctrTitle"/>
          </p:nvPr>
        </p:nvSpPr>
        <p:spPr>
          <a:xfrm>
            <a:off x="5631948" y="1406206"/>
            <a:ext cx="13633964" cy="3404119"/>
          </a:xfrm>
          <a:prstGeom prst="rect">
            <a:avLst/>
          </a:prstGeom>
        </p:spPr>
        <p:txBody>
          <a:bodyPr/>
          <a:lstStyle>
            <a:lvl1pPr defTabSz="792479">
              <a:defRPr sz="10752"/>
            </a:lvl1pPr>
          </a:lstStyle>
          <a:p>
            <a:r>
              <a:t>Data di edificazione del Castello</a:t>
            </a:r>
          </a:p>
        </p:txBody>
      </p:sp>
      <p:sp>
        <p:nvSpPr>
          <p:cNvPr id="132" name="Non si hanno notizie certe sulla data di edificazione del Castello, ma lo vediamo menzionato per la prima volta nel 1309 in un documento nel quale è detto che, cessando la concessione alla Repubblica di Pisa, stava per essere restituito ad Arborea come d"/>
          <p:cNvSpPr txBox="1">
            <a:spLocks noGrp="1"/>
          </p:cNvSpPr>
          <p:nvPr>
            <p:ph type="subTitle" sz="quarter" idx="1"/>
          </p:nvPr>
        </p:nvSpPr>
        <p:spPr>
          <a:xfrm>
            <a:off x="1778000" y="4829143"/>
            <a:ext cx="20828000" cy="3007377"/>
          </a:xfrm>
          <a:prstGeom prst="rect">
            <a:avLst/>
          </a:prstGeom>
        </p:spPr>
        <p:txBody>
          <a:bodyPr/>
          <a:lstStyle>
            <a:lvl1pPr defTabSz="652145">
              <a:defRPr sz="4266"/>
            </a:lvl1pPr>
          </a:lstStyle>
          <a:p>
            <a:r>
              <a:t>Non si hanno notizie certe sulla data di edificazione del Castello, ma lo vediamo menzionato per la prima volta nel 1309 in un documento nel quale è detto che, cessando la concessione alla Repubblica di Pisa, stava per essere restituito ad Arborea come donazione del re Giacomo II d'Aragona a Mariano e Andreotto de Bas.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0C6F1ED-283B-2E4A-EB01-2E00B1DB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999" y="2120900"/>
            <a:ext cx="23114000" cy="2006600"/>
          </a:xfrm>
        </p:spPr>
        <p:txBody>
          <a:bodyPr>
            <a:normAutofit fontScale="90000"/>
          </a:bodyPr>
          <a:lstStyle/>
          <a:p>
            <a:r>
              <a:rPr lang="it-IT" dirty="0"/>
              <a:t>I 4 GIUDICATI SARDI;</a:t>
            </a:r>
            <a:br>
              <a:rPr lang="it-IT" dirty="0"/>
            </a:b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F3EB24-A03C-85E2-27A2-705E99E5CDA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35000" y="4127500"/>
            <a:ext cx="23114000" cy="9588500"/>
          </a:xfrm>
        </p:spPr>
        <p:txBody>
          <a:bodyPr>
            <a:normAutofit/>
          </a:bodyPr>
          <a:lstStyle/>
          <a:p>
            <a:r>
              <a:rPr lang="it-IT" sz="3800" dirty="0">
                <a:latin typeface="+mn-lt"/>
              </a:rPr>
              <a:t> Ci siamo mai chiesti cosa sono stati i Giudicati Sardi? </a:t>
            </a:r>
            <a:r>
              <a:rPr lang="it-IT" sz="3800" b="0" i="0" u="none" strike="noStrike" dirty="0">
                <a:solidFill>
                  <a:srgbClr val="333333"/>
                </a:solidFill>
                <a:effectLst/>
                <a:latin typeface="+mn-lt"/>
              </a:rPr>
              <a:t>I Giudicati furono </a:t>
            </a:r>
            <a:r>
              <a:rPr lang="it-IT" sz="3800" i="0" u="none" strike="noStrike" dirty="0">
                <a:solidFill>
                  <a:srgbClr val="333333"/>
                </a:solidFill>
                <a:effectLst/>
                <a:latin typeface="+mn-lt"/>
              </a:rPr>
              <a:t>quattro regni indipendenti</a:t>
            </a:r>
            <a:endParaRPr lang="it-IT" sz="3800" b="0" i="0" u="none" strike="noStrike" dirty="0">
              <a:solidFill>
                <a:srgbClr val="333333"/>
              </a:solidFill>
              <a:effectLst/>
              <a:latin typeface="+mn-lt"/>
            </a:endParaRPr>
          </a:p>
          <a:p>
            <a:r>
              <a:rPr lang="it-IT" sz="3800" b="0" i="0" u="none" strike="noStrike" dirty="0">
                <a:solidFill>
                  <a:srgbClr val="333333"/>
                </a:solidFill>
                <a:effectLst/>
                <a:latin typeface="+mn-lt"/>
              </a:rPr>
              <a:t>che si svilupparono in Sardegna fra il </a:t>
            </a:r>
            <a:r>
              <a:rPr lang="it-IT" sz="3800" i="0" u="none" strike="noStrike" dirty="0">
                <a:solidFill>
                  <a:srgbClr val="333333"/>
                </a:solidFill>
                <a:effectLst/>
                <a:latin typeface="+mn-lt"/>
              </a:rPr>
              <a:t>IX ed il XV</a:t>
            </a:r>
            <a:r>
              <a:rPr lang="it-IT" sz="3800" b="1" i="0" u="none" strike="noStrike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it-IT" sz="3800" i="0" u="none" strike="noStrike" dirty="0">
                <a:solidFill>
                  <a:srgbClr val="333333"/>
                </a:solidFill>
                <a:effectLst/>
                <a:latin typeface="+mn-lt"/>
              </a:rPr>
              <a:t>secolo</a:t>
            </a:r>
            <a:r>
              <a:rPr lang="it-IT" sz="3800" b="0" i="0" u="none" strike="noStrike" dirty="0">
                <a:solidFill>
                  <a:srgbClr val="333333"/>
                </a:solidFill>
                <a:effectLst/>
                <a:latin typeface="+mn-lt"/>
              </a:rPr>
              <a:t>. </a:t>
            </a:r>
          </a:p>
          <a:p>
            <a:r>
              <a:rPr lang="it-IT" sz="3800" b="0" i="0" u="none" strike="noStrike" dirty="0">
                <a:solidFill>
                  <a:srgbClr val="333333"/>
                </a:solidFill>
                <a:effectLst/>
                <a:latin typeface="+mn-lt"/>
              </a:rPr>
              <a:t>le decisioni spettavano ai rappresentanti del popolo riuniti in un parlamento, </a:t>
            </a:r>
          </a:p>
          <a:p>
            <a:r>
              <a:rPr lang="it-IT" sz="3800" b="0" i="0" u="none" strike="noStrike" dirty="0">
                <a:solidFill>
                  <a:srgbClr val="333333"/>
                </a:solidFill>
                <a:effectLst/>
                <a:latin typeface="+mn-lt"/>
              </a:rPr>
              <a:t>chiamato la </a:t>
            </a:r>
            <a:r>
              <a:rPr lang="it-IT" sz="3800" i="0" u="none" strike="noStrike" dirty="0">
                <a:solidFill>
                  <a:srgbClr val="333333"/>
                </a:solidFill>
                <a:effectLst/>
                <a:latin typeface="+mn-lt"/>
              </a:rPr>
              <a:t>Corona de </a:t>
            </a:r>
            <a:r>
              <a:rPr lang="it-IT" sz="3800" i="0" u="none" strike="noStrike" dirty="0" err="1">
                <a:solidFill>
                  <a:srgbClr val="333333"/>
                </a:solidFill>
                <a:effectLst/>
                <a:latin typeface="+mn-lt"/>
              </a:rPr>
              <a:t>Logu</a:t>
            </a:r>
            <a:r>
              <a:rPr lang="it-IT" sz="3800" i="0" u="none" strike="noStrike" dirty="0">
                <a:solidFill>
                  <a:srgbClr val="333333"/>
                </a:solidFill>
                <a:effectLst/>
                <a:latin typeface="+mn-lt"/>
              </a:rPr>
              <a:t>. </a:t>
            </a:r>
            <a:r>
              <a:rPr lang="it-IT" sz="3800" b="0" i="0" u="none" strike="noStrike" dirty="0">
                <a:solidFill>
                  <a:srgbClr val="000000"/>
                </a:solidFill>
                <a:effectLst/>
                <a:latin typeface="+mn-lt"/>
              </a:rPr>
              <a:t>Ciascun giudicato aveva proprie frontiere incastellate a guardia dei propri interessi….</a:t>
            </a:r>
            <a:endParaRPr lang="it-IT" sz="3800" dirty="0">
              <a:latin typeface="+mn-lt"/>
            </a:endParaRPr>
          </a:p>
        </p:txBody>
      </p:sp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B50670F9-75D6-24AD-7CCC-BE0DEBC003F9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4013199" y="-13150850"/>
            <a:ext cx="18135601" cy="12090400"/>
          </a:xfrm>
        </p:spPr>
      </p:sp>
    </p:spTree>
    <p:extLst>
      <p:ext uri="{BB962C8B-B14F-4D97-AF65-F5344CB8AC3E}">
        <p14:creationId xmlns:p14="http://schemas.microsoft.com/office/powerpoint/2010/main" val="2747533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7AD8DBD-7A8A-3026-E4E1-91189A77B1F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35000" y="4261556"/>
            <a:ext cx="23114000" cy="6942666"/>
          </a:xfrm>
        </p:spPr>
        <p:txBody>
          <a:bodyPr>
            <a:noAutofit/>
          </a:bodyPr>
          <a:lstStyle/>
          <a:p>
            <a:br>
              <a:rPr lang="it-IT" sz="3800" b="0" i="0" u="none" strike="noStrike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it-IT" sz="3800" b="0" i="0" u="none" strike="noStrike" dirty="0">
                <a:solidFill>
                  <a:srgbClr val="000000"/>
                </a:solidFill>
                <a:effectLst/>
                <a:latin typeface="+mn-lt"/>
              </a:rPr>
              <a:t>Nel 1297 il papa Bonifacio VIII, per risolvere la guerra tra </a:t>
            </a:r>
            <a:r>
              <a:rPr lang="it-IT" sz="38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Angioini</a:t>
            </a:r>
            <a:r>
              <a:rPr lang="it-IT" sz="3800" b="0" i="0" u="none" strike="noStrike" dirty="0">
                <a:solidFill>
                  <a:srgbClr val="000000"/>
                </a:solidFill>
                <a:effectLst/>
                <a:latin typeface="+mn-lt"/>
              </a:rPr>
              <a:t> e Aragonesi per il possesso della Sicilia, Istituì il «</a:t>
            </a:r>
            <a:r>
              <a:rPr lang="it-IT" sz="38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Regnum</a:t>
            </a:r>
            <a:r>
              <a:rPr lang="it-IT" sz="3800" b="0" i="0" u="none" strike="noStrike" dirty="0">
                <a:solidFill>
                  <a:srgbClr val="000000"/>
                </a:solidFill>
                <a:effectLst/>
                <a:latin typeface="+mn-lt"/>
              </a:rPr>
              <a:t> </a:t>
            </a:r>
            <a:r>
              <a:rPr lang="it-IT" sz="38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Sardiniae</a:t>
            </a:r>
            <a:r>
              <a:rPr lang="it-IT" sz="3800" b="0" i="0" u="none" strike="noStrike" dirty="0">
                <a:solidFill>
                  <a:srgbClr val="000000"/>
                </a:solidFill>
                <a:effectLst/>
                <a:latin typeface="+mn-lt"/>
              </a:rPr>
              <a:t> et </a:t>
            </a:r>
            <a:r>
              <a:rPr lang="it-IT" sz="38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Corsicae</a:t>
            </a:r>
            <a:r>
              <a:rPr lang="it-IT" sz="3800" b="0" i="0" u="none" strike="noStrike" dirty="0">
                <a:solidFill>
                  <a:srgbClr val="000000"/>
                </a:solidFill>
                <a:effectLst/>
                <a:latin typeface="+mn-lt"/>
              </a:rPr>
              <a:t>», infeudandolo a Giacomo II il Giusto re d’Aragona, </a:t>
            </a:r>
          </a:p>
          <a:p>
            <a:r>
              <a:rPr lang="it-IT" sz="3800" b="0" i="0" u="none" strike="noStrike" dirty="0">
                <a:solidFill>
                  <a:srgbClr val="000000"/>
                </a:solidFill>
                <a:effectLst/>
                <a:latin typeface="+mn-lt"/>
              </a:rPr>
              <a:t>promettendogli appoggio se avessero voluto conquistare la Sardegna pisana in cambio della Sicilia. </a:t>
            </a:r>
          </a:p>
          <a:p>
            <a:r>
              <a:rPr lang="it-IT" sz="3800" b="0" i="0" u="none" strike="noStrike" dirty="0">
                <a:solidFill>
                  <a:srgbClr val="000000"/>
                </a:solidFill>
                <a:effectLst/>
                <a:latin typeface="+mn-lt"/>
              </a:rPr>
              <a:t>Nel 1409 Martino il Giovane re di Sicilia ed erede d'Aragona sconfisse gli </a:t>
            </a:r>
            <a:r>
              <a:rPr lang="it-IT" sz="38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arborensi</a:t>
            </a:r>
            <a:endParaRPr lang="it-IT" sz="38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r>
              <a:rPr lang="it-IT" sz="3800" b="0" i="0" u="none" strike="noStrike" dirty="0">
                <a:solidFill>
                  <a:srgbClr val="000000"/>
                </a:solidFill>
                <a:effectLst/>
                <a:latin typeface="+mn-lt"/>
              </a:rPr>
              <a:t> conquistando tutta la Sardegna, anche l'ultimo Giudicato sardo aveva così </a:t>
            </a:r>
          </a:p>
          <a:p>
            <a:r>
              <a:rPr lang="it-IT" sz="3800" b="0" i="0" u="none" strike="noStrike" dirty="0">
                <a:solidFill>
                  <a:srgbClr val="000000"/>
                </a:solidFill>
                <a:effectLst/>
                <a:latin typeface="+mn-lt"/>
              </a:rPr>
              <a:t>finito di esistere.</a:t>
            </a:r>
          </a:p>
          <a:p>
            <a:endParaRPr lang="it-IT" sz="38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endParaRPr lang="it-IT" sz="3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672703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n epoca giudicale il territorio era guardato dal castello di Monreale, di confine fra il regno di Cagliari e quello di Arborea. Ubicato lungo il confine tra regno d'Arborea e regno di Cagliari, il castello di Monreale, insieme a quello di Marmilla e di "/>
          <p:cNvSpPr txBox="1">
            <a:spLocks noGrp="1"/>
          </p:cNvSpPr>
          <p:nvPr>
            <p:ph type="subTitle" sz="half" idx="1"/>
          </p:nvPr>
        </p:nvSpPr>
        <p:spPr>
          <a:xfrm>
            <a:off x="1777999" y="1328512"/>
            <a:ext cx="20828001" cy="3250783"/>
          </a:xfrm>
          <a:prstGeom prst="rect">
            <a:avLst/>
          </a:prstGeom>
        </p:spPr>
        <p:txBody>
          <a:bodyPr>
            <a:noAutofit/>
          </a:bodyPr>
          <a:lstStyle>
            <a:lvl1pPr defTabSz="685165">
              <a:defRPr sz="4482"/>
            </a:lvl1pPr>
          </a:lstStyle>
          <a:p>
            <a:endParaRPr lang="it-IT" sz="3800" dirty="0"/>
          </a:p>
          <a:p>
            <a:r>
              <a:rPr lang="it-IT" sz="3800" b="1" dirty="0"/>
              <a:t>IL CASTELLO DI MONREALE IN EPOCA GIUDICALE </a:t>
            </a:r>
          </a:p>
          <a:p>
            <a:endParaRPr lang="it-IT" sz="3800" dirty="0"/>
          </a:p>
          <a:p>
            <a:endParaRPr lang="it-IT" sz="3800" dirty="0"/>
          </a:p>
          <a:p>
            <a:r>
              <a:rPr sz="3800" dirty="0"/>
              <a:t>In </a:t>
            </a:r>
            <a:r>
              <a:rPr sz="3800" dirty="0" err="1"/>
              <a:t>epoca</a:t>
            </a:r>
            <a:r>
              <a:rPr sz="3800" dirty="0"/>
              <a:t> </a:t>
            </a:r>
            <a:r>
              <a:rPr sz="3800" dirty="0" err="1"/>
              <a:t>giudicale</a:t>
            </a:r>
            <a:r>
              <a:rPr sz="3800" dirty="0"/>
              <a:t> il </a:t>
            </a:r>
            <a:r>
              <a:rPr sz="3800" dirty="0" err="1"/>
              <a:t>territorio</a:t>
            </a:r>
            <a:r>
              <a:rPr sz="3800" dirty="0"/>
              <a:t> era </a:t>
            </a:r>
            <a:r>
              <a:rPr sz="3800" dirty="0" err="1"/>
              <a:t>guardato</a:t>
            </a:r>
            <a:r>
              <a:rPr sz="3800" dirty="0"/>
              <a:t> dal </a:t>
            </a:r>
            <a:r>
              <a:rPr sz="3800" dirty="0" err="1"/>
              <a:t>castello</a:t>
            </a:r>
            <a:r>
              <a:rPr sz="3800" dirty="0"/>
              <a:t> di </a:t>
            </a:r>
            <a:r>
              <a:rPr sz="3800" dirty="0" err="1"/>
              <a:t>Monreale</a:t>
            </a:r>
            <a:r>
              <a:rPr sz="3800" dirty="0"/>
              <a:t>, di confine </a:t>
            </a:r>
            <a:r>
              <a:rPr sz="3800" dirty="0" err="1"/>
              <a:t>fra</a:t>
            </a:r>
            <a:r>
              <a:rPr sz="3800" dirty="0"/>
              <a:t> il </a:t>
            </a:r>
            <a:r>
              <a:rPr sz="3800" dirty="0" err="1"/>
              <a:t>regno</a:t>
            </a:r>
            <a:r>
              <a:rPr sz="3800" dirty="0"/>
              <a:t> di Cagliari e </a:t>
            </a:r>
            <a:r>
              <a:rPr sz="3800" dirty="0" err="1"/>
              <a:t>quello</a:t>
            </a:r>
            <a:r>
              <a:rPr sz="3800" dirty="0"/>
              <a:t> di </a:t>
            </a:r>
            <a:r>
              <a:rPr sz="3800" dirty="0" err="1"/>
              <a:t>Arborea</a:t>
            </a:r>
            <a:r>
              <a:rPr sz="3800" dirty="0"/>
              <a:t>. </a:t>
            </a:r>
            <a:endParaRPr lang="it-IT" sz="3800" dirty="0"/>
          </a:p>
          <a:p>
            <a:r>
              <a:rPr sz="3800" dirty="0" err="1"/>
              <a:t>Ubicato</a:t>
            </a:r>
            <a:r>
              <a:rPr sz="3800" dirty="0"/>
              <a:t> </a:t>
            </a:r>
            <a:r>
              <a:rPr sz="3800" dirty="0" err="1"/>
              <a:t>lungo</a:t>
            </a:r>
            <a:r>
              <a:rPr sz="3800" dirty="0"/>
              <a:t> il confine </a:t>
            </a:r>
            <a:r>
              <a:rPr sz="3800" dirty="0" err="1"/>
              <a:t>tra</a:t>
            </a:r>
            <a:r>
              <a:rPr sz="3800" dirty="0"/>
              <a:t> </a:t>
            </a:r>
            <a:r>
              <a:rPr sz="3800" dirty="0" err="1"/>
              <a:t>regno</a:t>
            </a:r>
            <a:r>
              <a:rPr sz="3800" dirty="0"/>
              <a:t> </a:t>
            </a:r>
            <a:r>
              <a:rPr sz="3800" dirty="0" err="1"/>
              <a:t>d'Arborea</a:t>
            </a:r>
            <a:r>
              <a:rPr sz="3800" dirty="0"/>
              <a:t> e </a:t>
            </a:r>
            <a:r>
              <a:rPr sz="3800" dirty="0" err="1"/>
              <a:t>regno</a:t>
            </a:r>
            <a:r>
              <a:rPr sz="3800" dirty="0"/>
              <a:t> di Cagliari, il </a:t>
            </a:r>
            <a:r>
              <a:rPr sz="3800" dirty="0" err="1"/>
              <a:t>castello</a:t>
            </a:r>
            <a:r>
              <a:rPr sz="3800" dirty="0"/>
              <a:t> di </a:t>
            </a:r>
            <a:r>
              <a:rPr sz="3800" dirty="0" err="1"/>
              <a:t>Monreale</a:t>
            </a:r>
            <a:r>
              <a:rPr sz="3800" dirty="0"/>
              <a:t>, </a:t>
            </a:r>
            <a:r>
              <a:rPr sz="3800" dirty="0" err="1"/>
              <a:t>insieme</a:t>
            </a:r>
            <a:r>
              <a:rPr sz="3800" dirty="0"/>
              <a:t> a </a:t>
            </a:r>
            <a:r>
              <a:rPr sz="3800" dirty="0" err="1"/>
              <a:t>quello</a:t>
            </a:r>
            <a:r>
              <a:rPr sz="3800" dirty="0"/>
              <a:t> di </a:t>
            </a:r>
            <a:r>
              <a:rPr sz="3800" dirty="0" err="1"/>
              <a:t>Marmilla</a:t>
            </a:r>
            <a:r>
              <a:rPr sz="3800" dirty="0"/>
              <a:t> e di </a:t>
            </a:r>
            <a:r>
              <a:rPr sz="3800" dirty="0" err="1"/>
              <a:t>Arcuentu</a:t>
            </a:r>
            <a:r>
              <a:rPr sz="3800" dirty="0"/>
              <a:t>, </a:t>
            </a:r>
            <a:r>
              <a:rPr sz="3800" dirty="0" err="1"/>
              <a:t>faceva</a:t>
            </a:r>
            <a:r>
              <a:rPr sz="3800" dirty="0"/>
              <a:t> </a:t>
            </a:r>
            <a:r>
              <a:rPr sz="3800" dirty="0" err="1"/>
              <a:t>parte</a:t>
            </a:r>
            <a:r>
              <a:rPr sz="3800" dirty="0"/>
              <a:t> della linea </a:t>
            </a:r>
            <a:r>
              <a:rPr sz="3800" dirty="0" err="1"/>
              <a:t>difensiva</a:t>
            </a:r>
            <a:r>
              <a:rPr sz="3800" dirty="0"/>
              <a:t> del </a:t>
            </a:r>
            <a:r>
              <a:rPr sz="3800" dirty="0" err="1"/>
              <a:t>giudicato</a:t>
            </a:r>
            <a:r>
              <a:rPr sz="3800" dirty="0"/>
              <a:t> </a:t>
            </a:r>
            <a:r>
              <a:rPr sz="3800" dirty="0" err="1"/>
              <a:t>arborense</a:t>
            </a:r>
            <a:r>
              <a:rPr sz="3800" dirty="0"/>
              <a:t>. </a:t>
            </a:r>
          </a:p>
        </p:txBody>
      </p:sp>
      <p:pic>
        <p:nvPicPr>
          <p:cNvPr id="135" name="IMG_5938.jpeg" descr="IMG_59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050" y="6208889"/>
            <a:ext cx="10755898" cy="7507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Mariano IV"/>
          <p:cNvSpPr txBox="1">
            <a:spLocks noGrp="1"/>
          </p:cNvSpPr>
          <p:nvPr>
            <p:ph type="ctrTitle"/>
          </p:nvPr>
        </p:nvSpPr>
        <p:spPr>
          <a:xfrm>
            <a:off x="705555" y="933311"/>
            <a:ext cx="15550445" cy="48132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t-IT" dirty="0"/>
              <a:t>Modifiche del castello di Monreale; </a:t>
            </a:r>
            <a:br>
              <a:rPr lang="it-IT" dirty="0"/>
            </a:br>
            <a:r>
              <a:rPr dirty="0"/>
              <a:t>Mariano IV</a:t>
            </a:r>
          </a:p>
        </p:txBody>
      </p:sp>
      <p:sp>
        <p:nvSpPr>
          <p:cNvPr id="138" name="Fu Mariano IV a ingrandire il Castello con mura e torri difensive e a costruirvi dei locali adatti alla raccolta del grano. Egli arrivò a conquistare quasi l’intera Sardegna ma sul più bello mori di peste."/>
          <p:cNvSpPr txBox="1">
            <a:spLocks noGrp="1"/>
          </p:cNvSpPr>
          <p:nvPr>
            <p:ph type="subTitle" sz="quarter" idx="1"/>
          </p:nvPr>
        </p:nvSpPr>
        <p:spPr>
          <a:xfrm>
            <a:off x="1778000" y="7073899"/>
            <a:ext cx="20828000" cy="3170767"/>
          </a:xfrm>
          <a:prstGeom prst="rect">
            <a:avLst/>
          </a:prstGeom>
        </p:spPr>
        <p:txBody>
          <a:bodyPr>
            <a:noAutofit/>
          </a:bodyPr>
          <a:lstStyle>
            <a:lvl1pPr defTabSz="693419">
              <a:defRPr sz="4535"/>
            </a:lvl1pPr>
          </a:lstStyle>
          <a:p>
            <a:endParaRPr lang="it-IT" sz="3800" dirty="0"/>
          </a:p>
          <a:p>
            <a:endParaRPr lang="it-IT" sz="3800" dirty="0"/>
          </a:p>
          <a:p>
            <a:r>
              <a:rPr sz="3800" dirty="0"/>
              <a:t>Fu Mariano IV a </a:t>
            </a:r>
            <a:r>
              <a:rPr sz="3800" dirty="0" err="1"/>
              <a:t>ingrandire</a:t>
            </a:r>
            <a:r>
              <a:rPr sz="3800" dirty="0"/>
              <a:t> il Castello con mura e </a:t>
            </a:r>
            <a:r>
              <a:rPr sz="3800" dirty="0" err="1"/>
              <a:t>torri</a:t>
            </a:r>
            <a:r>
              <a:rPr sz="3800" dirty="0"/>
              <a:t> </a:t>
            </a:r>
            <a:r>
              <a:rPr sz="3800" dirty="0" err="1"/>
              <a:t>difensive</a:t>
            </a:r>
            <a:r>
              <a:rPr sz="3800" dirty="0"/>
              <a:t> e a </a:t>
            </a:r>
            <a:r>
              <a:rPr sz="3800" dirty="0" err="1"/>
              <a:t>costruirvi</a:t>
            </a:r>
            <a:r>
              <a:rPr sz="3800" dirty="0"/>
              <a:t> dei </a:t>
            </a:r>
            <a:r>
              <a:rPr sz="3800" dirty="0" err="1"/>
              <a:t>locali</a:t>
            </a:r>
            <a:r>
              <a:rPr sz="3800" dirty="0"/>
              <a:t> </a:t>
            </a:r>
            <a:r>
              <a:rPr sz="3800" dirty="0" err="1"/>
              <a:t>adatti</a:t>
            </a:r>
            <a:r>
              <a:rPr sz="3800" dirty="0"/>
              <a:t> </a:t>
            </a:r>
            <a:r>
              <a:rPr sz="3800" dirty="0" err="1"/>
              <a:t>alla</a:t>
            </a:r>
            <a:r>
              <a:rPr sz="3800" dirty="0"/>
              <a:t> </a:t>
            </a:r>
            <a:r>
              <a:rPr sz="3800" dirty="0" err="1"/>
              <a:t>raccolta</a:t>
            </a:r>
            <a:r>
              <a:rPr sz="3800" dirty="0"/>
              <a:t> del </a:t>
            </a:r>
            <a:r>
              <a:rPr sz="3800" dirty="0" err="1"/>
              <a:t>grano</a:t>
            </a:r>
            <a:r>
              <a:rPr sz="3800" dirty="0"/>
              <a:t>. </a:t>
            </a:r>
            <a:r>
              <a:rPr sz="3800" dirty="0" err="1"/>
              <a:t>Egli</a:t>
            </a:r>
            <a:r>
              <a:rPr sz="3800" dirty="0"/>
              <a:t> </a:t>
            </a:r>
            <a:r>
              <a:rPr sz="3800" dirty="0" err="1"/>
              <a:t>arrivò</a:t>
            </a:r>
            <a:r>
              <a:rPr sz="3800" dirty="0"/>
              <a:t> a </a:t>
            </a:r>
            <a:r>
              <a:rPr sz="3800" dirty="0" err="1"/>
              <a:t>conquistare</a:t>
            </a:r>
            <a:r>
              <a:rPr sz="3800" dirty="0"/>
              <a:t> quasi </a:t>
            </a:r>
            <a:r>
              <a:rPr sz="3800" dirty="0" err="1"/>
              <a:t>l’intera</a:t>
            </a:r>
            <a:r>
              <a:rPr sz="3800" dirty="0"/>
              <a:t> </a:t>
            </a:r>
            <a:r>
              <a:rPr sz="3800" dirty="0" err="1"/>
              <a:t>Sardegna</a:t>
            </a:r>
            <a:endParaRPr lang="it-IT" sz="3800" dirty="0"/>
          </a:p>
          <a:p>
            <a:r>
              <a:rPr sz="3800" dirty="0"/>
              <a:t> ma </a:t>
            </a:r>
            <a:r>
              <a:rPr sz="3800" dirty="0" err="1"/>
              <a:t>sul</a:t>
            </a:r>
            <a:r>
              <a:rPr sz="3800" dirty="0"/>
              <a:t> </a:t>
            </a:r>
            <a:r>
              <a:rPr sz="3800" dirty="0" err="1"/>
              <a:t>più</a:t>
            </a:r>
            <a:r>
              <a:rPr sz="3800" dirty="0"/>
              <a:t> bello mor</a:t>
            </a:r>
            <a:r>
              <a:rPr lang="it-IT" sz="3800" dirty="0"/>
              <a:t>ì</a:t>
            </a:r>
            <a:r>
              <a:rPr sz="3800" dirty="0"/>
              <a:t> di </a:t>
            </a:r>
            <a:r>
              <a:rPr sz="3800" dirty="0" err="1"/>
              <a:t>peste</a:t>
            </a:r>
            <a:r>
              <a:rPr sz="3800" dirty="0"/>
              <a:t>. </a:t>
            </a:r>
          </a:p>
        </p:txBody>
      </p:sp>
      <p:pic>
        <p:nvPicPr>
          <p:cNvPr id="139" name="IMG_0103.jpeg" descr="IMG_01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1830" y="847417"/>
            <a:ext cx="4685237" cy="5963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Eleonora d’Arborea"/>
          <p:cNvSpPr txBox="1">
            <a:spLocks noGrp="1"/>
          </p:cNvSpPr>
          <p:nvPr>
            <p:ph type="ctrTitle"/>
          </p:nvPr>
        </p:nvSpPr>
        <p:spPr>
          <a:xfrm>
            <a:off x="1778000" y="-2704672"/>
            <a:ext cx="20828000" cy="4648201"/>
          </a:xfrm>
          <a:prstGeom prst="rect">
            <a:avLst/>
          </a:prstGeom>
        </p:spPr>
        <p:txBody>
          <a:bodyPr/>
          <a:lstStyle/>
          <a:p>
            <a:r>
              <a:t>Eleonora d’Arborea </a:t>
            </a:r>
          </a:p>
        </p:txBody>
      </p:sp>
      <p:sp>
        <p:nvSpPr>
          <p:cNvPr id="142" name="Andiamo finalmente a parlare della famosa Eleonora d’Arborea, tuttora nella bocca dei Sardaresi che chiamano il loro castello “Casteddu d’Eleonora d’Arborea”. Le vicende di Eleonora d’Arborea e della sua famiglia sono strettamente legate al castello di M"/>
          <p:cNvSpPr txBox="1">
            <a:spLocks noGrp="1"/>
          </p:cNvSpPr>
          <p:nvPr>
            <p:ph type="subTitle" idx="1"/>
          </p:nvPr>
        </p:nvSpPr>
        <p:spPr>
          <a:xfrm>
            <a:off x="1778000" y="1757293"/>
            <a:ext cx="20828000" cy="1125617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03555">
              <a:defRPr sz="3294"/>
            </a:pPr>
            <a:r>
              <a:rPr sz="3800"/>
              <a:t>Andiamo finalmente a parlare della famosa Eleonora d’Arborea, tuttora nella bocca dei Sardaresi che chiamano il loro castello “Casteddu d’Eleonora d’Arborea”. Le vicende di Eleonora d’Arborea e della sua famiglia sono strettamente legate al castello di Monreale che fungeva non solo da roccaforte a difesa dei confini del regno, ma anche da confortevole sede residenziale. Il significato simbolico che localmente è attribuito alla figura e alla reggenza di Eleonora è evidenziato dal fatto che il giudicato d’Arborea è stato l'ultimo Stato sardo autoctono a essere ceduto a regnanti esterni all'isola. Questo fa sì che, soprattutto nell'ambito dell'indipendentismo sardo, sia spesso vista come principale eroina nazionale della Sardegna, assieme a Giovanni Maria Angioi.</a:t>
            </a:r>
          </a:p>
          <a:p>
            <a:pPr defTabSz="503555">
              <a:defRPr sz="3294"/>
            </a:pPr>
            <a:endParaRPr sz="3800"/>
          </a:p>
          <a:p>
            <a:pPr defTabSz="503555">
              <a:defRPr sz="3294"/>
            </a:pPr>
            <a:endParaRPr sz="3800"/>
          </a:p>
          <a:p>
            <a:pPr defTabSz="503555">
              <a:defRPr sz="3294"/>
            </a:pPr>
            <a:endParaRPr sz="3800"/>
          </a:p>
          <a:p>
            <a:pPr defTabSz="503555">
              <a:defRPr sz="3294"/>
            </a:pPr>
            <a:r>
              <a:rPr sz="3800"/>
              <a:t>              </a:t>
            </a:r>
          </a:p>
          <a:p>
            <a:pPr defTabSz="503555">
              <a:defRPr sz="3294"/>
            </a:pPr>
            <a:endParaRPr sz="3800"/>
          </a:p>
          <a:p>
            <a:pPr defTabSz="503555">
              <a:defRPr sz="3294"/>
            </a:pPr>
            <a:r>
              <a:rPr sz="3800"/>
              <a:t>                                         Ritratto creduto di Eleonora d’Arborea, ma appartenente a Giovanna la Pazza. </a:t>
            </a:r>
          </a:p>
          <a:p>
            <a:pPr defTabSz="503555">
              <a:defRPr sz="3294"/>
            </a:pPr>
            <a:r>
              <a:rPr sz="3800"/>
              <a:t>                           Eleonora  d’Arborea invece, non era di bel l’aspetto come l’immaginario collettivo si immaginava; </a:t>
            </a:r>
          </a:p>
          <a:p>
            <a:pPr defTabSz="503555">
              <a:defRPr sz="3294"/>
            </a:pPr>
            <a:r>
              <a:rPr sz="3800"/>
              <a:t>aveva il volto sfigurato da una vasta cicatrice.</a:t>
            </a:r>
          </a:p>
          <a:p>
            <a:pPr defTabSz="503555">
              <a:defRPr sz="3294"/>
            </a:pPr>
            <a:endParaRPr sz="3800"/>
          </a:p>
          <a:p>
            <a:pPr defTabSz="503555">
              <a:defRPr sz="3294"/>
            </a:pPr>
            <a:endParaRPr sz="3800"/>
          </a:p>
          <a:p>
            <a:pPr defTabSz="503555">
              <a:defRPr sz="3294"/>
            </a:pPr>
            <a:endParaRPr sz="3800"/>
          </a:p>
          <a:p>
            <a:pPr defTabSz="503555">
              <a:defRPr sz="3294"/>
            </a:pPr>
            <a:endParaRPr sz="3800"/>
          </a:p>
          <a:p>
            <a:pPr defTabSz="503555">
              <a:defRPr sz="3294"/>
            </a:pPr>
            <a:endParaRPr sz="3800"/>
          </a:p>
        </p:txBody>
      </p:sp>
      <p:pic>
        <p:nvPicPr>
          <p:cNvPr id="143" name="IMG_0104.jpeg" descr="IMG_01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092" y="6995610"/>
            <a:ext cx="4205956" cy="5369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0105.jpeg" descr="IMG_010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5556" y="9313332"/>
            <a:ext cx="6813475" cy="4108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Personalizzato</PresentationFormat>
  <Slides>12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White</vt:lpstr>
      <vt:lpstr>SARDARA; Il CASTELLO DI MONREALE.</vt:lpstr>
      <vt:lpstr>Lo stemma di Sardara</vt:lpstr>
      <vt:lpstr>Posizione geografica del Castello. </vt:lpstr>
      <vt:lpstr>Data di edificazione del Castello</vt:lpstr>
      <vt:lpstr>I 4 GIUDICATI SARDI; </vt:lpstr>
      <vt:lpstr>Presentazione standard di PowerPoint</vt:lpstr>
      <vt:lpstr>Presentazione standard di PowerPoint</vt:lpstr>
      <vt:lpstr>Modifiche del castello di Monreale;  Mariano IV</vt:lpstr>
      <vt:lpstr>Eleonora d’Arborea </vt:lpstr>
      <vt:lpstr> 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SARDARA; Il CASTELLO DI MONREALE.</dc:title>
  <cp:lastModifiedBy>SARA OLIA</cp:lastModifiedBy>
  <cp:revision>3</cp:revision>
  <dcterms:modified xsi:type="dcterms:W3CDTF">2023-06-13T17:02:46Z</dcterms:modified>
</cp:coreProperties>
</file>