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13716000" cx="24384000"/>
  <p:notesSz cx="6858000" cy="9144000"/>
  <p:embeddedFontLst>
    <p:embeddedFont>
      <p:font typeface="Lobster"/>
      <p:regular r:id="rId16"/>
    </p:embeddedFont>
    <p:embeddedFont>
      <p:font typeface="Helvetica Neue"/>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gjUvZ5035s7doLLXcLgkj2fbat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HelveticaNeue-boldItalic.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HelveticaNeue-regular.fntdata"/><Relationship Id="rId16" Type="http://schemas.openxmlformats.org/officeDocument/2006/relationships/font" Target="fonts/Lobster-regular.fntdata"/><Relationship Id="rId5" Type="http://schemas.openxmlformats.org/officeDocument/2006/relationships/slide" Target="slides/slide1.xml"/><Relationship Id="rId19" Type="http://schemas.openxmlformats.org/officeDocument/2006/relationships/font" Target="fonts/HelveticaNeue-italic.fntdata"/><Relationship Id="rId6" Type="http://schemas.openxmlformats.org/officeDocument/2006/relationships/slide" Target="slides/slide2.xml"/><Relationship Id="rId18" Type="http://schemas.openxmlformats.org/officeDocument/2006/relationships/font" Target="fonts/HelveticaNeue-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 name="Shape 19"/>
        <p:cNvGrpSpPr/>
        <p:nvPr/>
      </p:nvGrpSpPr>
      <p:grpSpPr>
        <a:xfrm>
          <a:off x="0" y="0"/>
          <a:ext cx="0" cy="0"/>
          <a:chOff x="0" y="0"/>
          <a:chExt cx="0" cy="0"/>
        </a:xfrm>
      </p:grpSpPr>
      <p:sp>
        <p:nvSpPr>
          <p:cNvPr id="20" name="Google Shape;20;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 name="Google Shape;2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 name="Google Shape;5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chemeClr val="lt1"/>
              </a:buClr>
              <a:buSzPts val="4400"/>
              <a:buFont typeface="Avenir"/>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110000"/>
              </a:lnSpc>
              <a:spcBef>
                <a:spcPts val="1000"/>
              </a:spcBef>
              <a:spcAft>
                <a:spcPts val="0"/>
              </a:spcAft>
              <a:buSzPts val="2000"/>
              <a:buNone/>
              <a:defRPr sz="2000">
                <a:latin typeface="Avenir"/>
                <a:ea typeface="Avenir"/>
                <a:cs typeface="Avenir"/>
                <a:sym typeface="Avenir"/>
              </a:defRPr>
            </a:lvl1pPr>
            <a:lvl2pPr lvl="1" algn="ctr">
              <a:lnSpc>
                <a:spcPct val="110000"/>
              </a:lnSpc>
              <a:spcBef>
                <a:spcPts val="500"/>
              </a:spcBef>
              <a:spcAft>
                <a:spcPts val="0"/>
              </a:spcAft>
              <a:buSzPts val="2000"/>
              <a:buNone/>
              <a:defRPr sz="2000"/>
            </a:lvl2pPr>
            <a:lvl3pPr lvl="2" algn="ctr">
              <a:lnSpc>
                <a:spcPct val="110000"/>
              </a:lnSpc>
              <a:spcBef>
                <a:spcPts val="500"/>
              </a:spcBef>
              <a:spcAft>
                <a:spcPts val="0"/>
              </a:spcAft>
              <a:buSzPts val="1800"/>
              <a:buNone/>
              <a:defRPr sz="1800"/>
            </a:lvl3pPr>
            <a:lvl4pPr lvl="3" algn="ctr">
              <a:lnSpc>
                <a:spcPct val="110000"/>
              </a:lnSpc>
              <a:spcBef>
                <a:spcPts val="500"/>
              </a:spcBef>
              <a:spcAft>
                <a:spcPts val="0"/>
              </a:spcAft>
              <a:buSzPts val="1600"/>
              <a:buNone/>
              <a:defRPr sz="1600"/>
            </a:lvl4pPr>
            <a:lvl5pPr lvl="4" algn="ctr">
              <a:lnSpc>
                <a:spcPct val="11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 name="Google Shape;16;p13"/>
          <p:cNvSpPr txBox="1"/>
          <p:nvPr>
            <p:ph idx="10" type="dt"/>
          </p:nvPr>
        </p:nvSpPr>
        <p:spPr>
          <a:xfrm>
            <a:off x="838200" y="632460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900"/>
              <a:buFont typeface="Avenir"/>
              <a:buNone/>
              <a:defRPr>
                <a:latin typeface="Avenir"/>
                <a:ea typeface="Avenir"/>
                <a:cs typeface="Avenir"/>
                <a:sym typeface="Avenir"/>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7" name="Google Shape;17;p13"/>
          <p:cNvSpPr txBox="1"/>
          <p:nvPr>
            <p:ph idx="11" type="ftr"/>
          </p:nvPr>
        </p:nvSpPr>
        <p:spPr>
          <a:xfrm>
            <a:off x="4038600" y="632460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900"/>
              <a:buFont typeface="Avenir"/>
              <a:buNone/>
              <a:defRPr>
                <a:latin typeface="Avenir"/>
                <a:ea typeface="Avenir"/>
                <a:cs typeface="Avenir"/>
                <a:sym typeface="Avenir"/>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8" name="Google Shape;18;p13"/>
          <p:cNvSpPr txBox="1"/>
          <p:nvPr>
            <p:ph idx="12" type="sldNum"/>
          </p:nvPr>
        </p:nvSpPr>
        <p:spPr>
          <a:xfrm>
            <a:off x="8610600" y="632460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1pPr>
            <a:lvl2pPr indent="0" lvl="1" mar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2pPr>
            <a:lvl3pPr indent="0" lvl="2" mar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3pPr>
            <a:lvl4pPr indent="0" lvl="3" mar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4pPr>
            <a:lvl5pPr indent="0" lvl="4" mar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5pPr>
            <a:lvl6pPr indent="0" lvl="5" mar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6pPr>
            <a:lvl7pPr indent="0" lvl="6" mar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7pPr>
            <a:lvl8pPr indent="0" lvl="7" mar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8pPr>
            <a:lvl9pPr indent="0" lvl="8" mar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2"/>
          <p:cNvSpPr/>
          <p:nvPr/>
        </p:nvSpPr>
        <p:spPr>
          <a:xfrm>
            <a:off x="0" y="1"/>
            <a:ext cx="12192000" cy="6858004"/>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pic>
        <p:nvPicPr>
          <p:cNvPr id="7" name="Google Shape;7;p12"/>
          <p:cNvPicPr preferRelativeResize="0"/>
          <p:nvPr/>
        </p:nvPicPr>
        <p:blipFill rotWithShape="1">
          <a:blip r:embed="rId1">
            <a:alphaModFix amt="35000"/>
          </a:blip>
          <a:srcRect b="0" l="0" r="0" t="0"/>
          <a:stretch/>
        </p:blipFill>
        <p:spPr>
          <a:xfrm>
            <a:off x="0" y="1"/>
            <a:ext cx="12192000" cy="1392401"/>
          </a:xfrm>
          <a:prstGeom prst="rect">
            <a:avLst/>
          </a:prstGeom>
          <a:noFill/>
          <a:ln>
            <a:noFill/>
          </a:ln>
        </p:spPr>
      </p:pic>
      <p:sp>
        <p:nvSpPr>
          <p:cNvPr id="8" name="Google Shape;8;p12"/>
          <p:cNvSpPr txBox="1"/>
          <p:nvPr>
            <p:ph type="title"/>
          </p:nvPr>
        </p:nvSpPr>
        <p:spPr>
          <a:xfrm>
            <a:off x="838200" y="425450"/>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4400"/>
              <a:buFont typeface="Avenir"/>
              <a:buNone/>
              <a:defRPr b="1" i="0" sz="4400" u="none" cap="none" strike="noStrike">
                <a:solidFill>
                  <a:schemeClr val="lt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12"/>
          <p:cNvSpPr txBox="1"/>
          <p:nvPr>
            <p:ph idx="1" type="body"/>
          </p:nvPr>
        </p:nvSpPr>
        <p:spPr>
          <a:xfrm>
            <a:off x="838200" y="1949450"/>
            <a:ext cx="10515600" cy="4195763"/>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10000"/>
              </a:lnSpc>
              <a:spcBef>
                <a:spcPts val="1000"/>
              </a:spcBef>
              <a:spcAft>
                <a:spcPts val="0"/>
              </a:spcAft>
              <a:buClr>
                <a:schemeClr val="accent1"/>
              </a:buClr>
              <a:buSzPts val="2800"/>
              <a:buFont typeface="Arial"/>
              <a:buChar char="•"/>
              <a:defRPr b="0" i="0" sz="2800" u="none" cap="none" strike="noStrike">
                <a:solidFill>
                  <a:schemeClr val="lt1"/>
                </a:solidFill>
                <a:latin typeface="Avenir"/>
                <a:ea typeface="Avenir"/>
                <a:cs typeface="Avenir"/>
                <a:sym typeface="Avenir"/>
              </a:defRPr>
            </a:lvl1pPr>
            <a:lvl2pPr indent="-381000" lvl="1" marL="914400" marR="0" rtl="0" algn="l">
              <a:lnSpc>
                <a:spcPct val="110000"/>
              </a:lnSpc>
              <a:spcBef>
                <a:spcPts val="500"/>
              </a:spcBef>
              <a:spcAft>
                <a:spcPts val="0"/>
              </a:spcAft>
              <a:buClr>
                <a:schemeClr val="accent1"/>
              </a:buClr>
              <a:buSzPts val="2400"/>
              <a:buFont typeface="Arial"/>
              <a:buChar char="•"/>
              <a:defRPr b="0" i="0" sz="2400" u="none" cap="none" strike="noStrike">
                <a:solidFill>
                  <a:schemeClr val="lt1"/>
                </a:solidFill>
                <a:latin typeface="Avenir"/>
                <a:ea typeface="Avenir"/>
                <a:cs typeface="Avenir"/>
                <a:sym typeface="Avenir"/>
              </a:defRPr>
            </a:lvl2pPr>
            <a:lvl3pPr indent="-355600" lvl="2" marL="1371600" marR="0" rtl="0" algn="l">
              <a:lnSpc>
                <a:spcPct val="110000"/>
              </a:lnSpc>
              <a:spcBef>
                <a:spcPts val="500"/>
              </a:spcBef>
              <a:spcAft>
                <a:spcPts val="0"/>
              </a:spcAft>
              <a:buClr>
                <a:schemeClr val="accent1"/>
              </a:buClr>
              <a:buSzPts val="2000"/>
              <a:buFont typeface="Arial"/>
              <a:buChar char="•"/>
              <a:defRPr b="0" i="0" sz="2000" u="none" cap="none" strike="noStrike">
                <a:solidFill>
                  <a:schemeClr val="lt1"/>
                </a:solidFill>
                <a:latin typeface="Avenir"/>
                <a:ea typeface="Avenir"/>
                <a:cs typeface="Avenir"/>
                <a:sym typeface="Avenir"/>
              </a:defRPr>
            </a:lvl3pPr>
            <a:lvl4pPr indent="-342900" lvl="3" marL="1828800" marR="0" rtl="0" algn="l">
              <a:lnSpc>
                <a:spcPct val="110000"/>
              </a:lnSpc>
              <a:spcBef>
                <a:spcPts val="500"/>
              </a:spcBef>
              <a:spcAft>
                <a:spcPts val="0"/>
              </a:spcAft>
              <a:buClr>
                <a:schemeClr val="accent1"/>
              </a:buClr>
              <a:buSzPts val="1800"/>
              <a:buFont typeface="Arial"/>
              <a:buChar char="•"/>
              <a:defRPr b="0" i="0" sz="1800" u="none" cap="none" strike="noStrike">
                <a:solidFill>
                  <a:schemeClr val="lt1"/>
                </a:solidFill>
                <a:latin typeface="Avenir"/>
                <a:ea typeface="Avenir"/>
                <a:cs typeface="Avenir"/>
                <a:sym typeface="Avenir"/>
              </a:defRPr>
            </a:lvl4pPr>
            <a:lvl5pPr indent="-342900" lvl="4" marL="2286000" marR="0" rtl="0" algn="l">
              <a:lnSpc>
                <a:spcPct val="110000"/>
              </a:lnSpc>
              <a:spcBef>
                <a:spcPts val="500"/>
              </a:spcBef>
              <a:spcAft>
                <a:spcPts val="0"/>
              </a:spcAft>
              <a:buClr>
                <a:schemeClr val="accent1"/>
              </a:buClr>
              <a:buSzPts val="1800"/>
              <a:buFont typeface="Arial"/>
              <a:buChar char="•"/>
              <a:defRPr b="0" i="0" sz="1800" u="none" cap="none" strike="noStrike">
                <a:solidFill>
                  <a:schemeClr val="lt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10" name="Google Shape;10;p12"/>
          <p:cNvSpPr txBox="1"/>
          <p:nvPr>
            <p:ph idx="10" type="dt"/>
          </p:nvPr>
        </p:nvSpPr>
        <p:spPr>
          <a:xfrm>
            <a:off x="838200" y="632460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1pPr>
            <a:lvl2pPr lvl="1"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9pPr>
          </a:lstStyle>
          <a:p/>
        </p:txBody>
      </p:sp>
      <p:sp>
        <p:nvSpPr>
          <p:cNvPr id="11" name="Google Shape;11;p12"/>
          <p:cNvSpPr txBox="1"/>
          <p:nvPr>
            <p:ph idx="11" type="ftr"/>
          </p:nvPr>
        </p:nvSpPr>
        <p:spPr>
          <a:xfrm>
            <a:off x="4038600" y="632460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1pPr>
            <a:lvl2pPr lvl="1"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000"/>
              <a:buFont typeface="Helvetica Neue"/>
              <a:buNone/>
              <a:defRPr b="1" i="0" sz="3000" u="none" cap="none" strike="noStrike">
                <a:solidFill>
                  <a:srgbClr val="000000"/>
                </a:solidFill>
                <a:latin typeface="Helvetica Neue"/>
                <a:ea typeface="Helvetica Neue"/>
                <a:cs typeface="Helvetica Neue"/>
                <a:sym typeface="Helvetica Neue"/>
              </a:defRPr>
            </a:lvl9pPr>
          </a:lstStyle>
          <a:p/>
        </p:txBody>
      </p:sp>
      <p:sp>
        <p:nvSpPr>
          <p:cNvPr id="12" name="Google Shape;12;p12"/>
          <p:cNvSpPr txBox="1"/>
          <p:nvPr>
            <p:ph idx="12" type="sldNum"/>
          </p:nvPr>
        </p:nvSpPr>
        <p:spPr>
          <a:xfrm>
            <a:off x="8610600" y="63246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1pPr>
            <a:lvl2pPr indent="0" lvl="1" marL="0" marR="0" rt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2pPr>
            <a:lvl3pPr indent="0" lvl="2" marL="0" marR="0" rt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3pPr>
            <a:lvl4pPr indent="0" lvl="3" marL="0" marR="0" rt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4pPr>
            <a:lvl5pPr indent="0" lvl="4" marL="0" marR="0" rt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5pPr>
            <a:lvl6pPr indent="0" lvl="5" marL="0" marR="0" rt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6pPr>
            <a:lvl7pPr indent="0" lvl="6" marL="0" marR="0" rt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7pPr>
            <a:lvl8pPr indent="0" lvl="7" marL="0" marR="0" rt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8pPr>
            <a:lvl9pPr indent="0" lvl="8" marL="0" marR="0" rtl="0" algn="r">
              <a:lnSpc>
                <a:spcPct val="100000"/>
              </a:lnSpc>
              <a:spcBef>
                <a:spcPts val="0"/>
              </a:spcBef>
              <a:spcAft>
                <a:spcPts val="0"/>
              </a:spcAft>
              <a:buClr>
                <a:schemeClr val="lt1"/>
              </a:buClr>
              <a:buSzPts val="900"/>
              <a:buFont typeface="Avenir"/>
              <a:buNone/>
              <a:defRPr b="1"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www.sardegnaturismo.it/it/cucina-sarda-identita-e-gusto" TargetMode="External"/><Relationship Id="rId4" Type="http://schemas.openxmlformats.org/officeDocument/2006/relationships/hyperlink" Target="https://www.informacibo.it/casu-marzu-il-formaggio-coi-vermi-piu-pregiato-al-mondo/" TargetMode="External"/><Relationship Id="rId5" Type="http://schemas.openxmlformats.org/officeDocument/2006/relationships/hyperlink" Target="https://www.wineshop.it/it/blog/che-cosa-significa-cannonau.html#:~:text=Per%20intensificarlo%20i%20viticoltori%20sardi,chiamata%20in%20dialetto%20%E2%80%9Ccannonau%E2%80%9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23.png"/><Relationship Id="rId7" Type="http://schemas.openxmlformats.org/officeDocument/2006/relationships/image" Target="../media/image10.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8.png"/><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 name="Shape 22"/>
        <p:cNvGrpSpPr/>
        <p:nvPr/>
      </p:nvGrpSpPr>
      <p:grpSpPr>
        <a:xfrm>
          <a:off x="0" y="0"/>
          <a:ext cx="0" cy="0"/>
          <a:chOff x="0" y="0"/>
          <a:chExt cx="0" cy="0"/>
        </a:xfrm>
      </p:grpSpPr>
      <p:sp>
        <p:nvSpPr>
          <p:cNvPr id="23" name="Google Shape;23;p1"/>
          <p:cNvSpPr/>
          <p:nvPr/>
        </p:nvSpPr>
        <p:spPr>
          <a:xfrm>
            <a:off x="0" y="0"/>
            <a:ext cx="24377904" cy="1371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24" name="Google Shape;24;p1"/>
          <p:cNvSpPr/>
          <p:nvPr/>
        </p:nvSpPr>
        <p:spPr>
          <a:xfrm>
            <a:off x="6096" y="0"/>
            <a:ext cx="24377904" cy="13716000"/>
          </a:xfrm>
          <a:prstGeom prst="rect">
            <a:avLst/>
          </a:prstGeom>
          <a:solidFill>
            <a:schemeClr val="lt2">
              <a:alpha val="6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25" name="Google Shape;25;p1"/>
          <p:cNvSpPr/>
          <p:nvPr/>
        </p:nvSpPr>
        <p:spPr>
          <a:xfrm>
            <a:off x="-22000" y="0"/>
            <a:ext cx="24406000" cy="13716000"/>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26" name="Google Shape;26;p1"/>
          <p:cNvSpPr/>
          <p:nvPr/>
        </p:nvSpPr>
        <p:spPr>
          <a:xfrm rot="10800000">
            <a:off x="3048" y="0"/>
            <a:ext cx="24377904" cy="13716000"/>
          </a:xfrm>
          <a:prstGeom prst="rect">
            <a:avLst/>
          </a:prstGeom>
          <a:blipFill rotWithShape="1">
            <a:blip r:embed="rId3">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27" name="Google Shape;27;p1"/>
          <p:cNvSpPr/>
          <p:nvPr/>
        </p:nvSpPr>
        <p:spPr>
          <a:xfrm>
            <a:off x="1426914" y="1479200"/>
            <a:ext cx="21536452" cy="1078191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28" name="Google Shape;28;p1"/>
          <p:cNvSpPr txBox="1"/>
          <p:nvPr>
            <p:ph type="ctrTitle"/>
          </p:nvPr>
        </p:nvSpPr>
        <p:spPr>
          <a:xfrm>
            <a:off x="11887200" y="2133600"/>
            <a:ext cx="10125454" cy="5667056"/>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chemeClr val="dk2"/>
              </a:buClr>
              <a:buSzPts val="8800"/>
              <a:buFont typeface="Arial"/>
              <a:buNone/>
            </a:pPr>
            <a:r>
              <a:rPr b="1" i="0" lang="it-IT" sz="8800" u="none" cap="none" strike="noStrike">
                <a:solidFill>
                  <a:schemeClr val="dk2"/>
                </a:solidFill>
                <a:latin typeface="Arial"/>
                <a:ea typeface="Arial"/>
                <a:cs typeface="Arial"/>
                <a:sym typeface="Arial"/>
              </a:rPr>
              <a:t>LA CUCINA SARDA</a:t>
            </a:r>
            <a:endParaRPr/>
          </a:p>
        </p:txBody>
      </p:sp>
      <p:sp>
        <p:nvSpPr>
          <p:cNvPr id="29" name="Google Shape;29;p1"/>
          <p:cNvSpPr txBox="1"/>
          <p:nvPr>
            <p:ph idx="1" type="subTitle"/>
          </p:nvPr>
        </p:nvSpPr>
        <p:spPr>
          <a:xfrm>
            <a:off x="14542708" y="7529001"/>
            <a:ext cx="7469946" cy="2931004"/>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4400"/>
              <a:buNone/>
            </a:pPr>
            <a:r>
              <a:rPr lang="it-IT" sz="4400">
                <a:solidFill>
                  <a:schemeClr val="dk2"/>
                </a:solidFill>
              </a:rPr>
              <a:t>PUBLIC HISTORY</a:t>
            </a:r>
            <a:endParaRPr sz="4400">
              <a:solidFill>
                <a:schemeClr val="dk2"/>
              </a:solidFill>
            </a:endParaRPr>
          </a:p>
          <a:p>
            <a:pPr indent="0" lvl="0" marL="0" rtl="0" algn="l">
              <a:lnSpc>
                <a:spcPct val="110000"/>
              </a:lnSpc>
              <a:spcBef>
                <a:spcPts val="1000"/>
              </a:spcBef>
              <a:spcAft>
                <a:spcPts val="0"/>
              </a:spcAft>
              <a:buSzPts val="4400"/>
              <a:buNone/>
            </a:pPr>
            <a:r>
              <a:t/>
            </a:r>
            <a:endParaRPr sz="4400">
              <a:solidFill>
                <a:schemeClr val="dk2"/>
              </a:solidFill>
            </a:endParaRPr>
          </a:p>
        </p:txBody>
      </p:sp>
      <p:pic>
        <p:nvPicPr>
          <p:cNvPr id="30" name="Google Shape;30;p1"/>
          <p:cNvPicPr preferRelativeResize="0"/>
          <p:nvPr/>
        </p:nvPicPr>
        <p:blipFill rotWithShape="1">
          <a:blip r:embed="rId4">
            <a:alphaModFix/>
          </a:blip>
          <a:srcRect b="-1" l="18194" r="22551" t="0"/>
          <a:stretch/>
        </p:blipFill>
        <p:spPr>
          <a:xfrm>
            <a:off x="1676400" y="1676400"/>
            <a:ext cx="9234016" cy="10363200"/>
          </a:xfrm>
          <a:prstGeom prst="rect">
            <a:avLst/>
          </a:prstGeom>
          <a:solidFill>
            <a:srgbClr val="D8D8D8"/>
          </a:solidFill>
          <a:ln>
            <a:noFill/>
          </a:ln>
        </p:spPr>
      </p:pic>
      <p:pic>
        <p:nvPicPr>
          <p:cNvPr id="31" name="Google Shape;31;p1"/>
          <p:cNvPicPr preferRelativeResize="0"/>
          <p:nvPr/>
        </p:nvPicPr>
        <p:blipFill rotWithShape="1">
          <a:blip r:embed="rId5">
            <a:alphaModFix/>
          </a:blip>
          <a:srcRect b="0" l="0" r="0" t="0"/>
          <a:stretch/>
        </p:blipFill>
        <p:spPr>
          <a:xfrm>
            <a:off x="21318530" y="6877495"/>
            <a:ext cx="1388248" cy="9231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0"/>
          <p:cNvSpPr txBox="1"/>
          <p:nvPr>
            <p:ph type="ctrTitle"/>
          </p:nvPr>
        </p:nvSpPr>
        <p:spPr>
          <a:xfrm>
            <a:off x="584200" y="9326563"/>
            <a:ext cx="23317200" cy="23876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venir"/>
              <a:buNone/>
            </a:pPr>
            <a:r>
              <a:rPr lang="it-IT"/>
              <a:t>Si ringraziano tutti coloro che hanno contribuito alla realizzazione di questo progetto</a:t>
            </a:r>
            <a:br>
              <a:rPr lang="it-IT"/>
            </a:br>
            <a:endParaRPr/>
          </a:p>
        </p:txBody>
      </p:sp>
      <p:sp>
        <p:nvSpPr>
          <p:cNvPr id="138" name="Google Shape;138;p10"/>
          <p:cNvSpPr txBox="1"/>
          <p:nvPr/>
        </p:nvSpPr>
        <p:spPr>
          <a:xfrm>
            <a:off x="7659688" y="-1277619"/>
            <a:ext cx="18732500" cy="5667056"/>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chemeClr val="lt1"/>
              </a:buClr>
              <a:buSzPts val="9600"/>
              <a:buFont typeface="Arial"/>
              <a:buNone/>
            </a:pPr>
            <a:r>
              <a:rPr b="1" i="0" lang="it-IT" sz="9600" u="none" cap="none" strike="noStrike">
                <a:solidFill>
                  <a:schemeClr val="lt1"/>
                </a:solidFill>
                <a:latin typeface="Arial"/>
                <a:ea typeface="Arial"/>
                <a:cs typeface="Arial"/>
                <a:sym typeface="Arial"/>
              </a:rPr>
              <a:t>LA CUCINA SARDA</a:t>
            </a:r>
            <a:endParaRPr/>
          </a:p>
        </p:txBody>
      </p:sp>
      <p:sp>
        <p:nvSpPr>
          <p:cNvPr id="139" name="Google Shape;139;p10"/>
          <p:cNvSpPr txBox="1"/>
          <p:nvPr/>
        </p:nvSpPr>
        <p:spPr>
          <a:xfrm>
            <a:off x="584200" y="12755244"/>
            <a:ext cx="2379980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Helvetica Neue"/>
              <a:buNone/>
            </a:pPr>
            <a:r>
              <a:rPr b="1" i="0" lang="it-IT" sz="3000" u="none" cap="none" strike="noStrike">
                <a:solidFill>
                  <a:schemeClr val="lt1"/>
                </a:solidFill>
                <a:latin typeface="Helvetica Neue"/>
                <a:ea typeface="Helvetica Neue"/>
                <a:cs typeface="Helvetica Neue"/>
                <a:sym typeface="Helvetica Neue"/>
              </a:rPr>
              <a:t>Michele Serra                                         Nadia Saba                                                  Valeria Cinus                                    Erica Erbi</a:t>
            </a:r>
            <a:endParaRPr b="1" i="0" sz="3000" u="none" cap="none" strike="noStrike">
              <a:solidFill>
                <a:schemeClr val="lt1"/>
              </a:solidFill>
              <a:latin typeface="Helvetica Neue"/>
              <a:ea typeface="Helvetica Neue"/>
              <a:cs typeface="Helvetica Neue"/>
              <a:sym typeface="Helvetica Neue"/>
            </a:endParaRPr>
          </a:p>
        </p:txBody>
      </p:sp>
      <p:pic>
        <p:nvPicPr>
          <p:cNvPr id="140" name="Google Shape;140;p10"/>
          <p:cNvPicPr preferRelativeResize="0"/>
          <p:nvPr/>
        </p:nvPicPr>
        <p:blipFill rotWithShape="1">
          <a:blip r:embed="rId3">
            <a:alphaModFix/>
          </a:blip>
          <a:srcRect b="0" l="0" r="0" t="0"/>
          <a:stretch/>
        </p:blipFill>
        <p:spPr>
          <a:xfrm>
            <a:off x="10891987" y="5129026"/>
            <a:ext cx="2600025" cy="1728974"/>
          </a:xfrm>
          <a:prstGeom prst="rect">
            <a:avLst/>
          </a:prstGeom>
          <a:noFill/>
          <a:ln>
            <a:noFill/>
          </a:ln>
        </p:spPr>
      </p:pic>
    </p:spTree>
  </p:cSld>
  <p:clrMapOvr>
    <a:masterClrMapping/>
  </p:clrMapOvr>
  <mc:AlternateContent>
    <mc:Choice Requires="p14">
      <p:transition spd="slow" p14:dur="1300">
        <p14:pan dir="u"/>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1"/>
          <p:cNvSpPr txBox="1"/>
          <p:nvPr>
            <p:ph type="ctrTitle"/>
          </p:nvPr>
        </p:nvSpPr>
        <p:spPr>
          <a:xfrm>
            <a:off x="1524000" y="3175001"/>
            <a:ext cx="9144000" cy="7112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Avenir"/>
              <a:buNone/>
            </a:pPr>
            <a:r>
              <a:rPr lang="it-IT"/>
              <a:t>Bibliografia</a:t>
            </a:r>
            <a:endParaRPr/>
          </a:p>
        </p:txBody>
      </p:sp>
      <p:sp>
        <p:nvSpPr>
          <p:cNvPr id="146" name="Google Shape;146;p11"/>
          <p:cNvSpPr txBox="1"/>
          <p:nvPr>
            <p:ph idx="1" type="subTitle"/>
          </p:nvPr>
        </p:nvSpPr>
        <p:spPr>
          <a:xfrm>
            <a:off x="12192000" y="7894638"/>
            <a:ext cx="19761200" cy="6151562"/>
          </a:xfrm>
          <a:prstGeom prst="rect">
            <a:avLst/>
          </a:prstGeom>
          <a:noFill/>
          <a:ln>
            <a:noFill/>
          </a:ln>
        </p:spPr>
        <p:txBody>
          <a:bodyPr anchorCtr="0" anchor="t" bIns="45700" lIns="91425" spcFirstLastPara="1" rIns="91425" wrap="square" tIns="45700">
            <a:normAutofit/>
          </a:bodyPr>
          <a:lstStyle/>
          <a:p>
            <a:pPr indent="-457200" lvl="0" marL="457200" rtl="0" algn="l">
              <a:lnSpc>
                <a:spcPct val="110000"/>
              </a:lnSpc>
              <a:spcBef>
                <a:spcPts val="0"/>
              </a:spcBef>
              <a:spcAft>
                <a:spcPts val="0"/>
              </a:spcAft>
              <a:buSzPts val="3400"/>
              <a:buFont typeface="Noto Sans Symbols"/>
              <a:buChar char="❖"/>
            </a:pPr>
            <a:r>
              <a:rPr lang="it-IT" sz="3400"/>
              <a:t>Introduzione: </a:t>
            </a:r>
            <a:r>
              <a:rPr lang="it-IT" sz="3400" u="sng">
                <a:solidFill>
                  <a:schemeClr val="hlink"/>
                </a:solidFill>
                <a:hlinkClick r:id="rId3"/>
              </a:rPr>
              <a:t>introduzione fonte</a:t>
            </a:r>
            <a:endParaRPr sz="3400"/>
          </a:p>
          <a:p>
            <a:pPr indent="-457200" lvl="0" marL="457200" rtl="0" algn="l">
              <a:lnSpc>
                <a:spcPct val="110000"/>
              </a:lnSpc>
              <a:spcBef>
                <a:spcPts val="1000"/>
              </a:spcBef>
              <a:spcAft>
                <a:spcPts val="0"/>
              </a:spcAft>
              <a:buSzPts val="3400"/>
              <a:buFont typeface="Noto Sans Symbols"/>
              <a:buChar char="❖"/>
            </a:pPr>
            <a:r>
              <a:rPr lang="it-IT" sz="3400"/>
              <a:t>culurgiones: Roberta Concu (intervista)</a:t>
            </a:r>
            <a:endParaRPr/>
          </a:p>
          <a:p>
            <a:pPr indent="-457200" lvl="0" marL="457200" rtl="0" algn="l">
              <a:lnSpc>
                <a:spcPct val="110000"/>
              </a:lnSpc>
              <a:spcBef>
                <a:spcPts val="1000"/>
              </a:spcBef>
              <a:spcAft>
                <a:spcPts val="0"/>
              </a:spcAft>
              <a:buSzPts val="3400"/>
              <a:buFont typeface="Noto Sans Symbols"/>
              <a:buChar char="❖"/>
            </a:pPr>
            <a:r>
              <a:rPr lang="it-IT" sz="3400"/>
              <a:t>Proceddu: Mariano Erbì (intervista)</a:t>
            </a:r>
            <a:endParaRPr/>
          </a:p>
          <a:p>
            <a:pPr indent="-457200" lvl="0" marL="457200" rtl="0" algn="l">
              <a:lnSpc>
                <a:spcPct val="110000"/>
              </a:lnSpc>
              <a:spcBef>
                <a:spcPts val="1000"/>
              </a:spcBef>
              <a:spcAft>
                <a:spcPts val="0"/>
              </a:spcAft>
              <a:buSzPts val="3400"/>
              <a:buFont typeface="Noto Sans Symbols"/>
              <a:buChar char="❖"/>
            </a:pPr>
            <a:r>
              <a:rPr lang="it-IT" sz="3400"/>
              <a:t>Pardule: libro “cucina tradizionale della Sardegna”</a:t>
            </a:r>
            <a:endParaRPr/>
          </a:p>
          <a:p>
            <a:pPr indent="-457200" lvl="0" marL="457200" rtl="0" algn="l">
              <a:lnSpc>
                <a:spcPct val="110000"/>
              </a:lnSpc>
              <a:spcBef>
                <a:spcPts val="1000"/>
              </a:spcBef>
              <a:spcAft>
                <a:spcPts val="0"/>
              </a:spcAft>
              <a:buSzPts val="3400"/>
              <a:buFont typeface="Noto Sans Symbols"/>
              <a:buChar char="❖"/>
            </a:pPr>
            <a:r>
              <a:rPr lang="it-IT" sz="3400"/>
              <a:t>Casu marzu: </a:t>
            </a:r>
            <a:r>
              <a:rPr lang="it-IT" sz="3400" u="sng">
                <a:solidFill>
                  <a:schemeClr val="hlink"/>
                </a:solidFill>
                <a:hlinkClick r:id="rId4"/>
              </a:rPr>
              <a:t>casu marzu fonte</a:t>
            </a:r>
            <a:r>
              <a:rPr lang="it-IT" sz="3400"/>
              <a:t> + intervista anonima</a:t>
            </a:r>
            <a:endParaRPr/>
          </a:p>
          <a:p>
            <a:pPr indent="-457200" lvl="0" marL="457200" rtl="0" algn="l">
              <a:lnSpc>
                <a:spcPct val="110000"/>
              </a:lnSpc>
              <a:spcBef>
                <a:spcPts val="1000"/>
              </a:spcBef>
              <a:spcAft>
                <a:spcPts val="0"/>
              </a:spcAft>
              <a:buSzPts val="3400"/>
              <a:buFont typeface="Noto Sans Symbols"/>
              <a:buChar char="❖"/>
            </a:pPr>
            <a:r>
              <a:rPr lang="it-IT" sz="3400"/>
              <a:t>Cannonau: </a:t>
            </a:r>
            <a:r>
              <a:rPr lang="it-IT" sz="3400" u="sng">
                <a:solidFill>
                  <a:schemeClr val="hlink"/>
                </a:solidFill>
                <a:hlinkClick r:id="rId5"/>
              </a:rPr>
              <a:t>cannonau fonte</a:t>
            </a:r>
            <a:endParaRPr sz="3400"/>
          </a:p>
          <a:p>
            <a:pPr indent="0" lvl="0" marL="0" rtl="0" algn="ctr">
              <a:lnSpc>
                <a:spcPct val="110000"/>
              </a:lnSpc>
              <a:spcBef>
                <a:spcPts val="1000"/>
              </a:spcBef>
              <a:spcAft>
                <a:spcPts val="0"/>
              </a:spcAft>
              <a:buSzPts val="2000"/>
              <a:buNone/>
            </a:pPr>
            <a:r>
              <a:t/>
            </a:r>
            <a:endParaRPr/>
          </a:p>
        </p:txBody>
      </p:sp>
    </p:spTree>
  </p:cSld>
  <p:clrMapOvr>
    <a:masterClrMapping/>
  </p:clrMapOvr>
  <mc:AlternateContent>
    <mc:Choice Requires="p14">
      <p:transition spd="slow" p14:dur="1300">
        <p14:pan dir="u"/>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2"/>
          <p:cNvSpPr/>
          <p:nvPr/>
        </p:nvSpPr>
        <p:spPr>
          <a:xfrm>
            <a:off x="6096" y="-5254"/>
            <a:ext cx="24377904" cy="1371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37" name="Google Shape;37;p2"/>
          <p:cNvSpPr/>
          <p:nvPr/>
        </p:nvSpPr>
        <p:spPr>
          <a:xfrm>
            <a:off x="0" y="-5254"/>
            <a:ext cx="24377904" cy="13716000"/>
          </a:xfrm>
          <a:prstGeom prst="rect">
            <a:avLst/>
          </a:prstGeom>
          <a:solidFill>
            <a:schemeClr val="lt2">
              <a:alpha val="60784"/>
            </a:schemeClr>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38" name="Google Shape;38;p2"/>
          <p:cNvSpPr/>
          <p:nvPr/>
        </p:nvSpPr>
        <p:spPr>
          <a:xfrm>
            <a:off x="0" y="2"/>
            <a:ext cx="24384000" cy="7800656"/>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39" name="Google Shape;39;p2"/>
          <p:cNvSpPr/>
          <p:nvPr/>
        </p:nvSpPr>
        <p:spPr>
          <a:xfrm rot="10800000">
            <a:off x="-8" y="-2"/>
            <a:ext cx="24383998" cy="7819706"/>
          </a:xfrm>
          <a:prstGeom prst="rect">
            <a:avLst/>
          </a:prstGeom>
          <a:blipFill rotWithShape="1">
            <a:blip r:embed="rId3">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40" name="Google Shape;40;p2"/>
          <p:cNvSpPr txBox="1"/>
          <p:nvPr>
            <p:ph idx="1" type="subTitle"/>
          </p:nvPr>
        </p:nvSpPr>
        <p:spPr>
          <a:xfrm>
            <a:off x="1089602" y="8526941"/>
            <a:ext cx="7552830" cy="41086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it-IT" sz="2800">
                <a:solidFill>
                  <a:schemeClr val="dk2"/>
                </a:solidFill>
                <a:latin typeface="Calibri"/>
                <a:ea typeface="Calibri"/>
                <a:cs typeface="Calibri"/>
                <a:sym typeface="Calibri"/>
              </a:rPr>
              <a:t> Si dice che il cibo racconta un territorio,  infatti per la cucina sarda è proprio così. La Sardegna stupisce per le sue prelibatezze basate su ingredienti semplici e genuini, con sapori forti  e allo stesso tempo delicati, la nostra isola e patria di tanti prodotti tradizionali di altissima qualità: dal pecorino al fiore sardo, dal carciofo spinoso allo zafferano, dalla bottarga ai vini</a:t>
            </a:r>
            <a:r>
              <a:rPr lang="it-IT" sz="2800">
                <a:solidFill>
                  <a:schemeClr val="dk2"/>
                </a:solidFill>
              </a:rPr>
              <a:t> </a:t>
            </a:r>
            <a:endParaRPr sz="2800">
              <a:solidFill>
                <a:schemeClr val="dk2"/>
              </a:solidFill>
            </a:endParaRPr>
          </a:p>
        </p:txBody>
      </p:sp>
      <p:pic>
        <p:nvPicPr>
          <p:cNvPr id="41" name="Google Shape;41;p2"/>
          <p:cNvPicPr preferRelativeResize="0"/>
          <p:nvPr/>
        </p:nvPicPr>
        <p:blipFill rotWithShape="1">
          <a:blip r:embed="rId4">
            <a:alphaModFix/>
          </a:blip>
          <a:srcRect b="0" l="0" r="5" t="0"/>
          <a:stretch/>
        </p:blipFill>
        <p:spPr>
          <a:xfrm>
            <a:off x="10585220" y="3997848"/>
            <a:ext cx="12804428" cy="7202850"/>
          </a:xfrm>
          <a:prstGeom prst="rect">
            <a:avLst/>
          </a:prstGeom>
          <a:noFill/>
          <a:ln>
            <a:noFill/>
          </a:ln>
        </p:spPr>
      </p:pic>
      <p:cxnSp>
        <p:nvCxnSpPr>
          <p:cNvPr id="42" name="Google Shape;42;p2"/>
          <p:cNvCxnSpPr/>
          <p:nvPr/>
        </p:nvCxnSpPr>
        <p:spPr>
          <a:xfrm rot="10800000">
            <a:off x="793750" y="2612820"/>
            <a:ext cx="22812399" cy="0"/>
          </a:xfrm>
          <a:prstGeom prst="straightConnector1">
            <a:avLst/>
          </a:prstGeom>
          <a:noFill/>
          <a:ln cap="flat" cmpd="sng" w="9525">
            <a:solidFill>
              <a:schemeClr val="lt2"/>
            </a:solidFill>
            <a:prstDash val="solid"/>
            <a:miter lim="800000"/>
            <a:headEnd len="sm" w="sm" type="none"/>
            <a:tailEnd len="sm" w="sm" type="none"/>
          </a:ln>
        </p:spPr>
      </p:cxnSp>
      <p:pic>
        <p:nvPicPr>
          <p:cNvPr id="43" name="Google Shape;43;p2"/>
          <p:cNvPicPr preferRelativeResize="0"/>
          <p:nvPr/>
        </p:nvPicPr>
        <p:blipFill rotWithShape="1">
          <a:blip r:embed="rId5">
            <a:alphaModFix/>
          </a:blip>
          <a:srcRect b="0" l="0" r="0" t="0"/>
          <a:stretch/>
        </p:blipFill>
        <p:spPr>
          <a:xfrm>
            <a:off x="3165233" y="1227792"/>
            <a:ext cx="4165600" cy="27700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3"/>
          <p:cNvSpPr/>
          <p:nvPr/>
        </p:nvSpPr>
        <p:spPr>
          <a:xfrm>
            <a:off x="0" y="0"/>
            <a:ext cx="24377904" cy="1371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49" name="Google Shape;49;p3"/>
          <p:cNvSpPr/>
          <p:nvPr/>
        </p:nvSpPr>
        <p:spPr>
          <a:xfrm>
            <a:off x="0" y="0"/>
            <a:ext cx="24377904" cy="1371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pic>
        <p:nvPicPr>
          <p:cNvPr id="50" name="Google Shape;50;p3"/>
          <p:cNvPicPr preferRelativeResize="0"/>
          <p:nvPr/>
        </p:nvPicPr>
        <p:blipFill rotWithShape="1">
          <a:blip r:embed="rId3">
            <a:alphaModFix/>
          </a:blip>
          <a:srcRect b="0" l="0" r="5" t="0"/>
          <a:stretch/>
        </p:blipFill>
        <p:spPr>
          <a:xfrm>
            <a:off x="20" y="2752"/>
            <a:ext cx="24377884" cy="13713248"/>
          </a:xfrm>
          <a:prstGeom prst="rect">
            <a:avLst/>
          </a:prstGeom>
          <a:noFill/>
          <a:ln>
            <a:noFill/>
          </a:ln>
        </p:spPr>
      </p:pic>
      <p:sp>
        <p:nvSpPr>
          <p:cNvPr id="51" name="Google Shape;51;p3"/>
          <p:cNvSpPr/>
          <p:nvPr/>
        </p:nvSpPr>
        <p:spPr>
          <a:xfrm rot="-5400000">
            <a:off x="0" y="0"/>
            <a:ext cx="13716000" cy="13716000"/>
          </a:xfrm>
          <a:prstGeom prst="rect">
            <a:avLst/>
          </a:prstGeom>
          <a:gradFill>
            <a:gsLst>
              <a:gs pos="0">
                <a:schemeClr val="dk1"/>
              </a:gs>
              <a:gs pos="100000">
                <a:srgbClr val="000000">
                  <a:alpha val="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52" name="Google Shape;52;p3"/>
          <p:cNvSpPr/>
          <p:nvPr/>
        </p:nvSpPr>
        <p:spPr>
          <a:xfrm>
            <a:off x="-2" y="3093044"/>
            <a:ext cx="12655314" cy="8007942"/>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53" name="Google Shape;53;p3"/>
          <p:cNvSpPr/>
          <p:nvPr/>
        </p:nvSpPr>
        <p:spPr>
          <a:xfrm rot="10800000">
            <a:off x="-6114" y="3093042"/>
            <a:ext cx="12655312" cy="8032156"/>
          </a:xfrm>
          <a:prstGeom prst="rect">
            <a:avLst/>
          </a:prstGeom>
          <a:blipFill rotWithShape="1">
            <a:blip r:embed="rId4">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54" name="Google Shape;54;p3"/>
          <p:cNvSpPr txBox="1"/>
          <p:nvPr>
            <p:ph idx="1" type="subTitle"/>
          </p:nvPr>
        </p:nvSpPr>
        <p:spPr>
          <a:xfrm>
            <a:off x="1363413" y="5976538"/>
            <a:ext cx="9916256" cy="2240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00"/>
              <a:buNone/>
            </a:pPr>
            <a:r>
              <a:rPr lang="it-IT" sz="3200">
                <a:solidFill>
                  <a:srgbClr val="FFFFFF"/>
                </a:solidFill>
                <a:latin typeface="Calibri"/>
                <a:ea typeface="Calibri"/>
                <a:cs typeface="Calibri"/>
                <a:sym typeface="Calibri"/>
              </a:rPr>
              <a:t>I </a:t>
            </a:r>
            <a:r>
              <a:rPr b="1" lang="it-IT" sz="4700">
                <a:solidFill>
                  <a:srgbClr val="FFFFFF"/>
                </a:solidFill>
                <a:latin typeface="Lobster"/>
                <a:ea typeface="Lobster"/>
                <a:cs typeface="Lobster"/>
                <a:sym typeface="Lobster"/>
              </a:rPr>
              <a:t>culurgiones</a:t>
            </a:r>
            <a:r>
              <a:rPr lang="it-IT" sz="3200">
                <a:solidFill>
                  <a:srgbClr val="FFFFFF"/>
                </a:solidFill>
                <a:latin typeface="Calibri"/>
                <a:ea typeface="Calibri"/>
                <a:cs typeface="Calibri"/>
                <a:sym typeface="Calibri"/>
              </a:rPr>
              <a:t> fanno parte  della tradizione culinaria sarda, sono un primo piatto, tipico ogliastrino, la loro forma a spiga è una delle loro peculiarità, la tradizione le propone ripiene con un mix di patate, formaggio sardo e menta, tutti ingredienti del territorio che nelle case sarde non mancano mai.</a:t>
            </a:r>
            <a:endParaRPr/>
          </a:p>
          <a:p>
            <a:pPr indent="0" lvl="0" marL="0" rtl="0" algn="l">
              <a:lnSpc>
                <a:spcPct val="100000"/>
              </a:lnSpc>
              <a:spcBef>
                <a:spcPts val="1000"/>
              </a:spcBef>
              <a:spcAft>
                <a:spcPts val="0"/>
              </a:spcAft>
              <a:buSzPts val="3200"/>
              <a:buNone/>
            </a:pPr>
            <a:r>
              <a:t/>
            </a:r>
            <a:endParaRPr sz="3200">
              <a:solidFill>
                <a:srgbClr val="FFFFFF"/>
              </a:solidFill>
            </a:endParaRPr>
          </a:p>
        </p:txBody>
      </p:sp>
      <p:pic>
        <p:nvPicPr>
          <p:cNvPr id="55" name="Google Shape;55;p3"/>
          <p:cNvPicPr preferRelativeResize="0"/>
          <p:nvPr/>
        </p:nvPicPr>
        <p:blipFill rotWithShape="1">
          <a:blip r:embed="rId5">
            <a:alphaModFix/>
          </a:blip>
          <a:srcRect b="0" l="0" r="0" t="0"/>
          <a:stretch/>
        </p:blipFill>
        <p:spPr>
          <a:xfrm>
            <a:off x="21596350" y="222249"/>
            <a:ext cx="3606800" cy="2032000"/>
          </a:xfrm>
          <a:prstGeom prst="rect">
            <a:avLst/>
          </a:prstGeom>
          <a:noFill/>
          <a:ln>
            <a:noFill/>
          </a:ln>
        </p:spPr>
      </p:pic>
      <p:pic>
        <p:nvPicPr>
          <p:cNvPr id="56" name="Google Shape;56;p3"/>
          <p:cNvPicPr preferRelativeResize="0"/>
          <p:nvPr/>
        </p:nvPicPr>
        <p:blipFill rotWithShape="1">
          <a:blip r:embed="rId6">
            <a:alphaModFix/>
          </a:blip>
          <a:srcRect b="0" l="0" r="0" t="0"/>
          <a:stretch/>
        </p:blipFill>
        <p:spPr>
          <a:xfrm>
            <a:off x="10745188" y="3451521"/>
            <a:ext cx="1629017" cy="10832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sp>
        <p:nvSpPr>
          <p:cNvPr id="61" name="Google Shape;61;p4"/>
          <p:cNvSpPr/>
          <p:nvPr/>
        </p:nvSpPr>
        <p:spPr>
          <a:xfrm>
            <a:off x="6096" y="-5254"/>
            <a:ext cx="24377904"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62" name="Google Shape;62;p4"/>
          <p:cNvSpPr/>
          <p:nvPr/>
        </p:nvSpPr>
        <p:spPr>
          <a:xfrm>
            <a:off x="0" y="-5254"/>
            <a:ext cx="24377904" cy="13716000"/>
          </a:xfrm>
          <a:prstGeom prst="rect">
            <a:avLst/>
          </a:prstGeom>
          <a:solidFill>
            <a:schemeClr val="lt2">
              <a:alpha val="60784"/>
            </a:schemeClr>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63" name="Google Shape;63;p4"/>
          <p:cNvSpPr/>
          <p:nvPr/>
        </p:nvSpPr>
        <p:spPr>
          <a:xfrm>
            <a:off x="0" y="2"/>
            <a:ext cx="24384000" cy="7800656"/>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64" name="Google Shape;64;p4"/>
          <p:cNvSpPr/>
          <p:nvPr/>
        </p:nvSpPr>
        <p:spPr>
          <a:xfrm rot="10800000">
            <a:off x="-8" y="-2"/>
            <a:ext cx="24383998" cy="7819706"/>
          </a:xfrm>
          <a:prstGeom prst="rect">
            <a:avLst/>
          </a:prstGeom>
          <a:blipFill rotWithShape="1">
            <a:blip r:embed="rId3">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pic>
        <p:nvPicPr>
          <p:cNvPr id="65" name="Google Shape;65;p4"/>
          <p:cNvPicPr preferRelativeResize="0"/>
          <p:nvPr/>
        </p:nvPicPr>
        <p:blipFill rotWithShape="1">
          <a:blip r:embed="rId4">
            <a:alphaModFix/>
          </a:blip>
          <a:srcRect b="0" l="0" r="0" t="0"/>
          <a:stretch/>
        </p:blipFill>
        <p:spPr>
          <a:xfrm>
            <a:off x="13339255" y="1407020"/>
            <a:ext cx="8575293" cy="11433724"/>
          </a:xfrm>
          <a:prstGeom prst="rect">
            <a:avLst/>
          </a:prstGeom>
          <a:noFill/>
          <a:ln>
            <a:noFill/>
          </a:ln>
        </p:spPr>
      </p:pic>
      <p:pic>
        <p:nvPicPr>
          <p:cNvPr id="66" name="Google Shape;66;p4"/>
          <p:cNvPicPr preferRelativeResize="0"/>
          <p:nvPr/>
        </p:nvPicPr>
        <p:blipFill rotWithShape="1">
          <a:blip r:embed="rId5">
            <a:alphaModFix/>
          </a:blip>
          <a:srcRect b="0" l="0" r="0" t="0"/>
          <a:stretch/>
        </p:blipFill>
        <p:spPr>
          <a:xfrm>
            <a:off x="9369552" y="537018"/>
            <a:ext cx="4217393" cy="2375996"/>
          </a:xfrm>
          <a:prstGeom prst="rect">
            <a:avLst/>
          </a:prstGeom>
          <a:noFill/>
          <a:ln>
            <a:noFill/>
          </a:ln>
        </p:spPr>
      </p:pic>
      <p:sp>
        <p:nvSpPr>
          <p:cNvPr id="67" name="Google Shape;67;p4"/>
          <p:cNvSpPr txBox="1"/>
          <p:nvPr/>
        </p:nvSpPr>
        <p:spPr>
          <a:xfrm>
            <a:off x="1862202" y="8689771"/>
            <a:ext cx="8818500" cy="268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2800"/>
              <a:buFont typeface="Calibri"/>
              <a:buNone/>
            </a:pPr>
            <a:r>
              <a:rPr b="1" i="0" lang="it-IT" sz="2800" u="none" cap="none" strike="noStrike">
                <a:solidFill>
                  <a:schemeClr val="dk2"/>
                </a:solidFill>
                <a:latin typeface="Calibri"/>
                <a:ea typeface="Calibri"/>
                <a:cs typeface="Calibri"/>
                <a:sym typeface="Calibri"/>
              </a:rPr>
              <a:t>La loro forma fa riferimento alla spiga, come ringraziamento propizio  per la raccolta del grano. In passato era diffuso preparare i </a:t>
            </a:r>
            <a:r>
              <a:rPr b="1" lang="it-IT" sz="2800">
                <a:solidFill>
                  <a:schemeClr val="dk2"/>
                </a:solidFill>
                <a:latin typeface="Calibri"/>
                <a:ea typeface="Calibri"/>
                <a:cs typeface="Calibri"/>
                <a:sym typeface="Calibri"/>
              </a:rPr>
              <a:t>culurgiones</a:t>
            </a:r>
            <a:r>
              <a:rPr b="1" i="0" lang="it-IT" sz="2800" u="none" cap="none" strike="noStrike">
                <a:solidFill>
                  <a:schemeClr val="dk2"/>
                </a:solidFill>
                <a:latin typeface="Calibri"/>
                <a:ea typeface="Calibri"/>
                <a:cs typeface="Calibri"/>
                <a:sym typeface="Calibri"/>
              </a:rPr>
              <a:t> la sera prima della giornata dedicata alla memoria dei defunti, in alcuni casi potevano anche essere donat</a:t>
            </a:r>
            <a:r>
              <a:rPr b="1" lang="it-IT" sz="2800">
                <a:solidFill>
                  <a:schemeClr val="dk2"/>
                </a:solidFill>
                <a:latin typeface="Calibri"/>
                <a:ea typeface="Calibri"/>
                <a:cs typeface="Calibri"/>
                <a:sym typeface="Calibri"/>
              </a:rPr>
              <a:t>i</a:t>
            </a:r>
            <a:r>
              <a:rPr b="1" i="0" lang="it-IT" sz="2800" u="none" cap="none" strike="noStrike">
                <a:solidFill>
                  <a:schemeClr val="dk2"/>
                </a:solidFill>
                <a:latin typeface="Calibri"/>
                <a:ea typeface="Calibri"/>
                <a:cs typeface="Calibri"/>
                <a:sym typeface="Calibri"/>
              </a:rPr>
              <a:t> ai bisognosi </a:t>
            </a:r>
            <a:endParaRPr/>
          </a:p>
          <a:p>
            <a:pPr indent="0" lvl="0" marL="0" marR="0" rtl="0" algn="l">
              <a:lnSpc>
                <a:spcPct val="100000"/>
              </a:lnSpc>
              <a:spcBef>
                <a:spcPts val="0"/>
              </a:spcBef>
              <a:spcAft>
                <a:spcPts val="0"/>
              </a:spcAft>
              <a:buClr>
                <a:schemeClr val="dk2"/>
              </a:buClr>
              <a:buSzPts val="2800"/>
              <a:buFont typeface="Calibri"/>
              <a:buNone/>
            </a:pPr>
            <a:r>
              <a:rPr b="1" i="0" lang="it-IT" sz="2800" u="none" cap="none" strike="noStrike">
                <a:solidFill>
                  <a:schemeClr val="dk2"/>
                </a:solidFill>
                <a:latin typeface="Calibri"/>
                <a:ea typeface="Calibri"/>
                <a:cs typeface="Calibri"/>
                <a:sym typeface="Calibri"/>
              </a:rPr>
              <a:t> </a:t>
            </a:r>
            <a:endParaRPr b="1" i="0" sz="3000" u="none" cap="none" strike="noStrike">
              <a:solidFill>
                <a:schemeClr val="dk2"/>
              </a:solidFill>
              <a:latin typeface="Helvetica Neue"/>
              <a:ea typeface="Helvetica Neue"/>
              <a:cs typeface="Helvetica Neue"/>
              <a:sym typeface="Helvetica Neue"/>
            </a:endParaRPr>
          </a:p>
        </p:txBody>
      </p:sp>
      <p:pic>
        <p:nvPicPr>
          <p:cNvPr id="68" name="Google Shape;68;p4"/>
          <p:cNvPicPr preferRelativeResize="0"/>
          <p:nvPr/>
        </p:nvPicPr>
        <p:blipFill rotWithShape="1">
          <a:blip r:embed="rId6">
            <a:alphaModFix/>
          </a:blip>
          <a:srcRect b="0" l="0" r="0" t="0"/>
          <a:stretch/>
        </p:blipFill>
        <p:spPr>
          <a:xfrm>
            <a:off x="1791875" y="1041114"/>
            <a:ext cx="4165600" cy="5956300"/>
          </a:xfrm>
          <a:prstGeom prst="rect">
            <a:avLst/>
          </a:prstGeom>
          <a:noFill/>
          <a:ln>
            <a:noFill/>
          </a:ln>
        </p:spPr>
      </p:pic>
      <p:sp>
        <p:nvSpPr>
          <p:cNvPr id="69" name="Google Shape;69;p4"/>
          <p:cNvSpPr txBox="1"/>
          <p:nvPr/>
        </p:nvSpPr>
        <p:spPr>
          <a:xfrm>
            <a:off x="4495485" y="3742265"/>
            <a:ext cx="1646456"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Helvetica Neue"/>
              <a:buNone/>
            </a:pPr>
            <a:r>
              <a:rPr b="1" i="0" lang="it-IT" sz="3000" u="none" cap="none" strike="noStrike">
                <a:solidFill>
                  <a:srgbClr val="000000"/>
                </a:solidFill>
                <a:latin typeface="Helvetica Neue"/>
                <a:ea typeface="Helvetica Neue"/>
                <a:cs typeface="Helvetica Neue"/>
                <a:sym typeface="Helvetica Neue"/>
              </a:rPr>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5"/>
          <p:cNvSpPr txBox="1"/>
          <p:nvPr>
            <p:ph type="ctrTitle"/>
          </p:nvPr>
        </p:nvSpPr>
        <p:spPr>
          <a:xfrm>
            <a:off x="590871" y="-568505"/>
            <a:ext cx="22669500" cy="4145139"/>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libri"/>
              <a:buNone/>
            </a:pPr>
            <a:r>
              <a:rPr lang="it-IT" sz="4400">
                <a:solidFill>
                  <a:srgbClr val="FFFFFF"/>
                </a:solidFill>
                <a:latin typeface="Calibri"/>
                <a:ea typeface="Calibri"/>
                <a:cs typeface="Calibri"/>
                <a:sym typeface="Calibri"/>
              </a:rPr>
              <a:t>Il </a:t>
            </a:r>
            <a:r>
              <a:rPr lang="it-IT" sz="5400">
                <a:solidFill>
                  <a:srgbClr val="FFFFFF"/>
                </a:solidFill>
                <a:latin typeface="Lobster"/>
                <a:ea typeface="Lobster"/>
                <a:cs typeface="Lobster"/>
                <a:sym typeface="Lobster"/>
              </a:rPr>
              <a:t>maialetto arrosto </a:t>
            </a:r>
            <a:r>
              <a:rPr lang="it-IT" sz="4400">
                <a:solidFill>
                  <a:srgbClr val="FFFFFF"/>
                </a:solidFill>
                <a:latin typeface="Calibri"/>
                <a:ea typeface="Calibri"/>
                <a:cs typeface="Calibri"/>
                <a:sym typeface="Calibri"/>
              </a:rPr>
              <a:t>nella tradizione villacidrese, risulta più scuro rispetto a quello cagliaritano, poiché questo viene cosparso del suo stesso sangue( precedentemente preparato con il sale) e successivamente affumicato con legna profumata o erbe aromatiche, per esempio con “sa santa maria” . Il colore chiaro del maialetto cagliaritano viene beffeggiato dai vilacidresi con </a:t>
            </a:r>
            <a:r>
              <a:rPr lang="it-IT">
                <a:solidFill>
                  <a:srgbClr val="FFFFFF"/>
                </a:solidFill>
                <a:latin typeface="Calibri"/>
                <a:ea typeface="Calibri"/>
                <a:cs typeface="Calibri"/>
                <a:sym typeface="Calibri"/>
              </a:rPr>
              <a:t>l’appellativo </a:t>
            </a:r>
            <a:r>
              <a:rPr lang="it-IT" sz="4400">
                <a:solidFill>
                  <a:srgbClr val="FFFFFF"/>
                </a:solidFill>
                <a:latin typeface="Calibri"/>
                <a:ea typeface="Calibri"/>
                <a:cs typeface="Calibri"/>
                <a:sym typeface="Calibri"/>
              </a:rPr>
              <a:t>“colori de petza motta” (colore di carne morta) </a:t>
            </a:r>
            <a:endParaRPr/>
          </a:p>
        </p:txBody>
      </p:sp>
      <p:pic>
        <p:nvPicPr>
          <p:cNvPr id="75" name="Google Shape;75;p5"/>
          <p:cNvPicPr preferRelativeResize="0"/>
          <p:nvPr/>
        </p:nvPicPr>
        <p:blipFill rotWithShape="1">
          <a:blip r:embed="rId3">
            <a:alphaModFix amt="70000"/>
          </a:blip>
          <a:srcRect b="-1" l="19410" r="21244" t="0"/>
          <a:stretch/>
        </p:blipFill>
        <p:spPr>
          <a:xfrm>
            <a:off x="17002428" y="4270374"/>
            <a:ext cx="6203945" cy="6978044"/>
          </a:xfrm>
          <a:prstGeom prst="rect">
            <a:avLst/>
          </a:prstGeom>
          <a:noFill/>
          <a:ln>
            <a:noFill/>
          </a:ln>
        </p:spPr>
      </p:pic>
      <p:pic>
        <p:nvPicPr>
          <p:cNvPr id="76" name="Google Shape;76;p5"/>
          <p:cNvPicPr preferRelativeResize="0"/>
          <p:nvPr/>
        </p:nvPicPr>
        <p:blipFill rotWithShape="1">
          <a:blip r:embed="rId4">
            <a:alphaModFix amt="70000"/>
          </a:blip>
          <a:srcRect b="0" l="16411" r="28022" t="0"/>
          <a:stretch/>
        </p:blipFill>
        <p:spPr>
          <a:xfrm>
            <a:off x="1057277" y="4275587"/>
            <a:ext cx="6203946" cy="6987965"/>
          </a:xfrm>
          <a:prstGeom prst="rect">
            <a:avLst/>
          </a:prstGeom>
          <a:noFill/>
          <a:ln>
            <a:noFill/>
          </a:ln>
        </p:spPr>
      </p:pic>
      <p:cxnSp>
        <p:nvCxnSpPr>
          <p:cNvPr id="77" name="Google Shape;77;p5"/>
          <p:cNvCxnSpPr/>
          <p:nvPr/>
        </p:nvCxnSpPr>
        <p:spPr>
          <a:xfrm>
            <a:off x="8318500" y="5302250"/>
            <a:ext cx="7575600" cy="4857900"/>
          </a:xfrm>
          <a:prstGeom prst="curvedConnector3">
            <a:avLst>
              <a:gd fmla="val 50000" name="adj1"/>
            </a:avLst>
          </a:prstGeom>
          <a:noFill/>
          <a:ln cap="flat" cmpd="sng" w="9525">
            <a:solidFill>
              <a:schemeClr val="accent1"/>
            </a:solidFill>
            <a:prstDash val="solid"/>
            <a:miter lim="800000"/>
            <a:headEnd len="sm" w="sm" type="none"/>
            <a:tailEnd len="sm" w="sm" type="none"/>
          </a:ln>
        </p:spPr>
      </p:cxnSp>
      <p:sp>
        <p:nvSpPr>
          <p:cNvPr id="78" name="Google Shape;78;p5"/>
          <p:cNvSpPr/>
          <p:nvPr/>
        </p:nvSpPr>
        <p:spPr>
          <a:xfrm>
            <a:off x="7261223" y="4270374"/>
            <a:ext cx="9775833" cy="6946449"/>
          </a:xfrm>
          <a:prstGeom prst="rect">
            <a:avLst/>
          </a:prstGeom>
          <a:solidFill>
            <a:schemeClr val="lt1"/>
          </a:solidFill>
          <a:ln cap="flat" cmpd="sng" w="12700">
            <a:solidFill>
              <a:srgbClr val="79203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79" name="Google Shape;79;p5"/>
          <p:cNvSpPr/>
          <p:nvPr/>
        </p:nvSpPr>
        <p:spPr>
          <a:xfrm>
            <a:off x="23206373" y="4270374"/>
            <a:ext cx="1177627" cy="6946449"/>
          </a:xfrm>
          <a:prstGeom prst="rect">
            <a:avLst/>
          </a:prstGeom>
          <a:solidFill>
            <a:schemeClr val="lt1"/>
          </a:solidFill>
          <a:ln cap="flat" cmpd="sng" w="12700">
            <a:solidFill>
              <a:srgbClr val="79203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80" name="Google Shape;80;p5"/>
          <p:cNvSpPr/>
          <p:nvPr/>
        </p:nvSpPr>
        <p:spPr>
          <a:xfrm flipH="1" rot="10800000">
            <a:off x="-63568" y="4270373"/>
            <a:ext cx="1120846" cy="6987964"/>
          </a:xfrm>
          <a:prstGeom prst="rect">
            <a:avLst/>
          </a:prstGeom>
          <a:solidFill>
            <a:schemeClr val="lt1"/>
          </a:solidFill>
          <a:ln cap="flat" cmpd="sng" w="12700">
            <a:solidFill>
              <a:srgbClr val="79203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81" name="Google Shape;81;p5"/>
          <p:cNvSpPr txBox="1"/>
          <p:nvPr/>
        </p:nvSpPr>
        <p:spPr>
          <a:xfrm>
            <a:off x="5956451" y="11258337"/>
            <a:ext cx="1235074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Helvetica Neue"/>
              <a:buNone/>
            </a:pPr>
            <a:r>
              <a:rPr b="1" i="0" lang="it-IT" sz="3000" u="none" cap="none" strike="noStrike">
                <a:solidFill>
                  <a:schemeClr val="lt1"/>
                </a:solidFill>
                <a:latin typeface="Helvetica Neue"/>
                <a:ea typeface="Helvetica Neue"/>
                <a:cs typeface="Helvetica Neue"/>
                <a:sym typeface="Helvetica Neue"/>
              </a:rPr>
              <a:t>In foto la differenza tra villacidrese (sinistra) e cagliaritano (destra)</a:t>
            </a:r>
            <a:endParaRPr/>
          </a:p>
        </p:txBody>
      </p:sp>
      <p:cxnSp>
        <p:nvCxnSpPr>
          <p:cNvPr id="82" name="Google Shape;82;p5"/>
          <p:cNvCxnSpPr/>
          <p:nvPr/>
        </p:nvCxnSpPr>
        <p:spPr>
          <a:xfrm>
            <a:off x="8096250" y="7769569"/>
            <a:ext cx="8353500" cy="1878000"/>
          </a:xfrm>
          <a:prstGeom prst="curvedConnector3">
            <a:avLst>
              <a:gd fmla="val 45439" name="adj1"/>
            </a:avLst>
          </a:prstGeom>
          <a:noFill/>
          <a:ln cap="flat" cmpd="sng" w="9525">
            <a:solidFill>
              <a:schemeClr val="accent1"/>
            </a:solidFill>
            <a:prstDash val="solid"/>
            <a:miter lim="800000"/>
            <a:headEnd len="med" w="med" type="triangle"/>
            <a:tailEnd len="med" w="med" type="triangle"/>
          </a:ln>
        </p:spPr>
      </p:cxnSp>
      <p:pic>
        <p:nvPicPr>
          <p:cNvPr id="83" name="Google Shape;83;p5"/>
          <p:cNvPicPr preferRelativeResize="0"/>
          <p:nvPr/>
        </p:nvPicPr>
        <p:blipFill rotWithShape="1">
          <a:blip r:embed="rId5">
            <a:alphaModFix/>
          </a:blip>
          <a:srcRect b="0" l="0" r="0" t="0"/>
          <a:stretch/>
        </p:blipFill>
        <p:spPr>
          <a:xfrm>
            <a:off x="10929317" y="4775750"/>
            <a:ext cx="1992607" cy="2849185"/>
          </a:xfrm>
          <a:prstGeom prst="rect">
            <a:avLst/>
          </a:prstGeom>
          <a:noFill/>
          <a:ln>
            <a:noFill/>
          </a:ln>
        </p:spPr>
      </p:pic>
      <p:sp>
        <p:nvSpPr>
          <p:cNvPr id="84" name="Google Shape;84;p5"/>
          <p:cNvSpPr txBox="1"/>
          <p:nvPr/>
        </p:nvSpPr>
        <p:spPr>
          <a:xfrm>
            <a:off x="11341727" y="6406151"/>
            <a:ext cx="182880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Helvetica Neue"/>
              <a:buNone/>
            </a:pPr>
            <a:r>
              <a:rPr b="1" i="0" lang="it-IT" sz="3000" u="none" cap="none" strike="noStrike">
                <a:solidFill>
                  <a:srgbClr val="000000"/>
                </a:solidFill>
                <a:latin typeface="Helvetica Neue"/>
                <a:ea typeface="Helvetica Neue"/>
                <a:cs typeface="Helvetica Neue"/>
                <a:sym typeface="Helvetica Neue"/>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6"/>
          <p:cNvSpPr/>
          <p:nvPr/>
        </p:nvSpPr>
        <p:spPr>
          <a:xfrm>
            <a:off x="0" y="0"/>
            <a:ext cx="24377904"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90" name="Google Shape;90;p6"/>
          <p:cNvSpPr/>
          <p:nvPr/>
        </p:nvSpPr>
        <p:spPr>
          <a:xfrm>
            <a:off x="6096" y="0"/>
            <a:ext cx="24377904" cy="13716000"/>
          </a:xfrm>
          <a:prstGeom prst="rect">
            <a:avLst/>
          </a:prstGeom>
          <a:solidFill>
            <a:schemeClr val="lt2">
              <a:alpha val="6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91" name="Google Shape;91;p6"/>
          <p:cNvSpPr/>
          <p:nvPr/>
        </p:nvSpPr>
        <p:spPr>
          <a:xfrm>
            <a:off x="0" y="0"/>
            <a:ext cx="24384000" cy="13716000"/>
          </a:xfrm>
          <a:prstGeom prst="rect">
            <a:avLst/>
          </a:prstGeom>
          <a:solidFill>
            <a:schemeClr val="lt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92" name="Google Shape;92;p6"/>
          <p:cNvSpPr/>
          <p:nvPr/>
        </p:nvSpPr>
        <p:spPr>
          <a:xfrm flipH="1">
            <a:off x="11978060" y="0"/>
            <a:ext cx="12405938" cy="13716000"/>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93" name="Google Shape;93;p6"/>
          <p:cNvSpPr/>
          <p:nvPr/>
        </p:nvSpPr>
        <p:spPr>
          <a:xfrm flipH="1" rot="10800000">
            <a:off x="11978060" y="44986"/>
            <a:ext cx="12405938" cy="13661016"/>
          </a:xfrm>
          <a:prstGeom prst="rect">
            <a:avLst/>
          </a:prstGeom>
          <a:blipFill rotWithShape="1">
            <a:blip r:embed="rId3">
              <a:alphaModFix amt="35000"/>
            </a:blip>
            <a:tile algn="t" flip="xy"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94" name="Google Shape;94;p6"/>
          <p:cNvSpPr txBox="1"/>
          <p:nvPr>
            <p:ph idx="1" type="subTitle"/>
          </p:nvPr>
        </p:nvSpPr>
        <p:spPr>
          <a:xfrm>
            <a:off x="13043436" y="4821188"/>
            <a:ext cx="9838944" cy="410861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100000"/>
              <a:buNone/>
            </a:pPr>
            <a:r>
              <a:rPr lang="it-IT" sz="4400">
                <a:latin typeface="Calibri"/>
                <a:ea typeface="Calibri"/>
                <a:cs typeface="Calibri"/>
                <a:sym typeface="Calibri"/>
              </a:rPr>
              <a:t>Le </a:t>
            </a:r>
            <a:r>
              <a:rPr lang="it-IT" sz="4200">
                <a:latin typeface="Lobster"/>
                <a:ea typeface="Lobster"/>
                <a:cs typeface="Lobster"/>
                <a:sym typeface="Lobster"/>
              </a:rPr>
              <a:t>Pardulas</a:t>
            </a:r>
            <a:r>
              <a:rPr lang="it-IT" sz="4400">
                <a:latin typeface="Calibri"/>
                <a:ea typeface="Calibri"/>
                <a:cs typeface="Calibri"/>
                <a:sym typeface="Calibri"/>
              </a:rPr>
              <a:t>, in italiano Formaggelle, sono dolci della tradizione culinaria sarda, deliziosi cestini di semola con ripieno a base di ricotta di pecora, zucchero, scorza di limone, scorza d’arancia e zafferano. Sono un tipico dolce pasquale </a:t>
            </a:r>
            <a:endParaRPr/>
          </a:p>
          <a:p>
            <a:pPr indent="0" lvl="0" marL="0" rtl="0" algn="l">
              <a:lnSpc>
                <a:spcPct val="100000"/>
              </a:lnSpc>
              <a:spcBef>
                <a:spcPts val="1000"/>
              </a:spcBef>
              <a:spcAft>
                <a:spcPts val="0"/>
              </a:spcAft>
              <a:buSzPct val="100000"/>
              <a:buNone/>
            </a:pPr>
            <a:r>
              <a:rPr lang="it-IT" sz="3400" u="none" strike="noStrike">
                <a:latin typeface="Calibri"/>
                <a:ea typeface="Calibri"/>
                <a:cs typeface="Calibri"/>
                <a:sym typeface="Calibri"/>
              </a:rPr>
              <a:t> </a:t>
            </a:r>
            <a:endParaRPr sz="3400">
              <a:latin typeface="Calibri"/>
              <a:ea typeface="Calibri"/>
              <a:cs typeface="Calibri"/>
              <a:sym typeface="Calibri"/>
            </a:endParaRPr>
          </a:p>
          <a:p>
            <a:pPr indent="0" lvl="0" marL="0" rtl="0" algn="l">
              <a:lnSpc>
                <a:spcPct val="100000"/>
              </a:lnSpc>
              <a:spcBef>
                <a:spcPts val="1000"/>
              </a:spcBef>
              <a:spcAft>
                <a:spcPts val="0"/>
              </a:spcAft>
              <a:buSzPct val="100000"/>
              <a:buNone/>
            </a:pPr>
            <a:r>
              <a:t/>
            </a:r>
            <a:endParaRPr sz="3400"/>
          </a:p>
        </p:txBody>
      </p:sp>
      <p:pic>
        <p:nvPicPr>
          <p:cNvPr id="95" name="Google Shape;95;p6"/>
          <p:cNvPicPr preferRelativeResize="0"/>
          <p:nvPr/>
        </p:nvPicPr>
        <p:blipFill rotWithShape="1">
          <a:blip r:embed="rId4">
            <a:alphaModFix/>
          </a:blip>
          <a:srcRect b="10996" l="0" r="-1" t="0"/>
          <a:stretch/>
        </p:blipFill>
        <p:spPr>
          <a:xfrm>
            <a:off x="1275484" y="1135884"/>
            <a:ext cx="9634932" cy="11433724"/>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7"/>
          <p:cNvSpPr/>
          <p:nvPr/>
        </p:nvSpPr>
        <p:spPr>
          <a:xfrm>
            <a:off x="0" y="0"/>
            <a:ext cx="24377904"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101" name="Google Shape;101;p7"/>
          <p:cNvSpPr/>
          <p:nvPr/>
        </p:nvSpPr>
        <p:spPr>
          <a:xfrm>
            <a:off x="6096" y="0"/>
            <a:ext cx="24377904" cy="13716000"/>
          </a:xfrm>
          <a:prstGeom prst="rect">
            <a:avLst/>
          </a:prstGeom>
          <a:solidFill>
            <a:schemeClr val="lt2">
              <a:alpha val="6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102" name="Google Shape;102;p7"/>
          <p:cNvSpPr/>
          <p:nvPr/>
        </p:nvSpPr>
        <p:spPr>
          <a:xfrm>
            <a:off x="-22000" y="0"/>
            <a:ext cx="24406000" cy="13716000"/>
          </a:xfrm>
          <a:prstGeom prst="rect">
            <a:avLst/>
          </a:prstGeom>
          <a:solidFill>
            <a:srgbClr val="641C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103" name="Google Shape;103;p7"/>
          <p:cNvSpPr/>
          <p:nvPr/>
        </p:nvSpPr>
        <p:spPr>
          <a:xfrm rot="10800000">
            <a:off x="3048" y="0"/>
            <a:ext cx="24377904" cy="13716000"/>
          </a:xfrm>
          <a:prstGeom prst="rect">
            <a:avLst/>
          </a:prstGeom>
          <a:blipFill rotWithShape="1">
            <a:blip r:embed="rId3">
              <a:alphaModFix amt="20000"/>
            </a:blip>
            <a:tile algn="tl" flip="none"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104" name="Google Shape;104;p7"/>
          <p:cNvSpPr/>
          <p:nvPr/>
        </p:nvSpPr>
        <p:spPr>
          <a:xfrm>
            <a:off x="1426914" y="1479200"/>
            <a:ext cx="21536452" cy="1078191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105" name="Google Shape;105;p7"/>
          <p:cNvSpPr txBox="1"/>
          <p:nvPr>
            <p:ph idx="1" type="subTitle"/>
          </p:nvPr>
        </p:nvSpPr>
        <p:spPr>
          <a:xfrm>
            <a:off x="2032001" y="4672646"/>
            <a:ext cx="9533186" cy="5573496"/>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110000"/>
              </a:lnSpc>
              <a:spcBef>
                <a:spcPts val="0"/>
              </a:spcBef>
              <a:spcAft>
                <a:spcPts val="0"/>
              </a:spcAft>
              <a:buSzPct val="100000"/>
              <a:buNone/>
            </a:pPr>
            <a:r>
              <a:rPr lang="it-IT" sz="5100">
                <a:solidFill>
                  <a:schemeClr val="dk2"/>
                </a:solidFill>
                <a:latin typeface="Calibri"/>
                <a:ea typeface="Calibri"/>
                <a:cs typeface="Calibri"/>
                <a:sym typeface="Calibri"/>
              </a:rPr>
              <a:t>Il “</a:t>
            </a:r>
            <a:r>
              <a:rPr lang="it-IT" sz="6400">
                <a:solidFill>
                  <a:schemeClr val="dk2"/>
                </a:solidFill>
                <a:latin typeface="Lobster"/>
                <a:ea typeface="Lobster"/>
                <a:cs typeface="Lobster"/>
                <a:sym typeface="Lobster"/>
              </a:rPr>
              <a:t>casu marzu</a:t>
            </a:r>
            <a:r>
              <a:rPr lang="it-IT" sz="5100">
                <a:solidFill>
                  <a:schemeClr val="dk2"/>
                </a:solidFill>
                <a:latin typeface="Calibri"/>
                <a:ea typeface="Calibri"/>
                <a:cs typeface="Calibri"/>
                <a:sym typeface="Calibri"/>
              </a:rPr>
              <a:t>” , in italiano formaggio marcio, è un alimento tradizionale sardo che si mangia tipicamente accompagnato dal pane carasau leggermente bagnato. La sua vendita è ritenuta illegale da parte dell’Unione Europea.</a:t>
            </a:r>
            <a:endParaRPr/>
          </a:p>
          <a:p>
            <a:pPr indent="0" lvl="0" marL="0" rtl="0" algn="ctr">
              <a:lnSpc>
                <a:spcPct val="110000"/>
              </a:lnSpc>
              <a:spcBef>
                <a:spcPts val="1000"/>
              </a:spcBef>
              <a:spcAft>
                <a:spcPts val="0"/>
              </a:spcAft>
              <a:buSzPct val="100000"/>
              <a:buNone/>
            </a:pPr>
            <a:r>
              <a:rPr lang="it-IT" sz="5100">
                <a:solidFill>
                  <a:schemeClr val="dk2"/>
                </a:solidFill>
                <a:latin typeface="Calibri"/>
                <a:ea typeface="Calibri"/>
                <a:cs typeface="Calibri"/>
                <a:sym typeface="Calibri"/>
              </a:rPr>
              <a:t>Questo formaggio ha una storia particolare, nato per errore quando un pastore si dimenticò una forma di formaggio alla mercé delle mosche che si annidarono all’interno, in quel periodo ovviamente la fame era tanta e il pastore attirato dal forte odore invitante lo assaggiò e da quel momento iniziò la produzione di casu marzu</a:t>
            </a:r>
            <a:r>
              <a:rPr lang="it-IT" sz="2000"/>
              <a:t> </a:t>
            </a:r>
            <a:endParaRPr sz="2400">
              <a:solidFill>
                <a:schemeClr val="dk2"/>
              </a:solidFill>
            </a:endParaRPr>
          </a:p>
        </p:txBody>
      </p:sp>
      <p:pic>
        <p:nvPicPr>
          <p:cNvPr id="106" name="Google Shape;106;p7"/>
          <p:cNvPicPr preferRelativeResize="0"/>
          <p:nvPr/>
        </p:nvPicPr>
        <p:blipFill rotWithShape="1">
          <a:blip r:embed="rId4">
            <a:alphaModFix/>
          </a:blip>
          <a:srcRect b="1" l="19266" r="13906" t="0"/>
          <a:stretch/>
        </p:blipFill>
        <p:spPr>
          <a:xfrm>
            <a:off x="12979725" y="1999184"/>
            <a:ext cx="8632050" cy="9717631"/>
          </a:xfrm>
          <a:prstGeom prst="rect">
            <a:avLst/>
          </a:prstGeom>
          <a:noFill/>
          <a:ln>
            <a:noFill/>
          </a:ln>
        </p:spPr>
      </p:pic>
      <p:pic>
        <p:nvPicPr>
          <p:cNvPr id="107" name="Google Shape;107;p7"/>
          <p:cNvPicPr preferRelativeResize="0"/>
          <p:nvPr/>
        </p:nvPicPr>
        <p:blipFill rotWithShape="1">
          <a:blip r:embed="rId5">
            <a:alphaModFix/>
          </a:blip>
          <a:srcRect b="0" l="0" r="0" t="0"/>
          <a:stretch/>
        </p:blipFill>
        <p:spPr>
          <a:xfrm flipH="1">
            <a:off x="6265693" y="4215661"/>
            <a:ext cx="456985" cy="456985"/>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p8"/>
          <p:cNvSpPr/>
          <p:nvPr/>
        </p:nvSpPr>
        <p:spPr>
          <a:xfrm>
            <a:off x="6096" y="0"/>
            <a:ext cx="24377904"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113" name="Google Shape;113;p8"/>
          <p:cNvSpPr/>
          <p:nvPr/>
        </p:nvSpPr>
        <p:spPr>
          <a:xfrm>
            <a:off x="6096" y="0"/>
            <a:ext cx="24377904" cy="13716000"/>
          </a:xfrm>
          <a:prstGeom prst="rect">
            <a:avLst/>
          </a:prstGeom>
          <a:solidFill>
            <a:schemeClr val="lt2">
              <a:alpha val="6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pic>
        <p:nvPicPr>
          <p:cNvPr id="114" name="Google Shape;114;p8"/>
          <p:cNvPicPr preferRelativeResize="0"/>
          <p:nvPr/>
        </p:nvPicPr>
        <p:blipFill rotWithShape="1">
          <a:blip r:embed="rId3">
            <a:alphaModFix/>
          </a:blip>
          <a:srcRect b="0" l="0" r="40625" t="37018"/>
          <a:stretch/>
        </p:blipFill>
        <p:spPr>
          <a:xfrm rot="-5400000">
            <a:off x="118732" y="-161470"/>
            <a:ext cx="2895600" cy="3071500"/>
          </a:xfrm>
          <a:prstGeom prst="rect">
            <a:avLst/>
          </a:prstGeom>
          <a:noFill/>
          <a:ln>
            <a:noFill/>
          </a:ln>
        </p:spPr>
      </p:pic>
      <p:pic>
        <p:nvPicPr>
          <p:cNvPr id="115" name="Google Shape;115;p8"/>
          <p:cNvPicPr preferRelativeResize="0"/>
          <p:nvPr/>
        </p:nvPicPr>
        <p:blipFill rotWithShape="1">
          <a:blip r:embed="rId4">
            <a:alphaModFix/>
          </a:blip>
          <a:srcRect b="0" l="0" r="69097" t="0"/>
          <a:stretch/>
        </p:blipFill>
        <p:spPr>
          <a:xfrm>
            <a:off x="22812756" y="3200400"/>
            <a:ext cx="1571244" cy="5096698"/>
          </a:xfrm>
          <a:prstGeom prst="rect">
            <a:avLst/>
          </a:prstGeom>
          <a:noFill/>
          <a:ln>
            <a:noFill/>
          </a:ln>
        </p:spPr>
      </p:pic>
      <p:pic>
        <p:nvPicPr>
          <p:cNvPr id="116" name="Google Shape;116;p8"/>
          <p:cNvPicPr preferRelativeResize="0"/>
          <p:nvPr/>
        </p:nvPicPr>
        <p:blipFill rotWithShape="1">
          <a:blip r:embed="rId5">
            <a:alphaModFix/>
          </a:blip>
          <a:srcRect b="0" l="0" r="0" t="0"/>
          <a:stretch/>
        </p:blipFill>
        <p:spPr>
          <a:xfrm>
            <a:off x="9520777" y="3657921"/>
            <a:ext cx="11405554" cy="6387110"/>
          </a:xfrm>
          <a:prstGeom prst="rect">
            <a:avLst/>
          </a:prstGeom>
          <a:noFill/>
          <a:ln>
            <a:noFill/>
          </a:ln>
        </p:spPr>
      </p:pic>
      <p:pic>
        <p:nvPicPr>
          <p:cNvPr id="117" name="Google Shape;117;p8"/>
          <p:cNvPicPr preferRelativeResize="0"/>
          <p:nvPr/>
        </p:nvPicPr>
        <p:blipFill rotWithShape="1">
          <a:blip r:embed="rId6">
            <a:alphaModFix/>
          </a:blip>
          <a:srcRect b="0" l="0" r="0" t="0"/>
          <a:stretch/>
        </p:blipFill>
        <p:spPr>
          <a:xfrm>
            <a:off x="13014628" y="4884618"/>
            <a:ext cx="4417852" cy="4203445"/>
          </a:xfrm>
          <a:prstGeom prst="rect">
            <a:avLst/>
          </a:prstGeom>
          <a:noFill/>
          <a:ln>
            <a:noFill/>
          </a:ln>
        </p:spPr>
      </p:pic>
      <p:sp>
        <p:nvSpPr>
          <p:cNvPr id="118" name="Google Shape;118;p8"/>
          <p:cNvSpPr/>
          <p:nvPr/>
        </p:nvSpPr>
        <p:spPr>
          <a:xfrm flipH="1">
            <a:off x="30779" y="-73521"/>
            <a:ext cx="7612942" cy="13789521"/>
          </a:xfrm>
          <a:prstGeom prst="rect">
            <a:avLst/>
          </a:prstGeom>
          <a:solidFill>
            <a:srgbClr val="641C26"/>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sp>
        <p:nvSpPr>
          <p:cNvPr id="119" name="Google Shape;119;p8"/>
          <p:cNvSpPr txBox="1"/>
          <p:nvPr>
            <p:ph idx="1" type="subTitle"/>
          </p:nvPr>
        </p:nvSpPr>
        <p:spPr>
          <a:xfrm>
            <a:off x="13883774" y="-4820322"/>
            <a:ext cx="5713014" cy="7109318"/>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3600"/>
              <a:buNone/>
            </a:pPr>
            <a:r>
              <a:rPr lang="it-IT" sz="3600">
                <a:latin typeface="Calibri"/>
                <a:ea typeface="Calibri"/>
                <a:cs typeface="Calibri"/>
                <a:sym typeface="Calibri"/>
              </a:rPr>
              <a:t>Intervistando un venditore abbiamo riscontrato quanto la vendita sottobanco produca un maggior numero di introiti, secondo quest’ultimo la legalizzazione permetterebbe alla classe pastorale sarda di aumentare notevolmente i profitti.</a:t>
            </a:r>
            <a:endParaRPr/>
          </a:p>
        </p:txBody>
      </p:sp>
      <p:pic>
        <p:nvPicPr>
          <p:cNvPr id="120" name="Google Shape;120;p8"/>
          <p:cNvPicPr preferRelativeResize="0"/>
          <p:nvPr/>
        </p:nvPicPr>
        <p:blipFill rotWithShape="1">
          <a:blip r:embed="rId7">
            <a:alphaModFix/>
          </a:blip>
          <a:srcRect b="0" l="0" r="0" t="0"/>
          <a:stretch/>
        </p:blipFill>
        <p:spPr>
          <a:xfrm>
            <a:off x="2966083" y="1565413"/>
            <a:ext cx="1447167" cy="1447167"/>
          </a:xfrm>
          <a:prstGeom prst="rect">
            <a:avLst/>
          </a:prstGeom>
          <a:noFill/>
          <a:ln>
            <a:noFill/>
          </a:ln>
        </p:spPr>
      </p:pic>
      <p:pic>
        <p:nvPicPr>
          <p:cNvPr id="121" name="Google Shape;121;p8"/>
          <p:cNvPicPr preferRelativeResize="0"/>
          <p:nvPr/>
        </p:nvPicPr>
        <p:blipFill rotWithShape="1">
          <a:blip r:embed="rId8">
            <a:alphaModFix/>
          </a:blip>
          <a:srcRect b="0" l="0" r="0" t="0"/>
          <a:stretch/>
        </p:blipFill>
        <p:spPr>
          <a:xfrm rot="10800000">
            <a:off x="17921519" y="5082194"/>
            <a:ext cx="143855" cy="143855"/>
          </a:xfrm>
          <a:prstGeom prst="rect">
            <a:avLst/>
          </a:prstGeom>
          <a:noFill/>
          <a:ln>
            <a:noFill/>
          </a:ln>
        </p:spPr>
      </p:pic>
      <p:sp>
        <p:nvSpPr>
          <p:cNvPr id="122" name="Google Shape;122;p8"/>
          <p:cNvSpPr txBox="1"/>
          <p:nvPr/>
        </p:nvSpPr>
        <p:spPr>
          <a:xfrm>
            <a:off x="443363" y="4617246"/>
            <a:ext cx="6770237" cy="58169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800"/>
              <a:buFont typeface="Calibri"/>
              <a:buNone/>
            </a:pPr>
            <a:r>
              <a:rPr b="1" i="0" lang="it-IT" sz="3800" u="none" cap="none" strike="noStrike">
                <a:solidFill>
                  <a:schemeClr val="lt1"/>
                </a:solidFill>
                <a:latin typeface="Calibri"/>
                <a:ea typeface="Calibri"/>
                <a:cs typeface="Calibri"/>
                <a:sym typeface="Calibri"/>
              </a:rPr>
              <a:t>Intervistando un venditore abbiamo riscontrato quanto la vendita sottobanco produca un maggior numero di introiti, secondo quest’ultimo la legalizzazione permetterebbe alla classe pastorale sarda di aumentare notevolmente i profitti.</a:t>
            </a:r>
            <a:endParaRPr/>
          </a:p>
          <a:p>
            <a:pPr indent="0" lvl="0" marL="0" marR="0" rtl="0" algn="l">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sp>
        <p:nvSpPr>
          <p:cNvPr id="127" name="Google Shape;127;p9"/>
          <p:cNvSpPr/>
          <p:nvPr/>
        </p:nvSpPr>
        <p:spPr>
          <a:xfrm>
            <a:off x="0" y="0"/>
            <a:ext cx="24377904"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128" name="Google Shape;128;p9"/>
          <p:cNvSpPr/>
          <p:nvPr/>
        </p:nvSpPr>
        <p:spPr>
          <a:xfrm>
            <a:off x="0" y="0"/>
            <a:ext cx="24377904" cy="13716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595959"/>
              </a:solidFill>
              <a:latin typeface="Avenir"/>
              <a:ea typeface="Avenir"/>
              <a:cs typeface="Avenir"/>
              <a:sym typeface="Avenir"/>
            </a:endParaRPr>
          </a:p>
        </p:txBody>
      </p:sp>
      <p:sp>
        <p:nvSpPr>
          <p:cNvPr id="129" name="Google Shape;129;p9"/>
          <p:cNvSpPr/>
          <p:nvPr/>
        </p:nvSpPr>
        <p:spPr>
          <a:xfrm rot="10800000">
            <a:off x="-2" y="0"/>
            <a:ext cx="24377902" cy="13716000"/>
          </a:xfrm>
          <a:prstGeom prst="rect">
            <a:avLst/>
          </a:prstGeom>
          <a:blipFill rotWithShape="1">
            <a:blip r:embed="rId3">
              <a:alphaModFix amt="30000"/>
            </a:blip>
            <a:tile algn="t" flip="xy" tx="889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pic>
        <p:nvPicPr>
          <p:cNvPr id="130" name="Google Shape;130;p9"/>
          <p:cNvPicPr preferRelativeResize="0"/>
          <p:nvPr/>
        </p:nvPicPr>
        <p:blipFill rotWithShape="1">
          <a:blip r:embed="rId4">
            <a:alphaModFix amt="70000"/>
          </a:blip>
          <a:srcRect b="15183" l="0" r="0" t="3878"/>
          <a:stretch/>
        </p:blipFill>
        <p:spPr>
          <a:xfrm>
            <a:off x="20" y="10"/>
            <a:ext cx="24377884" cy="13713238"/>
          </a:xfrm>
          <a:prstGeom prst="rect">
            <a:avLst/>
          </a:prstGeom>
          <a:noFill/>
          <a:ln>
            <a:noFill/>
          </a:ln>
        </p:spPr>
      </p:pic>
      <p:sp>
        <p:nvSpPr>
          <p:cNvPr id="131" name="Google Shape;131;p9"/>
          <p:cNvSpPr/>
          <p:nvPr/>
        </p:nvSpPr>
        <p:spPr>
          <a:xfrm>
            <a:off x="1727124" y="8856174"/>
            <a:ext cx="20929752" cy="3530486"/>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Calibri"/>
              <a:buNone/>
            </a:pPr>
            <a:r>
              <a:rPr b="1" i="0" lang="it-IT" sz="3600" u="none" cap="none" strike="noStrike">
                <a:solidFill>
                  <a:schemeClr val="lt1"/>
                </a:solidFill>
                <a:latin typeface="Lobster"/>
                <a:ea typeface="Lobster"/>
                <a:cs typeface="Lobster"/>
                <a:sym typeface="Lobster"/>
              </a:rPr>
              <a:t>Cannonau di Sardegna</a:t>
            </a:r>
            <a:r>
              <a:rPr b="1" i="0" lang="it-IT" sz="2800" u="none" cap="none" strike="noStrike">
                <a:solidFill>
                  <a:schemeClr val="lt1"/>
                </a:solidFill>
                <a:latin typeface="Calibri"/>
                <a:ea typeface="Calibri"/>
                <a:cs typeface="Calibri"/>
                <a:sym typeface="Calibri"/>
              </a:rPr>
              <a:t>. L’etimologia della parola proviene dalla tecnica con la quale veniva preparato, ovvero utilizzavano una canna per mescolare il mosto delle uve per donargli un colore rosso rubino, questa canna è chiamata appunto Cannonau. Questo vino oggi è diffusissimo in tutta l’Isola a tal punto da essere considerato il “Vino sardo per eccellenza” e rappresenta la Sardegna con una DOC apprezzata dagli intenditori, ha anche importanti riconoscimenti internazionali. </a:t>
            </a:r>
            <a:endParaRPr/>
          </a:p>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chemeClr val="lt1"/>
              </a:solidFill>
              <a:latin typeface="Helvetica Neue"/>
              <a:ea typeface="Helvetica Neue"/>
              <a:cs typeface="Helvetica Neue"/>
              <a:sym typeface="Helvetica Neue"/>
            </a:endParaRPr>
          </a:p>
        </p:txBody>
      </p:sp>
      <p:pic>
        <p:nvPicPr>
          <p:cNvPr id="132" name="Google Shape;132;p9"/>
          <p:cNvPicPr preferRelativeResize="0"/>
          <p:nvPr/>
        </p:nvPicPr>
        <p:blipFill rotWithShape="1">
          <a:blip r:embed="rId5">
            <a:alphaModFix/>
          </a:blip>
          <a:srcRect b="0" l="0" r="0" t="0"/>
          <a:stretch/>
        </p:blipFill>
        <p:spPr>
          <a:xfrm>
            <a:off x="18585173" y="11029600"/>
            <a:ext cx="1168322" cy="1168322"/>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BlockprintVTI">
  <a:themeElements>
    <a:clrScheme name="Custom 69">
      <a:dk1>
        <a:srgbClr val="000000"/>
      </a:dk1>
      <a:lt1>
        <a:srgbClr val="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